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ppt/tags/tag54.xml" ContentType="application/vnd.openxmlformats-officedocument.presentationml.tags+xml"/>
  <Override PartName="/ppt/notesSlides/notesSlide53.xml" ContentType="application/vnd.openxmlformats-officedocument.presentationml.notesSlide+xml"/>
  <Override PartName="/ppt/tags/tag55.xml" ContentType="application/vnd.openxmlformats-officedocument.presentationml.tags+xml"/>
  <Override PartName="/ppt/notesSlides/notesSlide54.xml" ContentType="application/vnd.openxmlformats-officedocument.presentationml.notesSlide+xml"/>
  <Override PartName="/ppt/tags/tag56.xml" ContentType="application/vnd.openxmlformats-officedocument.presentationml.tags+xml"/>
  <Override PartName="/ppt/notesSlides/notesSlide55.xml" ContentType="application/vnd.openxmlformats-officedocument.presentationml.notesSlide+xml"/>
  <Override PartName="/ppt/tags/tag57.xml" ContentType="application/vnd.openxmlformats-officedocument.presentationml.tags+xml"/>
  <Override PartName="/ppt/notesSlides/notesSlide56.xml" ContentType="application/vnd.openxmlformats-officedocument.presentationml.notesSlide+xml"/>
  <Override PartName="/ppt/tags/tag58.xml" ContentType="application/vnd.openxmlformats-officedocument.presentationml.tags+xml"/>
  <Override PartName="/ppt/notesSlides/notesSlide57.xml" ContentType="application/vnd.openxmlformats-officedocument.presentationml.notesSlide+xml"/>
  <Override PartName="/ppt/comments/comment1.xml" ContentType="application/vnd.openxmlformats-officedocument.presentationml.comments+xml"/>
  <Override PartName="/ppt/tags/tag59.xml" ContentType="application/vnd.openxmlformats-officedocument.presentationml.tags+xml"/>
  <Override PartName="/ppt/notesSlides/notesSlide58.xml" ContentType="application/vnd.openxmlformats-officedocument.presentationml.notesSlide+xml"/>
  <Override PartName="/ppt/tags/tag60.xml" ContentType="application/vnd.openxmlformats-officedocument.presentationml.tags+xml"/>
  <Override PartName="/ppt/notesSlides/notesSlide59.xml" ContentType="application/vnd.openxmlformats-officedocument.presentationml.notesSlide+xml"/>
  <Override PartName="/ppt/tags/tag61.xml" ContentType="application/vnd.openxmlformats-officedocument.presentationml.tags+xml"/>
  <Override PartName="/ppt/notesSlides/notesSlide60.xml" ContentType="application/vnd.openxmlformats-officedocument.presentationml.notesSlide+xml"/>
  <Override PartName="/ppt/tags/tag62.xml" ContentType="application/vnd.openxmlformats-officedocument.presentationml.tags+xml"/>
  <Override PartName="/ppt/notesSlides/notesSlide61.xml" ContentType="application/vnd.openxmlformats-officedocument.presentationml.notesSlide+xml"/>
  <Override PartName="/ppt/tags/tag63.xml" ContentType="application/vnd.openxmlformats-officedocument.presentationml.tags+xml"/>
  <Override PartName="/ppt/notesSlides/notesSlide62.xml" ContentType="application/vnd.openxmlformats-officedocument.presentationml.notesSlide+xml"/>
  <Override PartName="/ppt/tags/tag64.xml" ContentType="application/vnd.openxmlformats-officedocument.presentationml.tags+xml"/>
  <Override PartName="/ppt/notesSlides/notesSlide63.xml" ContentType="application/vnd.openxmlformats-officedocument.presentationml.notesSlide+xml"/>
  <Override PartName="/ppt/tags/tag65.xml" ContentType="application/vnd.openxmlformats-officedocument.presentationml.tags+xml"/>
  <Override PartName="/ppt/notesSlides/notesSlide64.xml" ContentType="application/vnd.openxmlformats-officedocument.presentationml.notesSlide+xml"/>
  <Override PartName="/ppt/tags/tag66.xml" ContentType="application/vnd.openxmlformats-officedocument.presentationml.tags+xml"/>
  <Override PartName="/ppt/notesSlides/notesSlide65.xml" ContentType="application/vnd.openxmlformats-officedocument.presentationml.notesSlide+xml"/>
  <Override PartName="/ppt/tags/tag67.xml" ContentType="application/vnd.openxmlformats-officedocument.presentationml.tags+xml"/>
  <Override PartName="/ppt/notesSlides/notesSlide66.xml" ContentType="application/vnd.openxmlformats-officedocument.presentationml.notesSlide+xml"/>
  <Override PartName="/ppt/tags/tag68.xml" ContentType="application/vnd.openxmlformats-officedocument.presentationml.tags+xml"/>
  <Override PartName="/ppt/notesSlides/notesSlide67.xml" ContentType="application/vnd.openxmlformats-officedocument.presentationml.notesSlide+xml"/>
  <Override PartName="/ppt/tags/tag69.xml" ContentType="application/vnd.openxmlformats-officedocument.presentationml.tags+xml"/>
  <Override PartName="/ppt/notesSlides/notesSlide68.xml" ContentType="application/vnd.openxmlformats-officedocument.presentationml.notesSlide+xml"/>
  <Override PartName="/ppt/tags/tag70.xml" ContentType="application/vnd.openxmlformats-officedocument.presentationml.tags+xml"/>
  <Override PartName="/ppt/notesSlides/notesSlide69.xml" ContentType="application/vnd.openxmlformats-officedocument.presentationml.notesSlide+xml"/>
  <Override PartName="/ppt/tags/tag71.xml" ContentType="application/vnd.openxmlformats-officedocument.presentationml.tags+xml"/>
  <Override PartName="/ppt/notesSlides/notesSlide70.xml" ContentType="application/vnd.openxmlformats-officedocument.presentationml.notesSlide+xml"/>
  <Override PartName="/ppt/comments/comment2.xml" ContentType="application/vnd.openxmlformats-officedocument.presentationml.comments+xml"/>
  <Override PartName="/ppt/tags/tag72.xml" ContentType="application/vnd.openxmlformats-officedocument.presentationml.tags+xml"/>
  <Override PartName="/ppt/notesSlides/notesSlide71.xml" ContentType="application/vnd.openxmlformats-officedocument.presentationml.notesSlide+xml"/>
  <Override PartName="/ppt/tags/tag73.xml" ContentType="application/vnd.openxmlformats-officedocument.presentationml.tags+xml"/>
  <Override PartName="/ppt/notesSlides/notesSlide72.xml" ContentType="application/vnd.openxmlformats-officedocument.presentationml.notesSlide+xml"/>
  <Override PartName="/ppt/tags/tag74.xml" ContentType="application/vnd.openxmlformats-officedocument.presentationml.tags+xml"/>
  <Override PartName="/ppt/notesSlides/notesSlide73.xml" ContentType="application/vnd.openxmlformats-officedocument.presentationml.notesSlide+xml"/>
  <Override PartName="/ppt/tags/tag75.xml" ContentType="application/vnd.openxmlformats-officedocument.presentationml.tags+xml"/>
  <Override PartName="/ppt/notesSlides/notesSlide74.xml" ContentType="application/vnd.openxmlformats-officedocument.presentationml.notesSlide+xml"/>
  <Override PartName="/ppt/tags/tag76.xml" ContentType="application/vnd.openxmlformats-officedocument.presentationml.tags+xml"/>
  <Override PartName="/ppt/notesSlides/notesSlide75.xml" ContentType="application/vnd.openxmlformats-officedocument.presentationml.notesSlide+xml"/>
  <Override PartName="/ppt/tags/tag77.xml" ContentType="application/vnd.openxmlformats-officedocument.presentationml.tags+xml"/>
  <Override PartName="/ppt/notesSlides/notesSlide76.xml" ContentType="application/vnd.openxmlformats-officedocument.presentationml.notesSlide+xml"/>
  <Override PartName="/ppt/tags/tag78.xml" ContentType="application/vnd.openxmlformats-officedocument.presentationml.tags+xml"/>
  <Override PartName="/ppt/notesSlides/notesSlide77.xml" ContentType="application/vnd.openxmlformats-officedocument.presentationml.notesSlide+xml"/>
  <Override PartName="/ppt/tags/tag79.xml" ContentType="application/vnd.openxmlformats-officedocument.presentationml.tags+xml"/>
  <Override PartName="/ppt/notesSlides/notesSlide78.xml" ContentType="application/vnd.openxmlformats-officedocument.presentationml.notesSlide+xml"/>
  <Override PartName="/ppt/tags/tag80.xml" ContentType="application/vnd.openxmlformats-officedocument.presentationml.tags+xml"/>
  <Override PartName="/ppt/notesSlides/notesSlide79.xml" ContentType="application/vnd.openxmlformats-officedocument.presentationml.notesSlide+xml"/>
  <Override PartName="/ppt/tags/tag81.xml" ContentType="application/vnd.openxmlformats-officedocument.presentationml.tags+xml"/>
  <Override PartName="/ppt/notesSlides/notesSlide80.xml" ContentType="application/vnd.openxmlformats-officedocument.presentationml.notesSlide+xml"/>
  <Override PartName="/ppt/tags/tag82.xml" ContentType="application/vnd.openxmlformats-officedocument.presentationml.tags+xml"/>
  <Override PartName="/ppt/notesSlides/notesSlide81.xml" ContentType="application/vnd.openxmlformats-officedocument.presentationml.notesSlide+xml"/>
  <Override PartName="/ppt/tags/tag83.xml" ContentType="application/vnd.openxmlformats-officedocument.presentationml.tags+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404" r:id="rId2"/>
    <p:sldId id="416" r:id="rId3"/>
    <p:sldId id="420" r:id="rId4"/>
    <p:sldId id="399" r:id="rId5"/>
    <p:sldId id="401" r:id="rId6"/>
    <p:sldId id="469" r:id="rId7"/>
    <p:sldId id="470" r:id="rId8"/>
    <p:sldId id="471" r:id="rId9"/>
    <p:sldId id="528" r:id="rId10"/>
    <p:sldId id="417" r:id="rId11"/>
    <p:sldId id="422" r:id="rId12"/>
    <p:sldId id="527" r:id="rId13"/>
    <p:sldId id="424" r:id="rId14"/>
    <p:sldId id="529" r:id="rId15"/>
    <p:sldId id="428" r:id="rId16"/>
    <p:sldId id="426" r:id="rId17"/>
    <p:sldId id="430" r:id="rId18"/>
    <p:sldId id="431" r:id="rId19"/>
    <p:sldId id="432" r:id="rId20"/>
    <p:sldId id="530" r:id="rId21"/>
    <p:sldId id="429" r:id="rId22"/>
    <p:sldId id="531" r:id="rId23"/>
    <p:sldId id="434" r:id="rId24"/>
    <p:sldId id="435" r:id="rId25"/>
    <p:sldId id="436" r:id="rId26"/>
    <p:sldId id="518" r:id="rId27"/>
    <p:sldId id="437" r:id="rId28"/>
    <p:sldId id="439" r:id="rId29"/>
    <p:sldId id="440" r:id="rId30"/>
    <p:sldId id="441" r:id="rId31"/>
    <p:sldId id="525" r:id="rId32"/>
    <p:sldId id="442" r:id="rId33"/>
    <p:sldId id="443" r:id="rId34"/>
    <p:sldId id="444" r:id="rId35"/>
    <p:sldId id="445" r:id="rId36"/>
    <p:sldId id="519" r:id="rId37"/>
    <p:sldId id="446" r:id="rId38"/>
    <p:sldId id="298" r:id="rId39"/>
    <p:sldId id="533" r:id="rId40"/>
    <p:sldId id="532" r:id="rId41"/>
    <p:sldId id="479" r:id="rId42"/>
    <p:sldId id="447" r:id="rId43"/>
    <p:sldId id="448" r:id="rId44"/>
    <p:sldId id="449" r:id="rId45"/>
    <p:sldId id="450" r:id="rId46"/>
    <p:sldId id="520" r:id="rId47"/>
    <p:sldId id="526" r:id="rId48"/>
    <p:sldId id="451" r:id="rId49"/>
    <p:sldId id="534" r:id="rId50"/>
    <p:sldId id="452" r:id="rId51"/>
    <p:sldId id="453" r:id="rId52"/>
    <p:sldId id="535" r:id="rId53"/>
    <p:sldId id="454" r:id="rId54"/>
    <p:sldId id="521" r:id="rId55"/>
    <p:sldId id="455" r:id="rId56"/>
    <p:sldId id="456" r:id="rId57"/>
    <p:sldId id="457" r:id="rId58"/>
    <p:sldId id="458" r:id="rId59"/>
    <p:sldId id="460" r:id="rId60"/>
    <p:sldId id="461" r:id="rId61"/>
    <p:sldId id="462" r:id="rId62"/>
    <p:sldId id="522" r:id="rId63"/>
    <p:sldId id="463" r:id="rId64"/>
    <p:sldId id="464" r:id="rId65"/>
    <p:sldId id="465" r:id="rId66"/>
    <p:sldId id="466" r:id="rId67"/>
    <p:sldId id="467" r:id="rId68"/>
    <p:sldId id="523" r:id="rId69"/>
    <p:sldId id="468" r:id="rId70"/>
    <p:sldId id="476" r:id="rId71"/>
    <p:sldId id="477" r:id="rId72"/>
    <p:sldId id="474" r:id="rId73"/>
    <p:sldId id="503" r:id="rId74"/>
    <p:sldId id="472" r:id="rId75"/>
    <p:sldId id="478" r:id="rId76"/>
    <p:sldId id="480" r:id="rId77"/>
    <p:sldId id="481" r:id="rId78"/>
    <p:sldId id="482" r:id="rId79"/>
    <p:sldId id="483" r:id="rId80"/>
    <p:sldId id="484" r:id="rId81"/>
    <p:sldId id="514" r:id="rId82"/>
    <p:sldId id="515" r:id="rId83"/>
  </p:sldIdLst>
  <p:sldSz cx="12192000" cy="6858000"/>
  <p:notesSz cx="7315200" cy="9601200"/>
  <p:custDataLst>
    <p:tags r:id="rId8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urse Level" id="{BD0B4152-3165-4362-A7C3-8776DDA78919}">
          <p14:sldIdLst>
            <p14:sldId id="404"/>
            <p14:sldId id="416"/>
            <p14:sldId id="420"/>
            <p14:sldId id="399"/>
            <p14:sldId id="401"/>
            <p14:sldId id="469"/>
            <p14:sldId id="470"/>
            <p14:sldId id="471"/>
            <p14:sldId id="528"/>
            <p14:sldId id="417"/>
            <p14:sldId id="422"/>
            <p14:sldId id="527"/>
            <p14:sldId id="424"/>
            <p14:sldId id="529"/>
            <p14:sldId id="428"/>
            <p14:sldId id="426"/>
            <p14:sldId id="430"/>
            <p14:sldId id="431"/>
            <p14:sldId id="432"/>
            <p14:sldId id="530"/>
            <p14:sldId id="429"/>
            <p14:sldId id="531"/>
            <p14:sldId id="434"/>
            <p14:sldId id="435"/>
            <p14:sldId id="436"/>
            <p14:sldId id="518"/>
            <p14:sldId id="437"/>
            <p14:sldId id="439"/>
            <p14:sldId id="440"/>
            <p14:sldId id="441"/>
            <p14:sldId id="525"/>
            <p14:sldId id="442"/>
            <p14:sldId id="443"/>
            <p14:sldId id="444"/>
            <p14:sldId id="445"/>
            <p14:sldId id="519"/>
            <p14:sldId id="446"/>
            <p14:sldId id="298"/>
            <p14:sldId id="533"/>
            <p14:sldId id="532"/>
            <p14:sldId id="479"/>
            <p14:sldId id="447"/>
            <p14:sldId id="448"/>
            <p14:sldId id="449"/>
            <p14:sldId id="450"/>
            <p14:sldId id="520"/>
            <p14:sldId id="526"/>
            <p14:sldId id="451"/>
            <p14:sldId id="534"/>
            <p14:sldId id="452"/>
            <p14:sldId id="453"/>
            <p14:sldId id="535"/>
            <p14:sldId id="454"/>
            <p14:sldId id="521"/>
            <p14:sldId id="455"/>
            <p14:sldId id="456"/>
            <p14:sldId id="457"/>
            <p14:sldId id="458"/>
            <p14:sldId id="460"/>
            <p14:sldId id="461"/>
            <p14:sldId id="462"/>
            <p14:sldId id="522"/>
            <p14:sldId id="463"/>
            <p14:sldId id="464"/>
            <p14:sldId id="465"/>
            <p14:sldId id="466"/>
            <p14:sldId id="467"/>
            <p14:sldId id="523"/>
            <p14:sldId id="468"/>
            <p14:sldId id="476"/>
            <p14:sldId id="477"/>
            <p14:sldId id="474"/>
            <p14:sldId id="503"/>
            <p14:sldId id="472"/>
            <p14:sldId id="478"/>
            <p14:sldId id="480"/>
            <p14:sldId id="481"/>
            <p14:sldId id="482"/>
            <p14:sldId id="483"/>
            <p14:sldId id="484"/>
            <p14:sldId id="514"/>
            <p14:sldId id="51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mset" initials="y" lastIdx="8" clrIdx="1"/>
  <p:cmAuthor id="2" name="Ashu Chandola" initials="AC" lastIdx="28" clrIdx="2"/>
  <p:cmAuthor id="3" name="Dan Collins" initials="DC" lastIdx="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5217"/>
    <a:srgbClr val="1F3370"/>
    <a:srgbClr val="DCA0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69" autoAdjust="0"/>
    <p:restoredTop sz="57744" autoAdjust="0"/>
  </p:normalViewPr>
  <p:slideViewPr>
    <p:cSldViewPr snapToGrid="0">
      <p:cViewPr varScale="1">
        <p:scale>
          <a:sx n="50" d="100"/>
          <a:sy n="50" d="100"/>
        </p:scale>
        <p:origin x="1162" y="34"/>
      </p:cViewPr>
      <p:guideLst>
        <p:guide orient="horz" pos="2160"/>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06-27T14:49:57.704" idx="1">
    <p:pos x="6134" y="1594"/>
    <p:text>Noted - these metrics should sync with the ROI assumptions/data/ content/calculation in SB1B (in progress-Jeff), other SBs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0-06-27T15:00:07.932" idx="3">
    <p:pos x="10" y="10"/>
    <p:text>First person noted</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IN"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C925394-F972-4DEE-9AE9-2E41F4898397}" type="datetimeFigureOut">
              <a:rPr lang="en-IN" smtClean="0"/>
              <a:t>25-06-2025</a:t>
            </a:fld>
            <a:endParaRPr lang="en-IN"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IN"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IN"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817162F-B60D-461D-B000-8503BFBE9E1B}" type="slidenum">
              <a:rPr lang="en-IN" smtClean="0"/>
              <a:t>‹#›</a:t>
            </a:fld>
            <a:endParaRPr lang="en-IN" dirty="0"/>
          </a:p>
        </p:txBody>
      </p:sp>
    </p:spTree>
    <p:extLst>
      <p:ext uri="{BB962C8B-B14F-4D97-AF65-F5344CB8AC3E}">
        <p14:creationId xmlns:p14="http://schemas.microsoft.com/office/powerpoint/2010/main" val="1670205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 None</a:t>
            </a:r>
          </a:p>
        </p:txBody>
      </p:sp>
      <p:sp>
        <p:nvSpPr>
          <p:cNvPr id="4" name="Slide Number Placeholder 3"/>
          <p:cNvSpPr>
            <a:spLocks noGrp="1"/>
          </p:cNvSpPr>
          <p:nvPr>
            <p:ph type="sldNum" sz="quarter" idx="10"/>
          </p:nvPr>
        </p:nvSpPr>
        <p:spPr/>
        <p:txBody>
          <a:bodyPr/>
          <a:lstStyle/>
          <a:p>
            <a:fld id="{9817162F-B60D-461D-B000-8503BFBE9E1B}" type="slidenum">
              <a:rPr lang="en-IN" smtClean="0"/>
              <a:t>1</a:t>
            </a:fld>
            <a:endParaRPr lang="en-IN" dirty="0"/>
          </a:p>
        </p:txBody>
      </p:sp>
    </p:spTree>
    <p:extLst>
      <p:ext uri="{BB962C8B-B14F-4D97-AF65-F5344CB8AC3E}">
        <p14:creationId xmlns:p14="http://schemas.microsoft.com/office/powerpoint/2010/main" val="381117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Transcript:</a:t>
            </a:r>
            <a:r>
              <a:rPr lang="en-US" b="1" baseline="0" dirty="0"/>
              <a:t> </a:t>
            </a:r>
          </a:p>
          <a:p>
            <a:endParaRPr lang="en-US" dirty="0"/>
          </a:p>
          <a:p>
            <a:pPr lvl="0"/>
            <a:r>
              <a:rPr lang="en-US" b="1" dirty="0"/>
              <a:t>By the end of this lesson, you should be able to:</a:t>
            </a:r>
          </a:p>
          <a:p>
            <a:pPr lvl="0"/>
            <a:endParaRPr lang="en-US" dirty="0"/>
          </a:p>
          <a:p>
            <a:pPr marL="285750" lvl="0" indent="-285750">
              <a:buFont typeface="Arial" panose="020B0604020202020204" pitchFamily="34" charset="0"/>
              <a:buChar char="•"/>
            </a:pPr>
            <a:r>
              <a:rPr lang="en-US" dirty="0"/>
              <a:t>Identify common types of data for use in AI</a:t>
            </a:r>
          </a:p>
          <a:p>
            <a:endParaRPr lang="en-US" dirty="0"/>
          </a:p>
        </p:txBody>
      </p:sp>
      <p:sp>
        <p:nvSpPr>
          <p:cNvPr id="4" name="Slide Number Placeholder 3"/>
          <p:cNvSpPr>
            <a:spLocks noGrp="1"/>
          </p:cNvSpPr>
          <p:nvPr>
            <p:ph type="sldNum" sz="quarter" idx="5"/>
          </p:nvPr>
        </p:nvSpPr>
        <p:spPr/>
        <p:txBody>
          <a:bodyPr/>
          <a:lstStyle/>
          <a:p>
            <a:fld id="{9817162F-B60D-461D-B000-8503BFBE9E1B}" type="slidenum">
              <a:rPr lang="en-IN" smtClean="0"/>
              <a:t>10</a:t>
            </a:fld>
            <a:endParaRPr lang="en-IN" dirty="0"/>
          </a:p>
        </p:txBody>
      </p:sp>
    </p:spTree>
    <p:extLst>
      <p:ext uri="{BB962C8B-B14F-4D97-AF65-F5344CB8AC3E}">
        <p14:creationId xmlns:p14="http://schemas.microsoft.com/office/powerpoint/2010/main" val="1571478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baseline="0" dirty="0"/>
              <a:t>Transcript:</a:t>
            </a:r>
            <a:r>
              <a:rPr lang="en-IN" baseline="0" dirty="0"/>
              <a:t>   </a:t>
            </a:r>
            <a:r>
              <a:rPr lang="en-US" b="0" dirty="0"/>
              <a:t>((Jessica – CFO)) </a:t>
            </a:r>
            <a:r>
              <a:rPr lang="en-US" sz="1300" dirty="0"/>
              <a:t>An AI initiative performs only as well as the data which it uses. This is the critical reality which faces all businesses in transitioning to a Digital 4.0 environment. Much historical data is siloed in corporate repositories and must be [1] cleaned, [2] categorized, [3] labeled, and [4] processed to maximize its value.  Creating a high-quality data set is therefore foundational to the value of our company project.  Knowing data types is critical to building quality data.</a:t>
            </a:r>
          </a:p>
          <a:p>
            <a:endParaRPr lang="en-US" sz="1300" dirty="0"/>
          </a:p>
        </p:txBody>
      </p:sp>
      <p:sp>
        <p:nvSpPr>
          <p:cNvPr id="4" name="Slide Number Placeholder 3"/>
          <p:cNvSpPr>
            <a:spLocks noGrp="1"/>
          </p:cNvSpPr>
          <p:nvPr>
            <p:ph type="sldNum" sz="quarter" idx="10"/>
          </p:nvPr>
        </p:nvSpPr>
        <p:spPr/>
        <p:txBody>
          <a:bodyPr/>
          <a:lstStyle/>
          <a:p>
            <a:fld id="{9817162F-B60D-461D-B000-8503BFBE9E1B}" type="slidenum">
              <a:rPr lang="en-IN" smtClean="0"/>
              <a:t>11</a:t>
            </a:fld>
            <a:endParaRPr lang="en-IN" dirty="0"/>
          </a:p>
        </p:txBody>
      </p:sp>
    </p:spTree>
    <p:extLst>
      <p:ext uri="{BB962C8B-B14F-4D97-AF65-F5344CB8AC3E}">
        <p14:creationId xmlns:p14="http://schemas.microsoft.com/office/powerpoint/2010/main" val="3209334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baseline="0" dirty="0"/>
              <a:t>Transcript:</a:t>
            </a:r>
            <a:r>
              <a:rPr lang="en-IN" baseline="0" dirty="0"/>
              <a:t>   </a:t>
            </a:r>
            <a:r>
              <a:rPr lang="en-US" b="0" dirty="0"/>
              <a:t>((Jessica–CFO)) </a:t>
            </a:r>
            <a:r>
              <a:rPr lang="en-US" sz="1300" dirty="0"/>
              <a:t>[1] Knowing how to create quality data and applying data to AI solutions first requires a basic understanding of data types and characteristics.  One of our IT colleagues has created some tables that describe 11 types of data commonly used in AI business solutions. I need you to help me understand all of this.  Let’s look at the first 5 types of data in this table.</a:t>
            </a:r>
          </a:p>
          <a:p>
            <a:endParaRPr lang="en-US" sz="1300" dirty="0"/>
          </a:p>
        </p:txBody>
      </p:sp>
      <p:sp>
        <p:nvSpPr>
          <p:cNvPr id="4" name="Slide Number Placeholder 3"/>
          <p:cNvSpPr>
            <a:spLocks noGrp="1"/>
          </p:cNvSpPr>
          <p:nvPr>
            <p:ph type="sldNum" sz="quarter" idx="10"/>
          </p:nvPr>
        </p:nvSpPr>
        <p:spPr/>
        <p:txBody>
          <a:bodyPr/>
          <a:lstStyle/>
          <a:p>
            <a:fld id="{9817162F-B60D-461D-B000-8503BFBE9E1B}" type="slidenum">
              <a:rPr lang="en-IN" smtClean="0"/>
              <a:t>12</a:t>
            </a:fld>
            <a:endParaRPr lang="en-IN" dirty="0"/>
          </a:p>
        </p:txBody>
      </p:sp>
    </p:spTree>
    <p:extLst>
      <p:ext uri="{BB962C8B-B14F-4D97-AF65-F5344CB8AC3E}">
        <p14:creationId xmlns:p14="http://schemas.microsoft.com/office/powerpoint/2010/main" val="851972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baseline="0" dirty="0"/>
              <a:t>Transcript:</a:t>
            </a:r>
            <a:r>
              <a:rPr lang="en-IN" baseline="0" dirty="0"/>
              <a:t>   </a:t>
            </a:r>
            <a:r>
              <a:rPr lang="en-US" b="0" dirty="0"/>
              <a:t>((Jessica – CFO)) In r</a:t>
            </a:r>
            <a:r>
              <a:rPr lang="en-US" sz="1300" dirty="0"/>
              <a:t>eviewing the first 5 Types of Data, we should focus on how the data is used and look at examples before we study more detailed definitions and applications.  These first 5 types of data are likely to be known from familiar use and example, but maybe not by name.  </a:t>
            </a:r>
          </a:p>
        </p:txBody>
      </p:sp>
      <p:sp>
        <p:nvSpPr>
          <p:cNvPr id="4" name="Slide Number Placeholder 3"/>
          <p:cNvSpPr>
            <a:spLocks noGrp="1"/>
          </p:cNvSpPr>
          <p:nvPr>
            <p:ph type="sldNum" sz="quarter" idx="10"/>
          </p:nvPr>
        </p:nvSpPr>
        <p:spPr/>
        <p:txBody>
          <a:bodyPr/>
          <a:lstStyle/>
          <a:p>
            <a:fld id="{9817162F-B60D-461D-B000-8503BFBE9E1B}" type="slidenum">
              <a:rPr lang="en-IN" smtClean="0"/>
              <a:t>13</a:t>
            </a:fld>
            <a:endParaRPr lang="en-IN" dirty="0"/>
          </a:p>
        </p:txBody>
      </p:sp>
    </p:spTree>
    <p:extLst>
      <p:ext uri="{BB962C8B-B14F-4D97-AF65-F5344CB8AC3E}">
        <p14:creationId xmlns:p14="http://schemas.microsoft.com/office/powerpoint/2010/main" val="1238334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a:t>
            </a: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Now, it’s time to apply the knowledge that you have gained so far.</a:t>
            </a:r>
          </a:p>
          <a:p>
            <a:r>
              <a:rPr lang="en-US" sz="1200" b="0" i="0" kern="1200" dirty="0">
                <a:solidFill>
                  <a:schemeClr val="tx1"/>
                </a:solidFill>
                <a:effectLst/>
                <a:latin typeface="+mn-lt"/>
                <a:ea typeface="+mn-ea"/>
                <a:cs typeface="+mn-cs"/>
              </a:rPr>
              <a:t>Read the scenario,</a:t>
            </a:r>
            <a:r>
              <a:rPr lang="en-US" sz="1200" b="0" i="0" kern="1200" baseline="0" dirty="0">
                <a:solidFill>
                  <a:schemeClr val="tx1"/>
                </a:solidFill>
                <a:effectLst/>
                <a:latin typeface="+mn-lt"/>
                <a:ea typeface="+mn-ea"/>
                <a:cs typeface="+mn-cs"/>
              </a:rPr>
              <a:t> select the correct answer, </a:t>
            </a:r>
            <a:r>
              <a:rPr lang="en-US" sz="1200" b="0" i="0" kern="1200" dirty="0">
                <a:solidFill>
                  <a:schemeClr val="tx1"/>
                </a:solidFill>
                <a:effectLst/>
                <a:latin typeface="+mn-lt"/>
                <a:ea typeface="+mn-ea"/>
                <a:cs typeface="+mn-cs"/>
              </a:rPr>
              <a:t>and then select Confirm. </a:t>
            </a:r>
          </a:p>
          <a:p>
            <a:pPr defTabSz="966612">
              <a:defRPr/>
            </a:pPr>
            <a:endParaRPr lang="en-US" sz="1300" dirty="0"/>
          </a:p>
          <a:p>
            <a:endParaRPr lang="en-US" sz="1300" b="1" dirty="0"/>
          </a:p>
          <a:p>
            <a:endParaRPr lang="en-US" sz="1300" dirty="0"/>
          </a:p>
          <a:p>
            <a:endParaRPr lang="en-US" dirty="0"/>
          </a:p>
        </p:txBody>
      </p:sp>
      <p:sp>
        <p:nvSpPr>
          <p:cNvPr id="4" name="Slide Number Placeholder 3"/>
          <p:cNvSpPr>
            <a:spLocks noGrp="1"/>
          </p:cNvSpPr>
          <p:nvPr>
            <p:ph type="sldNum" sz="quarter" idx="5"/>
          </p:nvPr>
        </p:nvSpPr>
        <p:spPr/>
        <p:txBody>
          <a:bodyPr/>
          <a:lstStyle/>
          <a:p>
            <a:fld id="{BEF47BFF-C785-4374-9B9F-8FD6AE5465F8}" type="slidenum">
              <a:rPr lang="en-US" smtClean="0"/>
              <a:t>14</a:t>
            </a:fld>
            <a:endParaRPr lang="en-US" dirty="0"/>
          </a:p>
        </p:txBody>
      </p:sp>
    </p:spTree>
    <p:extLst>
      <p:ext uri="{BB962C8B-B14F-4D97-AF65-F5344CB8AC3E}">
        <p14:creationId xmlns:p14="http://schemas.microsoft.com/office/powerpoint/2010/main" val="1482700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a:t>
            </a: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Now, it’s time to apply the knowledge that you have gained so far.</a:t>
            </a:r>
          </a:p>
          <a:p>
            <a:r>
              <a:rPr lang="en-US" sz="1200" b="0" i="0" kern="1200" dirty="0">
                <a:solidFill>
                  <a:schemeClr val="tx1"/>
                </a:solidFill>
                <a:effectLst/>
                <a:latin typeface="+mn-lt"/>
                <a:ea typeface="+mn-ea"/>
                <a:cs typeface="+mn-cs"/>
              </a:rPr>
              <a:t>Read the scenario,</a:t>
            </a:r>
            <a:r>
              <a:rPr lang="en-US" sz="1200" b="0" i="0" kern="1200" baseline="0" dirty="0">
                <a:solidFill>
                  <a:schemeClr val="tx1"/>
                </a:solidFill>
                <a:effectLst/>
                <a:latin typeface="+mn-lt"/>
                <a:ea typeface="+mn-ea"/>
                <a:cs typeface="+mn-cs"/>
              </a:rPr>
              <a:t> select the correct answer, </a:t>
            </a:r>
            <a:r>
              <a:rPr lang="en-US" sz="1200" b="0" i="0" kern="1200" dirty="0">
                <a:solidFill>
                  <a:schemeClr val="tx1"/>
                </a:solidFill>
                <a:effectLst/>
                <a:latin typeface="+mn-lt"/>
                <a:ea typeface="+mn-ea"/>
                <a:cs typeface="+mn-cs"/>
              </a:rPr>
              <a:t>and then select Confirm. </a:t>
            </a:r>
          </a:p>
          <a:p>
            <a:endParaRPr lang="en-US" sz="1300" b="1" dirty="0"/>
          </a:p>
          <a:p>
            <a:endParaRPr lang="en-US" sz="1300" dirty="0"/>
          </a:p>
          <a:p>
            <a:endParaRPr lang="en-US" dirty="0"/>
          </a:p>
        </p:txBody>
      </p:sp>
      <p:sp>
        <p:nvSpPr>
          <p:cNvPr id="4" name="Slide Number Placeholder 3"/>
          <p:cNvSpPr>
            <a:spLocks noGrp="1"/>
          </p:cNvSpPr>
          <p:nvPr>
            <p:ph type="sldNum" sz="quarter" idx="5"/>
          </p:nvPr>
        </p:nvSpPr>
        <p:spPr/>
        <p:txBody>
          <a:bodyPr/>
          <a:lstStyle/>
          <a:p>
            <a:fld id="{BEF47BFF-C785-4374-9B9F-8FD6AE5465F8}" type="slidenum">
              <a:rPr lang="en-US" smtClean="0"/>
              <a:t>15</a:t>
            </a:fld>
            <a:endParaRPr lang="en-US" dirty="0"/>
          </a:p>
        </p:txBody>
      </p:sp>
    </p:spTree>
    <p:extLst>
      <p:ext uri="{BB962C8B-B14F-4D97-AF65-F5344CB8AC3E}">
        <p14:creationId xmlns:p14="http://schemas.microsoft.com/office/powerpoint/2010/main" val="1522304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baseline="0" dirty="0"/>
              <a:t>Transcript:</a:t>
            </a:r>
            <a:r>
              <a:rPr lang="en-IN" baseline="0" dirty="0"/>
              <a:t>   </a:t>
            </a:r>
            <a:r>
              <a:rPr lang="en-IN" sz="1300" dirty="0"/>
              <a:t>None</a:t>
            </a:r>
          </a:p>
          <a:p>
            <a:r>
              <a:rPr lang="en-IN" sz="1300" dirty="0"/>
              <a:t> </a:t>
            </a:r>
          </a:p>
          <a:p>
            <a:endParaRPr lang="en-IN" sz="1300" dirty="0"/>
          </a:p>
          <a:p>
            <a:endParaRPr lang="en-IN" baseline="0" dirty="0"/>
          </a:p>
        </p:txBody>
      </p:sp>
      <p:sp>
        <p:nvSpPr>
          <p:cNvPr id="4" name="Slide Number Placeholder 3"/>
          <p:cNvSpPr>
            <a:spLocks noGrp="1"/>
          </p:cNvSpPr>
          <p:nvPr>
            <p:ph type="sldNum" sz="quarter" idx="10"/>
          </p:nvPr>
        </p:nvSpPr>
        <p:spPr/>
        <p:txBody>
          <a:bodyPr/>
          <a:lstStyle/>
          <a:p>
            <a:fld id="{9817162F-B60D-461D-B000-8503BFBE9E1B}" type="slidenum">
              <a:rPr lang="en-IN" smtClean="0"/>
              <a:t>16</a:t>
            </a:fld>
            <a:endParaRPr lang="en-IN" dirty="0"/>
          </a:p>
        </p:txBody>
      </p:sp>
    </p:spTree>
    <p:extLst>
      <p:ext uri="{BB962C8B-B14F-4D97-AF65-F5344CB8AC3E}">
        <p14:creationId xmlns:p14="http://schemas.microsoft.com/office/powerpoint/2010/main" val="3310197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a:t>
            </a: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Now, it’s time to apply the knowledge that you have gained so far.</a:t>
            </a:r>
          </a:p>
          <a:p>
            <a:r>
              <a:rPr lang="en-US" sz="1200" b="0" i="0" kern="1200" dirty="0">
                <a:solidFill>
                  <a:schemeClr val="tx1"/>
                </a:solidFill>
                <a:effectLst/>
                <a:latin typeface="+mn-lt"/>
                <a:ea typeface="+mn-ea"/>
                <a:cs typeface="+mn-cs"/>
              </a:rPr>
              <a:t>Read the scenario,</a:t>
            </a:r>
            <a:r>
              <a:rPr lang="en-US" sz="1200" b="0" i="0" kern="1200" baseline="0" dirty="0">
                <a:solidFill>
                  <a:schemeClr val="tx1"/>
                </a:solidFill>
                <a:effectLst/>
                <a:latin typeface="+mn-lt"/>
                <a:ea typeface="+mn-ea"/>
                <a:cs typeface="+mn-cs"/>
              </a:rPr>
              <a:t> select the correct answer, </a:t>
            </a:r>
            <a:r>
              <a:rPr lang="en-US" sz="1200" b="0" i="0" kern="1200" dirty="0">
                <a:solidFill>
                  <a:schemeClr val="tx1"/>
                </a:solidFill>
                <a:effectLst/>
                <a:latin typeface="+mn-lt"/>
                <a:ea typeface="+mn-ea"/>
                <a:cs typeface="+mn-cs"/>
              </a:rPr>
              <a:t>and then select Confirm. </a:t>
            </a:r>
          </a:p>
        </p:txBody>
      </p:sp>
      <p:sp>
        <p:nvSpPr>
          <p:cNvPr id="4" name="Slide Number Placeholder 3"/>
          <p:cNvSpPr>
            <a:spLocks noGrp="1"/>
          </p:cNvSpPr>
          <p:nvPr>
            <p:ph type="sldNum" sz="quarter" idx="5"/>
          </p:nvPr>
        </p:nvSpPr>
        <p:spPr/>
        <p:txBody>
          <a:bodyPr/>
          <a:lstStyle/>
          <a:p>
            <a:fld id="{BEF47BFF-C785-4374-9B9F-8FD6AE5465F8}" type="slidenum">
              <a:rPr lang="en-US" smtClean="0"/>
              <a:t>17</a:t>
            </a:fld>
            <a:endParaRPr lang="en-US" dirty="0"/>
          </a:p>
        </p:txBody>
      </p:sp>
    </p:spTree>
    <p:extLst>
      <p:ext uri="{BB962C8B-B14F-4D97-AF65-F5344CB8AC3E}">
        <p14:creationId xmlns:p14="http://schemas.microsoft.com/office/powerpoint/2010/main" val="2675727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a:t>
            </a: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Now, it’s time to apply the knowledge that you have gained so far.</a:t>
            </a:r>
          </a:p>
          <a:p>
            <a:r>
              <a:rPr lang="en-US" sz="1200" b="0" i="0" kern="1200" dirty="0">
                <a:solidFill>
                  <a:schemeClr val="tx1"/>
                </a:solidFill>
                <a:effectLst/>
                <a:latin typeface="+mn-lt"/>
                <a:ea typeface="+mn-ea"/>
                <a:cs typeface="+mn-cs"/>
              </a:rPr>
              <a:t>Read the scenario,</a:t>
            </a:r>
            <a:r>
              <a:rPr lang="en-US" sz="1200" b="0" i="0" kern="1200" baseline="0" dirty="0">
                <a:solidFill>
                  <a:schemeClr val="tx1"/>
                </a:solidFill>
                <a:effectLst/>
                <a:latin typeface="+mn-lt"/>
                <a:ea typeface="+mn-ea"/>
                <a:cs typeface="+mn-cs"/>
              </a:rPr>
              <a:t> select the correct answer, </a:t>
            </a:r>
            <a:r>
              <a:rPr lang="en-US" sz="1200" b="0" i="0" kern="1200" dirty="0">
                <a:solidFill>
                  <a:schemeClr val="tx1"/>
                </a:solidFill>
                <a:effectLst/>
                <a:latin typeface="+mn-lt"/>
                <a:ea typeface="+mn-ea"/>
                <a:cs typeface="+mn-cs"/>
              </a:rPr>
              <a:t>and then select Confirm. </a:t>
            </a:r>
          </a:p>
          <a:p>
            <a:pPr fontAlgn="auto"/>
            <a:endParaRPr lang="en-US" sz="1300" dirty="0"/>
          </a:p>
          <a:p>
            <a:pPr fontAlgn="auto"/>
            <a:endParaRPr lang="en-US" sz="1300" dirty="0"/>
          </a:p>
          <a:p>
            <a:pPr defTabSz="966612">
              <a:defRPr/>
            </a:pPr>
            <a:endParaRPr lang="en-US" dirty="0">
              <a:solidFill>
                <a:schemeClr val="tx1"/>
              </a:solidFill>
            </a:endParaRPr>
          </a:p>
          <a:p>
            <a:pPr defTabSz="966612">
              <a:defRPr/>
            </a:pPr>
            <a:endParaRPr lang="en-US" sz="1300" dirty="0"/>
          </a:p>
          <a:p>
            <a:endParaRPr lang="en-US" sz="1300" b="1" dirty="0"/>
          </a:p>
          <a:p>
            <a:endParaRPr lang="en-US" sz="1300" dirty="0"/>
          </a:p>
          <a:p>
            <a:endParaRPr lang="en-US" dirty="0"/>
          </a:p>
        </p:txBody>
      </p:sp>
      <p:sp>
        <p:nvSpPr>
          <p:cNvPr id="4" name="Slide Number Placeholder 3"/>
          <p:cNvSpPr>
            <a:spLocks noGrp="1"/>
          </p:cNvSpPr>
          <p:nvPr>
            <p:ph type="sldNum" sz="quarter" idx="5"/>
          </p:nvPr>
        </p:nvSpPr>
        <p:spPr/>
        <p:txBody>
          <a:bodyPr/>
          <a:lstStyle/>
          <a:p>
            <a:fld id="{BEF47BFF-C785-4374-9B9F-8FD6AE5465F8}" type="slidenum">
              <a:rPr lang="en-US" smtClean="0"/>
              <a:t>18</a:t>
            </a:fld>
            <a:endParaRPr lang="en-US" dirty="0"/>
          </a:p>
        </p:txBody>
      </p:sp>
    </p:spTree>
    <p:extLst>
      <p:ext uri="{BB962C8B-B14F-4D97-AF65-F5344CB8AC3E}">
        <p14:creationId xmlns:p14="http://schemas.microsoft.com/office/powerpoint/2010/main" val="3787454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a:t>
            </a: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Now, it’s time to apply the knowledge that you have gained so far.</a:t>
            </a:r>
          </a:p>
          <a:p>
            <a:r>
              <a:rPr lang="en-US" sz="1200" b="0" i="0" kern="1200" dirty="0">
                <a:solidFill>
                  <a:schemeClr val="tx1"/>
                </a:solidFill>
                <a:effectLst/>
                <a:latin typeface="+mn-lt"/>
                <a:ea typeface="+mn-ea"/>
                <a:cs typeface="+mn-cs"/>
              </a:rPr>
              <a:t>Read the scenario,</a:t>
            </a:r>
            <a:r>
              <a:rPr lang="en-US" sz="1200" b="0" i="0" kern="1200" baseline="0" dirty="0">
                <a:solidFill>
                  <a:schemeClr val="tx1"/>
                </a:solidFill>
                <a:effectLst/>
                <a:latin typeface="+mn-lt"/>
                <a:ea typeface="+mn-ea"/>
                <a:cs typeface="+mn-cs"/>
              </a:rPr>
              <a:t> select the correct answer, </a:t>
            </a:r>
            <a:r>
              <a:rPr lang="en-US" sz="1200" b="0" i="0" kern="1200" dirty="0">
                <a:solidFill>
                  <a:schemeClr val="tx1"/>
                </a:solidFill>
                <a:effectLst/>
                <a:latin typeface="+mn-lt"/>
                <a:ea typeface="+mn-ea"/>
                <a:cs typeface="+mn-cs"/>
              </a:rPr>
              <a:t>and then select Confirm. </a:t>
            </a:r>
          </a:p>
          <a:p>
            <a:pPr defTabSz="966612">
              <a:defRPr/>
            </a:pPr>
            <a:endParaRPr lang="en-US" sz="1300" dirty="0"/>
          </a:p>
          <a:p>
            <a:endParaRPr lang="en-US" sz="1300" b="1" dirty="0"/>
          </a:p>
          <a:p>
            <a:endParaRPr lang="en-US" sz="1300" dirty="0"/>
          </a:p>
          <a:p>
            <a:endParaRPr lang="en-US" dirty="0"/>
          </a:p>
        </p:txBody>
      </p:sp>
      <p:sp>
        <p:nvSpPr>
          <p:cNvPr id="4" name="Slide Number Placeholder 3"/>
          <p:cNvSpPr>
            <a:spLocks noGrp="1"/>
          </p:cNvSpPr>
          <p:nvPr>
            <p:ph type="sldNum" sz="quarter" idx="5"/>
          </p:nvPr>
        </p:nvSpPr>
        <p:spPr/>
        <p:txBody>
          <a:bodyPr/>
          <a:lstStyle/>
          <a:p>
            <a:fld id="{BEF47BFF-C785-4374-9B9F-8FD6AE5465F8}" type="slidenum">
              <a:rPr lang="en-US" smtClean="0"/>
              <a:t>19</a:t>
            </a:fld>
            <a:endParaRPr lang="en-US" dirty="0"/>
          </a:p>
        </p:txBody>
      </p:sp>
    </p:spTree>
    <p:extLst>
      <p:ext uri="{BB962C8B-B14F-4D97-AF65-F5344CB8AC3E}">
        <p14:creationId xmlns:p14="http://schemas.microsoft.com/office/powerpoint/2010/main" val="1473554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baseline="0" dirty="0"/>
              <a:t>Transcript:</a:t>
            </a:r>
            <a:endParaRPr lang="en-IN" baseline="0" dirty="0"/>
          </a:p>
          <a:p>
            <a:endParaRPr lang="en-IN" sz="1300" dirty="0"/>
          </a:p>
          <a:p>
            <a:pPr defTabSz="966612">
              <a:defRPr/>
            </a:pPr>
            <a:r>
              <a:rPr lang="en-US" sz="1300" dirty="0"/>
              <a:t>Here is the situation: You are a financial analyst at a commercial real estate brokerage called Palo Verde Realty. Jessica, the CFO, just announced to the team that your clients are looking for solutions to serve increasing needs for office space relocations. These needs include [1] reducing office rent, [2] locating other office space to accommodate a partially remote workforce, and [3] providing estimates for early lease termination liabilities for clients’ existing offices. You show a high interest in Artificial Intelligence and need to understand the problem, the process, the data and how these components come together to form the business case. Jessica specifically wants to know what data is available to access for AI, what type, condition and volume is the data, and confirmation that the data is being managed, secured and stored as a valuable asset. </a:t>
            </a:r>
          </a:p>
        </p:txBody>
      </p:sp>
      <p:sp>
        <p:nvSpPr>
          <p:cNvPr id="4" name="Slide Number Placeholder 3"/>
          <p:cNvSpPr>
            <a:spLocks noGrp="1"/>
          </p:cNvSpPr>
          <p:nvPr>
            <p:ph type="sldNum" sz="quarter" idx="10"/>
          </p:nvPr>
        </p:nvSpPr>
        <p:spPr/>
        <p:txBody>
          <a:bodyPr/>
          <a:lstStyle/>
          <a:p>
            <a:fld id="{9817162F-B60D-461D-B000-8503BFBE9E1B}" type="slidenum">
              <a:rPr lang="en-IN" smtClean="0"/>
              <a:t>2</a:t>
            </a:fld>
            <a:endParaRPr lang="en-IN" dirty="0"/>
          </a:p>
        </p:txBody>
      </p:sp>
    </p:spTree>
    <p:extLst>
      <p:ext uri="{BB962C8B-B14F-4D97-AF65-F5344CB8AC3E}">
        <p14:creationId xmlns:p14="http://schemas.microsoft.com/office/powerpoint/2010/main" val="203901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baseline="0" dirty="0"/>
              <a:t>Transcript:</a:t>
            </a:r>
            <a:r>
              <a:rPr lang="en-IN" baseline="0" dirty="0"/>
              <a:t>   </a:t>
            </a:r>
            <a:r>
              <a:rPr lang="en-US" b="0" dirty="0"/>
              <a:t>((Jessica – CFO)) The data types 6 through 11 may be more familiar types of data which are easily recognized in daily life. </a:t>
            </a:r>
            <a:r>
              <a:rPr lang="en-US" sz="1300" dirty="0"/>
              <a:t>Time and interval data are quite common in all businesses and everyday living.  Image, video, audio, and text data are abundant in business applications. Cloud advancements for sizable bandwidth and handheld processors for very large data has provided amazing access to these types of content-rich data.</a:t>
            </a:r>
          </a:p>
        </p:txBody>
      </p:sp>
      <p:sp>
        <p:nvSpPr>
          <p:cNvPr id="4" name="Slide Number Placeholder 3"/>
          <p:cNvSpPr>
            <a:spLocks noGrp="1"/>
          </p:cNvSpPr>
          <p:nvPr>
            <p:ph type="sldNum" sz="quarter" idx="10"/>
          </p:nvPr>
        </p:nvSpPr>
        <p:spPr/>
        <p:txBody>
          <a:bodyPr/>
          <a:lstStyle/>
          <a:p>
            <a:fld id="{9817162F-B60D-461D-B000-8503BFBE9E1B}" type="slidenum">
              <a:rPr lang="en-IN" smtClean="0"/>
              <a:t>20</a:t>
            </a:fld>
            <a:endParaRPr lang="en-IN" dirty="0"/>
          </a:p>
        </p:txBody>
      </p:sp>
    </p:spTree>
    <p:extLst>
      <p:ext uri="{BB962C8B-B14F-4D97-AF65-F5344CB8AC3E}">
        <p14:creationId xmlns:p14="http://schemas.microsoft.com/office/powerpoint/2010/main" val="2383717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a:t>
            </a: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Now, it’s time to apply the knowledge that you have gained so far.</a:t>
            </a:r>
          </a:p>
          <a:p>
            <a:r>
              <a:rPr lang="en-US" sz="1200" b="0" i="0" kern="1200" dirty="0">
                <a:solidFill>
                  <a:schemeClr val="tx1"/>
                </a:solidFill>
                <a:effectLst/>
                <a:latin typeface="+mn-lt"/>
                <a:ea typeface="+mn-ea"/>
                <a:cs typeface="+mn-cs"/>
              </a:rPr>
              <a:t>Read the scenario,</a:t>
            </a:r>
            <a:r>
              <a:rPr lang="en-US" sz="1200" b="0" i="0" kern="1200" baseline="0" dirty="0">
                <a:solidFill>
                  <a:schemeClr val="tx1"/>
                </a:solidFill>
                <a:effectLst/>
                <a:latin typeface="+mn-lt"/>
                <a:ea typeface="+mn-ea"/>
                <a:cs typeface="+mn-cs"/>
              </a:rPr>
              <a:t> select the correct answer, </a:t>
            </a:r>
            <a:r>
              <a:rPr lang="en-US" sz="1200" b="0" i="0" kern="1200" dirty="0">
                <a:solidFill>
                  <a:schemeClr val="tx1"/>
                </a:solidFill>
                <a:effectLst/>
                <a:latin typeface="+mn-lt"/>
                <a:ea typeface="+mn-ea"/>
                <a:cs typeface="+mn-cs"/>
              </a:rPr>
              <a:t>and then select Confirm. </a:t>
            </a:r>
          </a:p>
          <a:p>
            <a:pPr defTabSz="966612">
              <a:defRPr/>
            </a:pPr>
            <a:endParaRPr lang="en-US" sz="1300" dirty="0"/>
          </a:p>
          <a:p>
            <a:endParaRPr lang="en-US" sz="1300" b="1" dirty="0"/>
          </a:p>
          <a:p>
            <a:endParaRPr lang="en-US" sz="1300" dirty="0"/>
          </a:p>
          <a:p>
            <a:endParaRPr lang="en-US" dirty="0"/>
          </a:p>
        </p:txBody>
      </p:sp>
      <p:sp>
        <p:nvSpPr>
          <p:cNvPr id="4" name="Slide Number Placeholder 3"/>
          <p:cNvSpPr>
            <a:spLocks noGrp="1"/>
          </p:cNvSpPr>
          <p:nvPr>
            <p:ph type="sldNum" sz="quarter" idx="5"/>
          </p:nvPr>
        </p:nvSpPr>
        <p:spPr/>
        <p:txBody>
          <a:bodyPr/>
          <a:lstStyle/>
          <a:p>
            <a:fld id="{BEF47BFF-C785-4374-9B9F-8FD6AE5465F8}" type="slidenum">
              <a:rPr lang="en-US" smtClean="0"/>
              <a:t>21</a:t>
            </a:fld>
            <a:endParaRPr lang="en-US" dirty="0"/>
          </a:p>
        </p:txBody>
      </p:sp>
    </p:spTree>
    <p:extLst>
      <p:ext uri="{BB962C8B-B14F-4D97-AF65-F5344CB8AC3E}">
        <p14:creationId xmlns:p14="http://schemas.microsoft.com/office/powerpoint/2010/main" val="383859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a:t>
            </a: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Now, it’s time to apply the knowledge that you have gained so far.</a:t>
            </a:r>
          </a:p>
          <a:p>
            <a:r>
              <a:rPr lang="en-US" sz="1200" b="0" i="0" kern="1200" dirty="0">
                <a:solidFill>
                  <a:schemeClr val="tx1"/>
                </a:solidFill>
                <a:effectLst/>
                <a:latin typeface="+mn-lt"/>
                <a:ea typeface="+mn-ea"/>
                <a:cs typeface="+mn-cs"/>
              </a:rPr>
              <a:t>Read the scenario,</a:t>
            </a:r>
            <a:r>
              <a:rPr lang="en-US" sz="1200" b="0" i="0" kern="1200" baseline="0" dirty="0">
                <a:solidFill>
                  <a:schemeClr val="tx1"/>
                </a:solidFill>
                <a:effectLst/>
                <a:latin typeface="+mn-lt"/>
                <a:ea typeface="+mn-ea"/>
                <a:cs typeface="+mn-cs"/>
              </a:rPr>
              <a:t> select the correct answer, </a:t>
            </a:r>
            <a:r>
              <a:rPr lang="en-US" sz="1200" b="0" i="0" kern="1200" dirty="0">
                <a:solidFill>
                  <a:schemeClr val="tx1"/>
                </a:solidFill>
                <a:effectLst/>
                <a:latin typeface="+mn-lt"/>
                <a:ea typeface="+mn-ea"/>
                <a:cs typeface="+mn-cs"/>
              </a:rPr>
              <a:t>and then select Confirm. </a:t>
            </a:r>
          </a:p>
          <a:p>
            <a:endParaRPr lang="en-US" sz="1300" b="1" dirty="0"/>
          </a:p>
          <a:p>
            <a:endParaRPr lang="en-US" sz="1300" dirty="0"/>
          </a:p>
          <a:p>
            <a:endParaRPr lang="en-US" dirty="0"/>
          </a:p>
        </p:txBody>
      </p:sp>
      <p:sp>
        <p:nvSpPr>
          <p:cNvPr id="4" name="Slide Number Placeholder 3"/>
          <p:cNvSpPr>
            <a:spLocks noGrp="1"/>
          </p:cNvSpPr>
          <p:nvPr>
            <p:ph type="sldNum" sz="quarter" idx="5"/>
          </p:nvPr>
        </p:nvSpPr>
        <p:spPr/>
        <p:txBody>
          <a:bodyPr/>
          <a:lstStyle/>
          <a:p>
            <a:fld id="{BEF47BFF-C785-4374-9B9F-8FD6AE5465F8}" type="slidenum">
              <a:rPr lang="en-US" smtClean="0"/>
              <a:t>22</a:t>
            </a:fld>
            <a:endParaRPr lang="en-US" dirty="0"/>
          </a:p>
        </p:txBody>
      </p:sp>
    </p:spTree>
    <p:extLst>
      <p:ext uri="{BB962C8B-B14F-4D97-AF65-F5344CB8AC3E}">
        <p14:creationId xmlns:p14="http://schemas.microsoft.com/office/powerpoint/2010/main" val="4246654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a:t>
            </a: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Now, it’s time to apply the knowledge that you have gained so far.</a:t>
            </a:r>
          </a:p>
          <a:p>
            <a:r>
              <a:rPr lang="en-US" sz="1200" b="0" i="0" kern="1200" dirty="0">
                <a:solidFill>
                  <a:schemeClr val="tx1"/>
                </a:solidFill>
                <a:effectLst/>
                <a:latin typeface="+mn-lt"/>
                <a:ea typeface="+mn-ea"/>
                <a:cs typeface="+mn-cs"/>
              </a:rPr>
              <a:t>Read the scenario,</a:t>
            </a:r>
            <a:r>
              <a:rPr lang="en-US" sz="1200" b="0" i="0" kern="1200" baseline="0" dirty="0">
                <a:solidFill>
                  <a:schemeClr val="tx1"/>
                </a:solidFill>
                <a:effectLst/>
                <a:latin typeface="+mn-lt"/>
                <a:ea typeface="+mn-ea"/>
                <a:cs typeface="+mn-cs"/>
              </a:rPr>
              <a:t> select the correct answer, </a:t>
            </a:r>
            <a:r>
              <a:rPr lang="en-US" sz="1200" b="0" i="0" kern="1200" dirty="0">
                <a:solidFill>
                  <a:schemeClr val="tx1"/>
                </a:solidFill>
                <a:effectLst/>
                <a:latin typeface="+mn-lt"/>
                <a:ea typeface="+mn-ea"/>
                <a:cs typeface="+mn-cs"/>
              </a:rPr>
              <a:t>and then select Confirm. </a:t>
            </a:r>
          </a:p>
        </p:txBody>
      </p:sp>
      <p:sp>
        <p:nvSpPr>
          <p:cNvPr id="4" name="Slide Number Placeholder 3"/>
          <p:cNvSpPr>
            <a:spLocks noGrp="1"/>
          </p:cNvSpPr>
          <p:nvPr>
            <p:ph type="sldNum" sz="quarter" idx="5"/>
          </p:nvPr>
        </p:nvSpPr>
        <p:spPr/>
        <p:txBody>
          <a:bodyPr/>
          <a:lstStyle/>
          <a:p>
            <a:fld id="{BEF47BFF-C785-4374-9B9F-8FD6AE5465F8}" type="slidenum">
              <a:rPr lang="en-US" smtClean="0"/>
              <a:t>23</a:t>
            </a:fld>
            <a:endParaRPr lang="en-US" dirty="0"/>
          </a:p>
        </p:txBody>
      </p:sp>
    </p:spTree>
    <p:extLst>
      <p:ext uri="{BB962C8B-B14F-4D97-AF65-F5344CB8AC3E}">
        <p14:creationId xmlns:p14="http://schemas.microsoft.com/office/powerpoint/2010/main" val="3141874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a:t>
            </a: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Now, it’s time to apply the knowledge that you have gained so far.</a:t>
            </a:r>
          </a:p>
          <a:p>
            <a:r>
              <a:rPr lang="en-US" sz="1200" b="0" i="0" kern="1200" dirty="0">
                <a:solidFill>
                  <a:schemeClr val="tx1"/>
                </a:solidFill>
                <a:effectLst/>
                <a:latin typeface="+mn-lt"/>
                <a:ea typeface="+mn-ea"/>
                <a:cs typeface="+mn-cs"/>
              </a:rPr>
              <a:t>Read the scenario,</a:t>
            </a:r>
            <a:r>
              <a:rPr lang="en-US" sz="1200" b="0" i="0" kern="1200" baseline="0" dirty="0">
                <a:solidFill>
                  <a:schemeClr val="tx1"/>
                </a:solidFill>
                <a:effectLst/>
                <a:latin typeface="+mn-lt"/>
                <a:ea typeface="+mn-ea"/>
                <a:cs typeface="+mn-cs"/>
              </a:rPr>
              <a:t> select the correct answer, </a:t>
            </a:r>
            <a:r>
              <a:rPr lang="en-US" sz="1200" b="0" i="0" kern="1200" dirty="0">
                <a:solidFill>
                  <a:schemeClr val="tx1"/>
                </a:solidFill>
                <a:effectLst/>
                <a:latin typeface="+mn-lt"/>
                <a:ea typeface="+mn-ea"/>
                <a:cs typeface="+mn-cs"/>
              </a:rPr>
              <a:t>and then select Confirm. </a:t>
            </a:r>
          </a:p>
        </p:txBody>
      </p:sp>
      <p:sp>
        <p:nvSpPr>
          <p:cNvPr id="4" name="Slide Number Placeholder 3"/>
          <p:cNvSpPr>
            <a:spLocks noGrp="1"/>
          </p:cNvSpPr>
          <p:nvPr>
            <p:ph type="sldNum" sz="quarter" idx="5"/>
          </p:nvPr>
        </p:nvSpPr>
        <p:spPr/>
        <p:txBody>
          <a:bodyPr/>
          <a:lstStyle/>
          <a:p>
            <a:fld id="{BEF47BFF-C785-4374-9B9F-8FD6AE5465F8}" type="slidenum">
              <a:rPr lang="en-US" smtClean="0"/>
              <a:t>24</a:t>
            </a:fld>
            <a:endParaRPr lang="en-US" dirty="0"/>
          </a:p>
        </p:txBody>
      </p:sp>
    </p:spTree>
    <p:extLst>
      <p:ext uri="{BB962C8B-B14F-4D97-AF65-F5344CB8AC3E}">
        <p14:creationId xmlns:p14="http://schemas.microsoft.com/office/powerpoint/2010/main" val="886563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Transcript:</a:t>
            </a:r>
            <a:r>
              <a:rPr lang="en-US" b="0" baseline="0" dirty="0"/>
              <a:t> </a:t>
            </a:r>
          </a:p>
          <a:p>
            <a:r>
              <a:rPr lang="en-US" b="0" baseline="0" dirty="0"/>
              <a:t>Now, let’s locate some common data errors.</a:t>
            </a:r>
          </a:p>
        </p:txBody>
      </p:sp>
      <p:sp>
        <p:nvSpPr>
          <p:cNvPr id="4" name="Slide Number Placeholder 3"/>
          <p:cNvSpPr>
            <a:spLocks noGrp="1"/>
          </p:cNvSpPr>
          <p:nvPr>
            <p:ph type="sldNum" sz="quarter" idx="10"/>
          </p:nvPr>
        </p:nvSpPr>
        <p:spPr/>
        <p:txBody>
          <a:bodyPr/>
          <a:lstStyle/>
          <a:p>
            <a:fld id="{9817162F-B60D-461D-B000-8503BFBE9E1B}" type="slidenum">
              <a:rPr lang="en-IN" smtClean="0"/>
              <a:t>25</a:t>
            </a:fld>
            <a:endParaRPr lang="en-IN" dirty="0"/>
          </a:p>
        </p:txBody>
      </p:sp>
    </p:spTree>
    <p:extLst>
      <p:ext uri="{BB962C8B-B14F-4D97-AF65-F5344CB8AC3E}">
        <p14:creationId xmlns:p14="http://schemas.microsoft.com/office/powerpoint/2010/main" val="997201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Transcript:</a:t>
            </a:r>
            <a:r>
              <a:rPr lang="en-US" b="0" baseline="0" dirty="0"/>
              <a:t> </a:t>
            </a:r>
          </a:p>
          <a:p>
            <a:pPr lvl="0"/>
            <a:endParaRPr lang="en-US" dirty="0"/>
          </a:p>
          <a:p>
            <a:pPr lvl="0"/>
            <a:r>
              <a:rPr lang="en-US" b="1" dirty="0">
                <a:solidFill>
                  <a:srgbClr val="000000"/>
                </a:solidFill>
              </a:rPr>
              <a:t>By the end of this lesson, you should be able to:</a:t>
            </a:r>
          </a:p>
          <a:p>
            <a:pPr lvl="0"/>
            <a:endParaRPr lang="en-GB" dirty="0">
              <a:ea typeface="DM Sans"/>
            </a:endParaRPr>
          </a:p>
          <a:p>
            <a:pPr marL="285750" lvl="0" indent="-285750">
              <a:buFont typeface="Arial" panose="020B0604020202020204" pitchFamily="34" charset="0"/>
              <a:buChar char="•"/>
            </a:pPr>
            <a:r>
              <a:rPr lang="en-US" dirty="0"/>
              <a:t>Locate common data errors</a:t>
            </a:r>
          </a:p>
          <a:p>
            <a:pPr lvl="0"/>
            <a:endParaRPr lang="en-US" dirty="0"/>
          </a:p>
        </p:txBody>
      </p:sp>
      <p:sp>
        <p:nvSpPr>
          <p:cNvPr id="4" name="Slide Number Placeholder 3"/>
          <p:cNvSpPr>
            <a:spLocks noGrp="1"/>
          </p:cNvSpPr>
          <p:nvPr>
            <p:ph type="sldNum" sz="quarter" idx="5"/>
          </p:nvPr>
        </p:nvSpPr>
        <p:spPr/>
        <p:txBody>
          <a:bodyPr/>
          <a:lstStyle/>
          <a:p>
            <a:fld id="{9817162F-B60D-461D-B000-8503BFBE9E1B}" type="slidenum">
              <a:rPr lang="en-IN" smtClean="0"/>
              <a:t>26</a:t>
            </a:fld>
            <a:endParaRPr lang="en-IN" dirty="0"/>
          </a:p>
        </p:txBody>
      </p:sp>
    </p:spTree>
    <p:extLst>
      <p:ext uri="{BB962C8B-B14F-4D97-AF65-F5344CB8AC3E}">
        <p14:creationId xmlns:p14="http://schemas.microsoft.com/office/powerpoint/2010/main" val="3336213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baseline="0" dirty="0"/>
              <a:t>Transcript:</a:t>
            </a:r>
            <a:r>
              <a:rPr lang="en-IN" baseline="0" dirty="0"/>
              <a:t>   </a:t>
            </a:r>
            <a:r>
              <a:rPr lang="en-US" b="0" dirty="0"/>
              <a:t>Now that you know what the 11 common types of data are, we need help with locating common data type errors. </a:t>
            </a:r>
            <a:r>
              <a:rPr lang="en-US" sz="1300" dirty="0"/>
              <a:t>When errors in data are not located and resolved, they may continually be passed along undetected. Over a short period, these errors may cause major issues and expense to our organization.</a:t>
            </a:r>
          </a:p>
          <a:p>
            <a:r>
              <a:rPr lang="en-US" sz="1300" dirty="0"/>
              <a:t> </a:t>
            </a:r>
          </a:p>
          <a:p>
            <a:pPr fontAlgn="base"/>
            <a:r>
              <a:rPr lang="en-US" sz="1300" dirty="0"/>
              <a:t>In addition to the data errors themselves, root causes of poor data quality must be resolved so the errors are not continually produced.  Current systems will have built in features which identify certain causes and alert parties for timely intervention.  Root causes, deficiencies and issues are found in inputs, software, system-level issues, and formatting.</a:t>
            </a:r>
          </a:p>
          <a:p>
            <a:r>
              <a:rPr lang="en-US" sz="1300" b="1" dirty="0"/>
              <a:t> </a:t>
            </a:r>
            <a:endParaRPr lang="en-US" sz="1300" dirty="0"/>
          </a:p>
          <a:p>
            <a:r>
              <a:rPr lang="en-US" sz="1300" dirty="0"/>
              <a:t>Improving the quality of data is a common theme in businesses; however, quality data may become subjective depending on who is defining quality. Therefore, we have to use definitive characteristics to define data quality.  </a:t>
            </a:r>
          </a:p>
          <a:p>
            <a:endParaRPr lang="en-US" sz="1300" dirty="0"/>
          </a:p>
        </p:txBody>
      </p:sp>
      <p:sp>
        <p:nvSpPr>
          <p:cNvPr id="4" name="Slide Number Placeholder 3"/>
          <p:cNvSpPr>
            <a:spLocks noGrp="1"/>
          </p:cNvSpPr>
          <p:nvPr>
            <p:ph type="sldNum" sz="quarter" idx="10"/>
          </p:nvPr>
        </p:nvSpPr>
        <p:spPr/>
        <p:txBody>
          <a:bodyPr/>
          <a:lstStyle/>
          <a:p>
            <a:fld id="{9817162F-B60D-461D-B000-8503BFBE9E1B}" type="slidenum">
              <a:rPr lang="en-IN" smtClean="0"/>
              <a:t>27</a:t>
            </a:fld>
            <a:endParaRPr lang="en-IN" dirty="0"/>
          </a:p>
        </p:txBody>
      </p:sp>
    </p:spTree>
    <p:extLst>
      <p:ext uri="{BB962C8B-B14F-4D97-AF65-F5344CB8AC3E}">
        <p14:creationId xmlns:p14="http://schemas.microsoft.com/office/powerpoint/2010/main" val="1094639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baseline="0" dirty="0"/>
              <a:t>Transcript:</a:t>
            </a:r>
            <a:r>
              <a:rPr lang="en-IN" baseline="0" dirty="0"/>
              <a:t>   </a:t>
            </a:r>
            <a:r>
              <a:rPr lang="en-US" b="0" dirty="0"/>
              <a:t>Here is a list of the most common data error types. If they are not resolved, you will get poor performance or failure out of your AI system, which we obviously need to avoid.</a:t>
            </a:r>
          </a:p>
          <a:p>
            <a:endParaRPr lang="en-US" sz="1300" dirty="0"/>
          </a:p>
          <a:p>
            <a:pPr defTabSz="966612">
              <a:defRPr/>
            </a:pPr>
            <a:r>
              <a:rPr lang="en-US" sz="1300" dirty="0"/>
              <a:t>Let’s locate and identify any data errors so we can resolve them as quickly as possible.</a:t>
            </a:r>
          </a:p>
          <a:p>
            <a:endParaRPr lang="en-US" sz="1300" dirty="0"/>
          </a:p>
        </p:txBody>
      </p:sp>
      <p:sp>
        <p:nvSpPr>
          <p:cNvPr id="4" name="Slide Number Placeholder 3"/>
          <p:cNvSpPr>
            <a:spLocks noGrp="1"/>
          </p:cNvSpPr>
          <p:nvPr>
            <p:ph type="sldNum" sz="quarter" idx="10"/>
          </p:nvPr>
        </p:nvSpPr>
        <p:spPr/>
        <p:txBody>
          <a:bodyPr/>
          <a:lstStyle/>
          <a:p>
            <a:fld id="{9817162F-B60D-461D-B000-8503BFBE9E1B}" type="slidenum">
              <a:rPr lang="en-IN" smtClean="0"/>
              <a:t>28</a:t>
            </a:fld>
            <a:endParaRPr lang="en-IN" dirty="0"/>
          </a:p>
        </p:txBody>
      </p:sp>
    </p:spTree>
    <p:extLst>
      <p:ext uri="{BB962C8B-B14F-4D97-AF65-F5344CB8AC3E}">
        <p14:creationId xmlns:p14="http://schemas.microsoft.com/office/powerpoint/2010/main" val="3826594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r>
              <a:rPr lang="en-US" b="1" dirty="0"/>
              <a:t>Transcript: (</a:t>
            </a:r>
            <a:r>
              <a:rPr lang="en-US" sz="1300" dirty="0"/>
              <a:t>(Jessica)) After locating some of the daily logs for clients, you should complete the log, determine if the data is quality data or not, and determine if there are any errors. For each piece of data, enter yes or no for quality data, then enter the number of errors, if any. If you need help, ask your IT colleague.</a:t>
            </a:r>
          </a:p>
          <a:p>
            <a:endParaRPr lang="en-US" sz="1300" dirty="0"/>
          </a:p>
          <a:p>
            <a:r>
              <a:rPr lang="en-US" dirty="0"/>
              <a:t>&lt;drop-down</a:t>
            </a:r>
            <a:r>
              <a:rPr lang="en-US" baseline="0" dirty="0"/>
              <a:t> options Column Quality data&gt; Yes / No</a:t>
            </a:r>
          </a:p>
          <a:p>
            <a:r>
              <a:rPr lang="en-US" baseline="0" dirty="0"/>
              <a:t>Answers in order from top to bottom:</a:t>
            </a:r>
          </a:p>
          <a:p>
            <a:r>
              <a:rPr lang="en-US" baseline="0" dirty="0"/>
              <a:t>Yes</a:t>
            </a:r>
          </a:p>
          <a:p>
            <a:r>
              <a:rPr lang="en-US" baseline="0" dirty="0"/>
              <a:t>No</a:t>
            </a:r>
          </a:p>
          <a:p>
            <a:r>
              <a:rPr lang="en-US" baseline="0" dirty="0"/>
              <a:t>No</a:t>
            </a:r>
          </a:p>
          <a:p>
            <a:r>
              <a:rPr lang="en-US" baseline="0" dirty="0"/>
              <a:t>Yes</a:t>
            </a:r>
          </a:p>
          <a:p>
            <a:r>
              <a:rPr lang="en-US" baseline="0" dirty="0"/>
              <a:t>No</a:t>
            </a:r>
          </a:p>
          <a:p>
            <a:r>
              <a:rPr lang="en-US" baseline="0" dirty="0"/>
              <a:t>No</a:t>
            </a:r>
          </a:p>
          <a:p>
            <a:r>
              <a:rPr lang="en-US" baseline="0" dirty="0"/>
              <a:t>No</a:t>
            </a:r>
          </a:p>
          <a:p>
            <a:endParaRPr lang="en-US" baseline="0" dirty="0"/>
          </a:p>
          <a:p>
            <a:r>
              <a:rPr lang="en-US" dirty="0"/>
              <a:t>&lt;drop-down</a:t>
            </a:r>
            <a:r>
              <a:rPr lang="en-US" baseline="0" dirty="0"/>
              <a:t> options Column Quality data&gt; 0, 1, 2, 3</a:t>
            </a:r>
          </a:p>
          <a:p>
            <a:r>
              <a:rPr lang="en-US" baseline="0" dirty="0"/>
              <a:t>Answers in order from top to bottom:</a:t>
            </a:r>
          </a:p>
          <a:p>
            <a:r>
              <a:rPr lang="en-US" baseline="0" dirty="0"/>
              <a:t>1</a:t>
            </a:r>
          </a:p>
          <a:p>
            <a:r>
              <a:rPr lang="en-US" baseline="0" dirty="0"/>
              <a:t>2</a:t>
            </a:r>
          </a:p>
          <a:p>
            <a:r>
              <a:rPr lang="en-US" baseline="0" dirty="0"/>
              <a:t>0</a:t>
            </a:r>
          </a:p>
          <a:p>
            <a:r>
              <a:rPr lang="en-US" baseline="0" dirty="0"/>
              <a:t>2</a:t>
            </a:r>
          </a:p>
          <a:p>
            <a:r>
              <a:rPr lang="en-US" baseline="0" dirty="0"/>
              <a:t>1</a:t>
            </a:r>
          </a:p>
          <a:p>
            <a:r>
              <a:rPr lang="en-US" baseline="0" dirty="0"/>
              <a:t>1</a:t>
            </a:r>
          </a:p>
          <a:p>
            <a:endParaRPr lang="en-US" baseline="0" dirty="0"/>
          </a:p>
          <a:p>
            <a:endParaRPr lang="en-US" dirty="0"/>
          </a:p>
        </p:txBody>
      </p:sp>
      <p:sp>
        <p:nvSpPr>
          <p:cNvPr id="4" name="Slide Number Placeholder 3"/>
          <p:cNvSpPr>
            <a:spLocks noGrp="1"/>
          </p:cNvSpPr>
          <p:nvPr>
            <p:ph type="sldNum" sz="quarter" idx="5"/>
          </p:nvPr>
        </p:nvSpPr>
        <p:spPr/>
        <p:txBody>
          <a:bodyPr/>
          <a:lstStyle/>
          <a:p>
            <a:fld id="{BEF47BFF-C785-4374-9B9F-8FD6AE5465F8}" type="slidenum">
              <a:rPr lang="en-US" smtClean="0"/>
              <a:t>29</a:t>
            </a:fld>
            <a:endParaRPr lang="en-US" dirty="0"/>
          </a:p>
        </p:txBody>
      </p:sp>
    </p:spTree>
    <p:extLst>
      <p:ext uri="{BB962C8B-B14F-4D97-AF65-F5344CB8AC3E}">
        <p14:creationId xmlns:p14="http://schemas.microsoft.com/office/powerpoint/2010/main" val="666144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baseline="0" dirty="0"/>
              <a:t>Transcript:</a:t>
            </a:r>
            <a:r>
              <a:rPr lang="en-IN" baseline="0" dirty="0"/>
              <a:t> </a:t>
            </a:r>
            <a:r>
              <a:rPr lang="en-US" sz="1300" dirty="0"/>
              <a:t>Artificial Intelligence has provided a basic understanding of the importance of data and how all AI components come together to form a business case. Jessica specifically wants to know [1] what data is available to access for AI, [2] what type, condition and volume is the data, and [3] how to get quality data?</a:t>
            </a:r>
          </a:p>
        </p:txBody>
      </p:sp>
      <p:sp>
        <p:nvSpPr>
          <p:cNvPr id="4" name="Slide Number Placeholder 3"/>
          <p:cNvSpPr>
            <a:spLocks noGrp="1"/>
          </p:cNvSpPr>
          <p:nvPr>
            <p:ph type="sldNum" sz="quarter" idx="10"/>
          </p:nvPr>
        </p:nvSpPr>
        <p:spPr/>
        <p:txBody>
          <a:bodyPr/>
          <a:lstStyle/>
          <a:p>
            <a:fld id="{9817162F-B60D-461D-B000-8503BFBE9E1B}" type="slidenum">
              <a:rPr lang="en-IN" smtClean="0"/>
              <a:t>3</a:t>
            </a:fld>
            <a:endParaRPr lang="en-IN" dirty="0"/>
          </a:p>
        </p:txBody>
      </p:sp>
    </p:spTree>
    <p:extLst>
      <p:ext uri="{BB962C8B-B14F-4D97-AF65-F5344CB8AC3E}">
        <p14:creationId xmlns:p14="http://schemas.microsoft.com/office/powerpoint/2010/main" val="39499154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a:t>
            </a: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Now, it’s time to apply the knowledge that you have gained so far.</a:t>
            </a:r>
          </a:p>
          <a:p>
            <a:r>
              <a:rPr lang="en-US" sz="1200" b="0" i="0" kern="1200" dirty="0">
                <a:solidFill>
                  <a:schemeClr val="tx1"/>
                </a:solidFill>
                <a:effectLst/>
                <a:latin typeface="+mn-lt"/>
                <a:ea typeface="+mn-ea"/>
                <a:cs typeface="+mn-cs"/>
              </a:rPr>
              <a:t>Read the scenario,</a:t>
            </a:r>
            <a:r>
              <a:rPr lang="en-US" sz="1200" b="0" i="0" kern="1200" baseline="0" dirty="0">
                <a:solidFill>
                  <a:schemeClr val="tx1"/>
                </a:solidFill>
                <a:effectLst/>
                <a:latin typeface="+mn-lt"/>
                <a:ea typeface="+mn-ea"/>
                <a:cs typeface="+mn-cs"/>
              </a:rPr>
              <a:t> select the correct answer, </a:t>
            </a:r>
            <a:r>
              <a:rPr lang="en-US" sz="1200" b="0" i="0" kern="1200" dirty="0">
                <a:solidFill>
                  <a:schemeClr val="tx1"/>
                </a:solidFill>
                <a:effectLst/>
                <a:latin typeface="+mn-lt"/>
                <a:ea typeface="+mn-ea"/>
                <a:cs typeface="+mn-cs"/>
              </a:rPr>
              <a:t>and then select Confirm. </a:t>
            </a:r>
          </a:p>
          <a:p>
            <a:endParaRPr lang="en-US" dirty="0"/>
          </a:p>
        </p:txBody>
      </p:sp>
      <p:sp>
        <p:nvSpPr>
          <p:cNvPr id="4" name="Slide Number Placeholder 3"/>
          <p:cNvSpPr>
            <a:spLocks noGrp="1"/>
          </p:cNvSpPr>
          <p:nvPr>
            <p:ph type="sldNum" sz="quarter" idx="5"/>
          </p:nvPr>
        </p:nvSpPr>
        <p:spPr/>
        <p:txBody>
          <a:bodyPr/>
          <a:lstStyle/>
          <a:p>
            <a:fld id="{BEF47BFF-C785-4374-9B9F-8FD6AE5465F8}" type="slidenum">
              <a:rPr lang="en-US" smtClean="0"/>
              <a:t>30</a:t>
            </a:fld>
            <a:endParaRPr lang="en-US" dirty="0"/>
          </a:p>
        </p:txBody>
      </p:sp>
    </p:spTree>
    <p:extLst>
      <p:ext uri="{BB962C8B-B14F-4D97-AF65-F5344CB8AC3E}">
        <p14:creationId xmlns:p14="http://schemas.microsoft.com/office/powerpoint/2010/main" val="30971329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baseline="0" dirty="0"/>
              <a:t>Transcript:</a:t>
            </a:r>
            <a:r>
              <a:rPr lang="en-IN" baseline="0" dirty="0"/>
              <a:t>   </a:t>
            </a:r>
            <a:r>
              <a:rPr lang="en-US" sz="1300" dirty="0"/>
              <a:t>Your colleague needs help with some client lease contracts for AI analysis. After searching the database for folders containing clients’ office lease documents saved as PDF files, he discovered that there were many password-protected folders on 6 sales representatives’ desktops. These non-networked computer drives contain PDF office lease files for more than 200 clients. </a:t>
            </a:r>
          </a:p>
        </p:txBody>
      </p:sp>
      <p:sp>
        <p:nvSpPr>
          <p:cNvPr id="4" name="Slide Number Placeholder 3"/>
          <p:cNvSpPr>
            <a:spLocks noGrp="1"/>
          </p:cNvSpPr>
          <p:nvPr>
            <p:ph type="sldNum" sz="quarter" idx="10"/>
          </p:nvPr>
        </p:nvSpPr>
        <p:spPr/>
        <p:txBody>
          <a:bodyPr/>
          <a:lstStyle/>
          <a:p>
            <a:fld id="{9817162F-B60D-461D-B000-8503BFBE9E1B}" type="slidenum">
              <a:rPr lang="en-IN" smtClean="0"/>
              <a:t>31</a:t>
            </a:fld>
            <a:endParaRPr lang="en-IN" dirty="0"/>
          </a:p>
        </p:txBody>
      </p:sp>
    </p:spTree>
    <p:extLst>
      <p:ext uri="{BB962C8B-B14F-4D97-AF65-F5344CB8AC3E}">
        <p14:creationId xmlns:p14="http://schemas.microsoft.com/office/powerpoint/2010/main" val="35904549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Transcript:</a:t>
            </a:r>
            <a:endParaRPr lang="en-US" sz="14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Now, it’s time to apply the knowledge that you have gained so far.</a:t>
            </a:r>
          </a:p>
          <a:p>
            <a:r>
              <a:rPr lang="en-US" sz="1400" b="0" i="0" kern="1200" dirty="0">
                <a:solidFill>
                  <a:schemeClr val="tx1"/>
                </a:solidFill>
                <a:effectLst/>
                <a:latin typeface="+mn-lt"/>
                <a:ea typeface="+mn-ea"/>
                <a:cs typeface="+mn-cs"/>
              </a:rPr>
              <a:t>Read the scenario,</a:t>
            </a:r>
            <a:r>
              <a:rPr lang="en-US" sz="1400" b="0" i="0" kern="1200" baseline="0" dirty="0">
                <a:solidFill>
                  <a:schemeClr val="tx1"/>
                </a:solidFill>
                <a:effectLst/>
                <a:latin typeface="+mn-lt"/>
                <a:ea typeface="+mn-ea"/>
                <a:cs typeface="+mn-cs"/>
              </a:rPr>
              <a:t> type the correct answers, </a:t>
            </a:r>
            <a:r>
              <a:rPr lang="en-US" sz="1400" b="0" i="0" kern="1200" dirty="0">
                <a:solidFill>
                  <a:schemeClr val="tx1"/>
                </a:solidFill>
                <a:effectLst/>
                <a:latin typeface="+mn-lt"/>
                <a:ea typeface="+mn-ea"/>
                <a:cs typeface="+mn-cs"/>
              </a:rPr>
              <a:t>and then select Confirm. </a:t>
            </a:r>
          </a:p>
          <a:p>
            <a:pPr fontAlgn="base"/>
            <a:endParaRPr lang="en-US" sz="1300" b="1" dirty="0"/>
          </a:p>
          <a:p>
            <a:pPr fontAlgn="base"/>
            <a:r>
              <a:rPr lang="en-US" sz="1300" b="1" dirty="0"/>
              <a:t>Answers:</a:t>
            </a:r>
          </a:p>
          <a:p>
            <a:pPr fontAlgn="base"/>
            <a:r>
              <a:rPr lang="en-US" sz="1300" dirty="0"/>
              <a:t>Accessibility: Passwords are locked on various PCs making them decentralized and variably secured</a:t>
            </a:r>
          </a:p>
          <a:p>
            <a:pPr fontAlgn="base"/>
            <a:r>
              <a:rPr lang="en-US" sz="1300" dirty="0"/>
              <a:t>Completeness: Data reflects documents may be in progress which implies missing data </a:t>
            </a:r>
          </a:p>
          <a:p>
            <a:pPr fontAlgn="base"/>
            <a:r>
              <a:rPr lang="en-US" sz="1300" dirty="0"/>
              <a:t>Validity: Missing signatures would legal contracts unusable for the purpose intended</a:t>
            </a:r>
          </a:p>
          <a:p>
            <a:pPr fontAlgn="base"/>
            <a:r>
              <a:rPr lang="en-US" sz="1300" dirty="0"/>
              <a:t>Consistency: File names are inconsistent and ambiguous</a:t>
            </a:r>
          </a:p>
          <a:p>
            <a:endParaRPr lang="en-US" sz="1300" dirty="0"/>
          </a:p>
          <a:p>
            <a:r>
              <a:rPr lang="en-US" sz="1300" dirty="0"/>
              <a:t> </a:t>
            </a:r>
          </a:p>
          <a:p>
            <a:pPr fontAlgn="base"/>
            <a:endParaRPr lang="en-US" b="1" dirty="0"/>
          </a:p>
        </p:txBody>
      </p:sp>
      <p:sp>
        <p:nvSpPr>
          <p:cNvPr id="4" name="Slide Number Placeholder 3"/>
          <p:cNvSpPr>
            <a:spLocks noGrp="1"/>
          </p:cNvSpPr>
          <p:nvPr>
            <p:ph type="sldNum" sz="quarter" idx="5"/>
          </p:nvPr>
        </p:nvSpPr>
        <p:spPr/>
        <p:txBody>
          <a:bodyPr/>
          <a:lstStyle/>
          <a:p>
            <a:pPr defTabSz="966612">
              <a:defRPr/>
            </a:pPr>
            <a:fld id="{BEF47BFF-C785-4374-9B9F-8FD6AE5465F8}" type="slidenum">
              <a:rPr lang="en-US">
                <a:solidFill>
                  <a:prstClr val="black"/>
                </a:solidFill>
                <a:latin typeface="Calibri" panose="020F0502020204030204"/>
              </a:rPr>
              <a:pPr defTabSz="966612">
                <a:defRPr/>
              </a:pPr>
              <a:t>32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97771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u="none" dirty="0"/>
              <a:t>Pop-up text:</a:t>
            </a:r>
          </a:p>
          <a:p>
            <a:pPr fontAlgn="base"/>
            <a:endParaRPr lang="en-US" b="1" u="none" dirty="0"/>
          </a:p>
          <a:p>
            <a:pPr lvl="0" fontAlgn="base"/>
            <a:r>
              <a:rPr lang="en-US" sz="1300" dirty="0"/>
              <a:t>Accessibility-If the collection of data is restricted or impeded for any reason, it may not be used and may render it valueless at that point in time.  Regulatory, legal, policy, permissions, APIs, and human obstacles to data accessibility must be resolved very early in an organization or process to deploy AI. </a:t>
            </a:r>
          </a:p>
          <a:p>
            <a:pPr fontAlgn="base"/>
            <a:r>
              <a:rPr lang="en-US" sz="1300" dirty="0"/>
              <a:t> </a:t>
            </a:r>
          </a:p>
          <a:p>
            <a:pPr lvl="0" fontAlgn="base"/>
            <a:r>
              <a:rPr lang="en-US" sz="1300" dirty="0"/>
              <a:t>Validity–data must reasonable and closely represent the subject being measured or described or fall within an expected range of values.  Valid time data for a calendar month would be “May” vs. “spring”.  Validity is also affected by data errors in data entry, such as 15/27/2020 (for May 27, 2020).</a:t>
            </a:r>
          </a:p>
          <a:p>
            <a:pPr fontAlgn="base"/>
            <a:r>
              <a:rPr lang="en-US" sz="1300" dirty="0"/>
              <a:t> </a:t>
            </a:r>
          </a:p>
          <a:p>
            <a:pPr lvl="0" fontAlgn="base"/>
            <a:r>
              <a:rPr lang="en-US" sz="1300" dirty="0"/>
              <a:t>Accuracy-data must have accuracy, precision, and exactness relevant to its intended use, without ambiguous or misleading meanings. In healthcare, the precision of the data is critically vital. An example may be the difference between data indicating “ fever” vs. “104 Fahrenheit body temperature”. </a:t>
            </a:r>
          </a:p>
          <a:p>
            <a:pPr fontAlgn="base"/>
            <a:r>
              <a:rPr lang="en-US" sz="1300" dirty="0"/>
              <a:t> </a:t>
            </a:r>
          </a:p>
          <a:p>
            <a:pPr lvl="0" fontAlgn="base"/>
            <a:r>
              <a:rPr lang="en-US" sz="1300" dirty="0"/>
              <a:t>Consistency-data consistency implies the needed conformity between data with respect to attributes such as types, purpose, accuracy, and validity.  Variable sources and types of data will produce some inconsistencies; however, the intended purpose of the data is the glue for consistency. Data collected for historical KPIs will include data for “Profit Margin”, basically revenue minus costs per unit for a past period. Inconsistent data in this example would be collecting data for projected KPIs or metric data not used in a business for KPIs.</a:t>
            </a:r>
          </a:p>
          <a:p>
            <a:pPr fontAlgn="base"/>
            <a:r>
              <a:rPr lang="en-US" sz="1300" dirty="0"/>
              <a:t> </a:t>
            </a:r>
          </a:p>
          <a:p>
            <a:pPr lvl="0" fontAlgn="base"/>
            <a:r>
              <a:rPr lang="en-US" sz="1300" dirty="0"/>
              <a:t>Completeness-data must contain all the intended elements for the purpose of the system, comprehensively.  For instance, to quantify monetary liabilities through contract analysis using AI, data which includes a complete set of all numerical and text data associated with the targeted liability language is required for processing and calculation. Incomplete data jeopardizes result accuracies and the entire purpose of the AI system.</a:t>
            </a:r>
          </a:p>
          <a:p>
            <a:r>
              <a:rPr lang="en-US" sz="1300" dirty="0"/>
              <a:t> </a:t>
            </a:r>
            <a:endParaRPr lang="en-US" u="none" dirty="0">
              <a:effectLst/>
            </a:endParaRPr>
          </a:p>
          <a:p>
            <a:pPr lvl="0" fontAlgn="base"/>
            <a:r>
              <a:rPr lang="en-US" sz="1300" dirty="0"/>
              <a:t>Granularity-the level of detail in which data is articulated will convey the same level of meaning to a desired outcome. Sometimes granularity is not needed for outcomes.  However, where variables exist and accuracy is required, a high level of detail is essential.  Granularity refers to the size of which data may be subdivided.  In an enterprise or asset that is owned by many parties, one parties’ ownership decimal interest of 27.386451% is granular data.  This is required to accurately allocate annual revenues and expenses for that party, as opposed to 27%. </a:t>
            </a:r>
          </a:p>
          <a:p>
            <a:pPr fontAlgn="base"/>
            <a:r>
              <a:rPr lang="en-US" sz="1300" dirty="0"/>
              <a:t> </a:t>
            </a:r>
          </a:p>
          <a:p>
            <a:r>
              <a:rPr lang="en-US" sz="1300" dirty="0"/>
              <a:t>Timing: the timing in which data is collected and used may be critical to the purpose and outcome of the initiative. Sequences and process rely upon data being executed in exact sequence or points in time.  With the launching of a manned rocket to the International Space Station (ISS), the data obtained during a countdown for evaluation of launch systems requires timely acquisition of data.  With RPA, data may be collected in a sequence. Data acquired with a delay will skew results. Wi</a:t>
            </a:r>
            <a:endParaRPr lang="en-US" b="1" u="none" dirty="0"/>
          </a:p>
        </p:txBody>
      </p:sp>
      <p:sp>
        <p:nvSpPr>
          <p:cNvPr id="4" name="Slide Number Placeholder 3"/>
          <p:cNvSpPr>
            <a:spLocks noGrp="1"/>
          </p:cNvSpPr>
          <p:nvPr>
            <p:ph type="sldNum" sz="quarter" idx="5"/>
          </p:nvPr>
        </p:nvSpPr>
        <p:spPr/>
        <p:txBody>
          <a:bodyPr/>
          <a:lstStyle/>
          <a:p>
            <a:pPr defTabSz="966612">
              <a:defRPr/>
            </a:pPr>
            <a:fld id="{BEF47BFF-C785-4374-9B9F-8FD6AE5465F8}" type="slidenum">
              <a:rPr lang="en-US">
                <a:solidFill>
                  <a:prstClr val="black"/>
                </a:solidFill>
                <a:latin typeface="Calibri" panose="020F0502020204030204"/>
              </a:rPr>
              <a:pPr defTabSz="966612">
                <a:defRPr/>
              </a:pPr>
              <a:t>33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389885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a:t>
            </a:r>
            <a:r>
              <a:rPr lang="en-US" b="1" baseline="0" dirty="0"/>
              <a:t> </a:t>
            </a:r>
          </a:p>
          <a:p>
            <a:r>
              <a:rPr lang="en-US" b="1" baseline="0" dirty="0"/>
              <a:t>NA</a:t>
            </a:r>
            <a:endParaRPr lang="en-US" dirty="0"/>
          </a:p>
          <a:p>
            <a:endParaRPr lang="en-US" dirty="0"/>
          </a:p>
        </p:txBody>
      </p:sp>
      <p:sp>
        <p:nvSpPr>
          <p:cNvPr id="4" name="Slide Number Placeholder 3"/>
          <p:cNvSpPr>
            <a:spLocks noGrp="1"/>
          </p:cNvSpPr>
          <p:nvPr>
            <p:ph type="sldNum" sz="quarter" idx="5"/>
          </p:nvPr>
        </p:nvSpPr>
        <p:spPr/>
        <p:txBody>
          <a:bodyPr/>
          <a:lstStyle/>
          <a:p>
            <a:fld id="{BEF47BFF-C785-4374-9B9F-8FD6AE5465F8}" type="slidenum">
              <a:rPr lang="en-US" smtClean="0"/>
              <a:t>34</a:t>
            </a:fld>
            <a:endParaRPr lang="en-US" dirty="0"/>
          </a:p>
        </p:txBody>
      </p:sp>
    </p:spTree>
    <p:extLst>
      <p:ext uri="{BB962C8B-B14F-4D97-AF65-F5344CB8AC3E}">
        <p14:creationId xmlns:p14="http://schemas.microsoft.com/office/powerpoint/2010/main" val="40171573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p>
        </p:txBody>
      </p:sp>
      <p:sp>
        <p:nvSpPr>
          <p:cNvPr id="4" name="Slide Number Placeholder 3"/>
          <p:cNvSpPr>
            <a:spLocks noGrp="1"/>
          </p:cNvSpPr>
          <p:nvPr>
            <p:ph type="sldNum" sz="quarter" idx="10"/>
          </p:nvPr>
        </p:nvSpPr>
        <p:spPr/>
        <p:txBody>
          <a:bodyPr/>
          <a:lstStyle/>
          <a:p>
            <a:fld id="{9817162F-B60D-461D-B000-8503BFBE9E1B}" type="slidenum">
              <a:rPr lang="en-IN" smtClean="0"/>
              <a:t>35</a:t>
            </a:fld>
            <a:endParaRPr lang="en-IN" dirty="0"/>
          </a:p>
        </p:txBody>
      </p:sp>
    </p:spTree>
    <p:extLst>
      <p:ext uri="{BB962C8B-B14F-4D97-AF65-F5344CB8AC3E}">
        <p14:creationId xmlns:p14="http://schemas.microsoft.com/office/powerpoint/2010/main" val="42204415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N" b="1" baseline="0" dirty="0"/>
              <a:t>Transcript:</a:t>
            </a:r>
            <a:r>
              <a:rPr lang="en-IN" baseline="0" dirty="0"/>
              <a:t> </a:t>
            </a:r>
          </a:p>
          <a:p>
            <a:pPr lvl="0"/>
            <a:endParaRPr lang="en-IN" baseline="0" dirty="0"/>
          </a:p>
          <a:p>
            <a:pPr lvl="0"/>
            <a:r>
              <a:rPr lang="en-US" b="1" dirty="0">
                <a:solidFill>
                  <a:srgbClr val="000000"/>
                </a:solidFill>
              </a:rPr>
              <a:t>By the end of this lesson, you should be able to:</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Identify common data type errors</a:t>
            </a:r>
          </a:p>
          <a:p>
            <a:pPr marL="285750" lvl="0" indent="-285750">
              <a:buFont typeface="Arial" panose="020B0604020202020204" pitchFamily="34" charset="0"/>
              <a:buChar char="•"/>
            </a:pPr>
            <a:r>
              <a:rPr lang="en-US" dirty="0"/>
              <a:t>Resolve common data type errors</a:t>
            </a:r>
          </a:p>
          <a:p>
            <a:pPr marL="285750" lvl="0" indent="-285750">
              <a:buFont typeface="Arial" panose="020B0604020202020204" pitchFamily="34" charset="0"/>
              <a:buChar char="•"/>
            </a:pPr>
            <a:r>
              <a:rPr lang="en-US" dirty="0"/>
              <a:t>Identify data quality best practices</a:t>
            </a:r>
          </a:p>
          <a:p>
            <a:pPr lvl="0"/>
            <a:endParaRPr lang="en-US" dirty="0"/>
          </a:p>
        </p:txBody>
      </p:sp>
      <p:sp>
        <p:nvSpPr>
          <p:cNvPr id="4" name="Slide Number Placeholder 3"/>
          <p:cNvSpPr>
            <a:spLocks noGrp="1"/>
          </p:cNvSpPr>
          <p:nvPr>
            <p:ph type="sldNum" sz="quarter" idx="5"/>
          </p:nvPr>
        </p:nvSpPr>
        <p:spPr/>
        <p:txBody>
          <a:bodyPr/>
          <a:lstStyle/>
          <a:p>
            <a:fld id="{9817162F-B60D-461D-B000-8503BFBE9E1B}" type="slidenum">
              <a:rPr lang="en-IN" smtClean="0"/>
              <a:t>36</a:t>
            </a:fld>
            <a:endParaRPr lang="en-IN" dirty="0"/>
          </a:p>
        </p:txBody>
      </p:sp>
    </p:spTree>
    <p:extLst>
      <p:ext uri="{BB962C8B-B14F-4D97-AF65-F5344CB8AC3E}">
        <p14:creationId xmlns:p14="http://schemas.microsoft.com/office/powerpoint/2010/main" val="32126627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baseline="0" dirty="0"/>
              <a:t>Transcript:</a:t>
            </a:r>
            <a:r>
              <a:rPr lang="en-IN" baseline="0" dirty="0"/>
              <a:t>  </a:t>
            </a:r>
            <a:r>
              <a:rPr lang="en-US" b="0" dirty="0"/>
              <a:t>((Jessica)) </a:t>
            </a:r>
            <a:r>
              <a:rPr lang="en-US" sz="1300" dirty="0"/>
              <a:t>We want to find ways to convert Palo Verde website visitors into office relocation clients. While reviewing AI solutions, we think [1] using a chat Bot to prompt and respond to questions for clients seeking office relocation services would be a great value added. Once set up, the chat Bot can work 24 hours a day, 365 days a year. </a:t>
            </a:r>
          </a:p>
          <a:p>
            <a:r>
              <a:rPr lang="en-US" sz="1300" dirty="0"/>
              <a:t> </a:t>
            </a:r>
          </a:p>
          <a:p>
            <a:r>
              <a:rPr lang="en-US" sz="1300" dirty="0"/>
              <a:t>One of our colleagues started this script for a single chat Bot task. [2] The chat Bot will ask the website visitors a strategic question. When a response is analyzed and contains key MS Words related to office space or relocation and willingness to be contacted, [3] they need to be directed to a Palo Verde Realty office relocation expert. </a:t>
            </a:r>
          </a:p>
          <a:p>
            <a:r>
              <a:rPr lang="en-US" sz="1300" dirty="0"/>
              <a:t> </a:t>
            </a:r>
          </a:p>
          <a:p>
            <a:r>
              <a:rPr lang="en-US" sz="1300" dirty="0"/>
              <a:t>[4] Can you please check the script for errors. If this script were used with errors, the performance would be negatively affected.</a:t>
            </a:r>
          </a:p>
          <a:p>
            <a:endParaRPr lang="en-US" sz="1300" dirty="0"/>
          </a:p>
        </p:txBody>
      </p:sp>
      <p:sp>
        <p:nvSpPr>
          <p:cNvPr id="4" name="Slide Number Placeholder 3"/>
          <p:cNvSpPr>
            <a:spLocks noGrp="1"/>
          </p:cNvSpPr>
          <p:nvPr>
            <p:ph type="sldNum" sz="quarter" idx="10"/>
          </p:nvPr>
        </p:nvSpPr>
        <p:spPr/>
        <p:txBody>
          <a:bodyPr/>
          <a:lstStyle/>
          <a:p>
            <a:fld id="{9817162F-B60D-461D-B000-8503BFBE9E1B}" type="slidenum">
              <a:rPr lang="en-IN" smtClean="0"/>
              <a:t>37</a:t>
            </a:fld>
            <a:endParaRPr lang="en-IN" dirty="0"/>
          </a:p>
        </p:txBody>
      </p:sp>
    </p:spTree>
    <p:extLst>
      <p:ext uri="{BB962C8B-B14F-4D97-AF65-F5344CB8AC3E}">
        <p14:creationId xmlns:p14="http://schemas.microsoft.com/office/powerpoint/2010/main" val="38831099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sz="1300" dirty="0"/>
              <a:t>Transcript: ((Jessica)) Here is the chat Bot script. All errors may be difficult to spot in some cases, regardless of effort.  </a:t>
            </a:r>
          </a:p>
          <a:p>
            <a:pPr lvl="0">
              <a:defRPr/>
            </a:pPr>
            <a:r>
              <a:rPr lang="en-US" sz="1300" dirty="0"/>
              <a:t>Can you identify 15 data type errors to resolve? Ask your IT colleague for assistance.</a:t>
            </a:r>
          </a:p>
          <a:p>
            <a:pPr lvl="0">
              <a:defRPr/>
            </a:pPr>
            <a:r>
              <a:rPr lang="en-US" sz="1300" dirty="0"/>
              <a:t>We can change this to a hotspot / click and reveal – if so – go in order from top left to right to bottom as if you were reading the paragraph:</a:t>
            </a:r>
          </a:p>
          <a:p>
            <a:pPr lvl="0">
              <a:defRPr/>
            </a:pPr>
            <a:endParaRPr lang="en-US" sz="1300" dirty="0"/>
          </a:p>
          <a:p>
            <a:r>
              <a:rPr lang="en-US" sz="1300" dirty="0"/>
              <a:t>Error 1 – the data is combining words in a way that doesn’t make English language sense.</a:t>
            </a:r>
          </a:p>
          <a:p>
            <a:r>
              <a:rPr lang="en-US" sz="1300" dirty="0"/>
              <a:t>Error 2 – the data missed punctuation.  An ‘s is needed.</a:t>
            </a:r>
          </a:p>
          <a:p>
            <a:r>
              <a:rPr lang="en-US" sz="1300" dirty="0"/>
              <a:t>Error 3 – data missing question mark.  The chat Bot is not able to discern when a question is being asked.</a:t>
            </a:r>
          </a:p>
          <a:p>
            <a:r>
              <a:rPr lang="en-US" sz="1300" dirty="0"/>
              <a:t>Error 4 – data misplaced comma. </a:t>
            </a:r>
          </a:p>
          <a:p>
            <a:r>
              <a:rPr lang="en-US" sz="1300" dirty="0"/>
              <a:t>Error 5 – data misspelled name.  Possible repeating error and unrecognized name for tagging.</a:t>
            </a:r>
          </a:p>
          <a:p>
            <a:r>
              <a:rPr lang="en-US" sz="1300" dirty="0"/>
              <a:t>Error 6 -  data error - misplaced word in a way that doesn’t make English language sense. </a:t>
            </a:r>
          </a:p>
          <a:p>
            <a:r>
              <a:rPr lang="en-US" sz="1300" dirty="0"/>
              <a:t>Error 7 - the data combines two capital words as one.</a:t>
            </a:r>
          </a:p>
          <a:p>
            <a:r>
              <a:rPr lang="en-US" sz="1300" dirty="0"/>
              <a:t>Error 8 – data has a misspelled word which will not be recognized.</a:t>
            </a:r>
          </a:p>
          <a:p>
            <a:r>
              <a:rPr lang="en-US" sz="1300" dirty="0"/>
              <a:t>Error 9 – the number 10 is read 1 and 0 and loses the meaning completely.</a:t>
            </a:r>
          </a:p>
          <a:p>
            <a:r>
              <a:rPr lang="en-US" sz="1300" dirty="0"/>
              <a:t>Error 10 – the data eliminates a preposition which is needed before the object. </a:t>
            </a:r>
          </a:p>
          <a:p>
            <a:r>
              <a:rPr lang="en-US" sz="1300" dirty="0"/>
              <a:t>Error 11 – a data has replaced a word which changes the meaning of the sentence and task.</a:t>
            </a:r>
          </a:p>
          <a:p>
            <a:pPr lvl="0">
              <a:defRPr/>
            </a:pPr>
            <a:endParaRPr lang="en-US" sz="1300" dirty="0"/>
          </a:p>
        </p:txBody>
      </p:sp>
      <p:sp>
        <p:nvSpPr>
          <p:cNvPr id="4" name="Slide Number Placeholder 3"/>
          <p:cNvSpPr>
            <a:spLocks noGrp="1"/>
          </p:cNvSpPr>
          <p:nvPr>
            <p:ph type="sldNum" sz="quarter" idx="5"/>
          </p:nvPr>
        </p:nvSpPr>
        <p:spPr/>
        <p:txBody>
          <a:bodyPr/>
          <a:lstStyle/>
          <a:p>
            <a:fld id="{BEF47BFF-C785-4374-9B9F-8FD6AE5465F8}" type="slidenum">
              <a:rPr lang="en-US" smtClean="0"/>
              <a:t>38</a:t>
            </a:fld>
            <a:endParaRPr lang="en-US" dirty="0"/>
          </a:p>
        </p:txBody>
      </p:sp>
    </p:spTree>
    <p:extLst>
      <p:ext uri="{BB962C8B-B14F-4D97-AF65-F5344CB8AC3E}">
        <p14:creationId xmlns:p14="http://schemas.microsoft.com/office/powerpoint/2010/main" val="29900088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sz="1300" dirty="0"/>
              <a:t>Transcript: ((Jessica)) Here is the chat Bot script. All errors may be difficult to spot in some cases, regardless of effort.  </a:t>
            </a:r>
          </a:p>
          <a:p>
            <a:pPr lvl="0">
              <a:defRPr/>
            </a:pPr>
            <a:r>
              <a:rPr lang="en-US" sz="1300" dirty="0"/>
              <a:t>Can you identify 15 data type errors to resolve? Ask your IT colleague for assistance.</a:t>
            </a:r>
          </a:p>
          <a:p>
            <a:pPr lvl="0">
              <a:defRPr/>
            </a:pPr>
            <a:r>
              <a:rPr lang="en-US" sz="1300" dirty="0"/>
              <a:t>We can change this to a hotspot / click and reveal– if so–go in order from top left to right to bottom as if you were reading the paragraph:</a:t>
            </a:r>
          </a:p>
          <a:p>
            <a:pPr lvl="0">
              <a:defRPr/>
            </a:pPr>
            <a:endParaRPr lang="en-US" sz="1300" dirty="0"/>
          </a:p>
          <a:p>
            <a:r>
              <a:rPr lang="en-US" sz="1300" dirty="0"/>
              <a:t>Error 1 – the data is combining words in a way that doesn’t make English language sense.</a:t>
            </a:r>
          </a:p>
          <a:p>
            <a:r>
              <a:rPr lang="en-US" sz="1300" dirty="0"/>
              <a:t>Error 2 – the data missed punctuation.  An ‘s is needed.</a:t>
            </a:r>
          </a:p>
          <a:p>
            <a:r>
              <a:rPr lang="en-US" sz="1300" dirty="0"/>
              <a:t>Error 3 – data missing question mark.  The chat Bot is not able to discern when a question is being asked.</a:t>
            </a:r>
          </a:p>
          <a:p>
            <a:r>
              <a:rPr lang="en-US" sz="1300" dirty="0"/>
              <a:t>Error 4 – data misplaced comma. </a:t>
            </a:r>
          </a:p>
          <a:p>
            <a:r>
              <a:rPr lang="en-US" sz="1300" dirty="0"/>
              <a:t>Error 5 – data misspelled name.  Possible repeating error and unrecognized name for tagging.</a:t>
            </a:r>
          </a:p>
          <a:p>
            <a:r>
              <a:rPr lang="en-US" sz="1300" dirty="0"/>
              <a:t>Error 6 -  data error - misplaced word in a way that doesn’t make English language sense. </a:t>
            </a:r>
          </a:p>
          <a:p>
            <a:r>
              <a:rPr lang="en-US" sz="1300" dirty="0"/>
              <a:t>Error 7 - the data combines two capital words as one.</a:t>
            </a:r>
          </a:p>
          <a:p>
            <a:r>
              <a:rPr lang="en-US" sz="1300" dirty="0"/>
              <a:t>Error 8 – data has a misspelled word which will not be recognized.</a:t>
            </a:r>
          </a:p>
          <a:p>
            <a:r>
              <a:rPr lang="en-US" sz="1300" dirty="0"/>
              <a:t>Error 9 – the number 10 is read 1 and 0 and loses the meaning completely.</a:t>
            </a:r>
          </a:p>
          <a:p>
            <a:r>
              <a:rPr lang="en-US" sz="1300" dirty="0"/>
              <a:t>Error 10 – the data eliminates a preposition which is needed before the object. </a:t>
            </a:r>
          </a:p>
          <a:p>
            <a:r>
              <a:rPr lang="en-US" sz="1300" dirty="0"/>
              <a:t>Error 11 – a data has replaced a word which changes the meaning of the sentence and task.</a:t>
            </a:r>
          </a:p>
          <a:p>
            <a:pPr lvl="0">
              <a:defRPr/>
            </a:pPr>
            <a:endParaRPr lang="en-US" sz="1300" dirty="0"/>
          </a:p>
        </p:txBody>
      </p:sp>
      <p:sp>
        <p:nvSpPr>
          <p:cNvPr id="4" name="Slide Number Placeholder 3"/>
          <p:cNvSpPr>
            <a:spLocks noGrp="1"/>
          </p:cNvSpPr>
          <p:nvPr>
            <p:ph type="sldNum" sz="quarter" idx="5"/>
          </p:nvPr>
        </p:nvSpPr>
        <p:spPr/>
        <p:txBody>
          <a:bodyPr/>
          <a:lstStyle/>
          <a:p>
            <a:fld id="{BEF47BFF-C785-4374-9B9F-8FD6AE5465F8}" type="slidenum">
              <a:rPr lang="en-US" smtClean="0"/>
              <a:t>39</a:t>
            </a:fld>
            <a:endParaRPr lang="en-US" dirty="0"/>
          </a:p>
        </p:txBody>
      </p:sp>
    </p:spTree>
    <p:extLst>
      <p:ext uri="{BB962C8B-B14F-4D97-AF65-F5344CB8AC3E}">
        <p14:creationId xmlns:p14="http://schemas.microsoft.com/office/powerpoint/2010/main" val="2584806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a:t>
            </a:r>
          </a:p>
          <a:p>
            <a:endParaRPr lang="en-US" b="1" dirty="0"/>
          </a:p>
          <a:p>
            <a:r>
              <a:rPr lang="en-US" sz="2100" dirty="0"/>
              <a:t>By the end of this Skillbuilder, you should be able to:</a:t>
            </a:r>
          </a:p>
          <a:p>
            <a:endParaRPr lang="en-US" sz="2100" dirty="0"/>
          </a:p>
          <a:p>
            <a:pPr marL="845786" lvl="1" indent="-362480">
              <a:buFont typeface="Wingdings" panose="05000000000000000000" pitchFamily="2" charset="2"/>
              <a:buChar char="ü"/>
            </a:pPr>
            <a:r>
              <a:rPr lang="en-US" sz="2100" dirty="0"/>
              <a:t>Classify types of data </a:t>
            </a:r>
          </a:p>
          <a:p>
            <a:pPr marL="845786" lvl="1" indent="-362480">
              <a:buFont typeface="Wingdings" panose="05000000000000000000" pitchFamily="2" charset="2"/>
              <a:buChar char="ü"/>
            </a:pPr>
            <a:r>
              <a:rPr lang="en-US" sz="2100" dirty="0"/>
              <a:t>Locate common types of data errors</a:t>
            </a:r>
          </a:p>
          <a:p>
            <a:pPr marL="845786" lvl="1" indent="-362480">
              <a:buFont typeface="Wingdings" panose="05000000000000000000" pitchFamily="2" charset="2"/>
              <a:buChar char="ü"/>
            </a:pPr>
            <a:r>
              <a:rPr lang="en-US" sz="2100" dirty="0"/>
              <a:t>Resolve common data errors </a:t>
            </a:r>
          </a:p>
          <a:p>
            <a:pPr marL="845786" lvl="1" indent="-362480">
              <a:buFont typeface="Wingdings" panose="05000000000000000000" pitchFamily="2" charset="2"/>
              <a:buChar char="ü"/>
            </a:pPr>
            <a:r>
              <a:rPr lang="en-US" sz="2100" dirty="0"/>
              <a:t>Identify data sources</a:t>
            </a:r>
          </a:p>
          <a:p>
            <a:pPr marL="845786" lvl="1" indent="-362480">
              <a:buFont typeface="Wingdings" panose="05000000000000000000" pitchFamily="2" charset="2"/>
              <a:buChar char="ü"/>
            </a:pPr>
            <a:r>
              <a:rPr lang="en-US" sz="2100" dirty="0"/>
              <a:t>Identify data gaps</a:t>
            </a:r>
          </a:p>
          <a:p>
            <a:pPr marL="845786" lvl="1" indent="-362480">
              <a:buFont typeface="Wingdings" panose="05000000000000000000" pitchFamily="2" charset="2"/>
              <a:buChar char="ü"/>
            </a:pPr>
            <a:r>
              <a:rPr lang="en-US" sz="2100" dirty="0"/>
              <a:t>Build a basic data flow</a:t>
            </a:r>
          </a:p>
          <a:p>
            <a:pPr marL="845786" lvl="1" indent="-362480">
              <a:buFont typeface="Wingdings" panose="05000000000000000000" pitchFamily="2" charset="2"/>
              <a:buChar char="ü"/>
            </a:pPr>
            <a:r>
              <a:rPr lang="en-US" sz="2100" dirty="0"/>
              <a:t>Pre-process data </a:t>
            </a:r>
          </a:p>
          <a:p>
            <a:endParaRPr lang="en-US" b="1" dirty="0"/>
          </a:p>
        </p:txBody>
      </p:sp>
      <p:sp>
        <p:nvSpPr>
          <p:cNvPr id="4" name="Slide Number Placeholder 3"/>
          <p:cNvSpPr>
            <a:spLocks noGrp="1"/>
          </p:cNvSpPr>
          <p:nvPr>
            <p:ph type="sldNum" sz="quarter" idx="10"/>
          </p:nvPr>
        </p:nvSpPr>
        <p:spPr/>
        <p:txBody>
          <a:bodyPr/>
          <a:lstStyle/>
          <a:p>
            <a:fld id="{9817162F-B60D-461D-B000-8503BFBE9E1B}" type="slidenum">
              <a:rPr lang="en-IN" smtClean="0"/>
              <a:t>4</a:t>
            </a:fld>
            <a:endParaRPr lang="en-IN" dirty="0"/>
          </a:p>
        </p:txBody>
      </p:sp>
    </p:spTree>
    <p:extLst>
      <p:ext uri="{BB962C8B-B14F-4D97-AF65-F5344CB8AC3E}">
        <p14:creationId xmlns:p14="http://schemas.microsoft.com/office/powerpoint/2010/main" val="41136973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sz="1300" dirty="0"/>
              <a:t>Transcript: ((Jessica)) Here is the chat Bot script. Can you identify 15 data type errors to resolve? Ask your IT colleague for assistance.</a:t>
            </a:r>
          </a:p>
          <a:p>
            <a:pPr lvl="0">
              <a:defRPr/>
            </a:pPr>
            <a:endParaRPr lang="en-US" sz="1300" dirty="0"/>
          </a:p>
          <a:p>
            <a:pPr lvl="0">
              <a:defRPr/>
            </a:pPr>
            <a:r>
              <a:rPr lang="en-US" sz="1300" dirty="0"/>
              <a:t>We can change this to a hotspot / click and reveal–if so–go in order from top left to right to bottom as if you were reading the paragraph:</a:t>
            </a:r>
          </a:p>
          <a:p>
            <a:pPr lvl="0">
              <a:defRPr/>
            </a:pPr>
            <a:endParaRPr lang="en-US" sz="1300" dirty="0"/>
          </a:p>
          <a:p>
            <a:r>
              <a:rPr lang="en-US" sz="1300" dirty="0"/>
              <a:t>Error 1 – the data is combining words in a way that doesn’t make English language sense.</a:t>
            </a:r>
          </a:p>
          <a:p>
            <a:r>
              <a:rPr lang="en-US" sz="1300" dirty="0"/>
              <a:t>Error 2 – the data missed punctuation.  An ‘s is needed.</a:t>
            </a:r>
          </a:p>
          <a:p>
            <a:r>
              <a:rPr lang="en-US" sz="1300" dirty="0"/>
              <a:t>Error 3 – data missing question mark.  The chat Bot is not able to discern when a question is being asked.</a:t>
            </a:r>
          </a:p>
          <a:p>
            <a:r>
              <a:rPr lang="en-US" sz="1300" dirty="0"/>
              <a:t>Error 4 – data misplaced comma.</a:t>
            </a:r>
          </a:p>
          <a:p>
            <a:r>
              <a:rPr lang="en-US" sz="1300" dirty="0"/>
              <a:t>Error 5 – data misspelled name.  Possible repeating error and unrecognized name for tagging.</a:t>
            </a:r>
          </a:p>
          <a:p>
            <a:r>
              <a:rPr lang="en-US" sz="1300" dirty="0"/>
              <a:t>Error 6 -  data error - misplaced word in a way that doesn’t make English language sense. </a:t>
            </a:r>
          </a:p>
          <a:p>
            <a:r>
              <a:rPr lang="en-US" sz="1300" dirty="0"/>
              <a:t>Error 7 - the data combines two capital words as one.</a:t>
            </a:r>
          </a:p>
          <a:p>
            <a:r>
              <a:rPr lang="en-US" sz="1300" dirty="0"/>
              <a:t>Error 8 – data has a misspelled word which will not be recognized.</a:t>
            </a:r>
          </a:p>
          <a:p>
            <a:r>
              <a:rPr lang="en-US" sz="1300" dirty="0"/>
              <a:t>Error 9 – the number 10 is read 1 and 0 and loses the meaning completely.</a:t>
            </a:r>
          </a:p>
          <a:p>
            <a:r>
              <a:rPr lang="en-US" sz="1300" dirty="0"/>
              <a:t>Error 10 – the data eliminates a preposition which is needed before the object. </a:t>
            </a:r>
          </a:p>
          <a:p>
            <a:r>
              <a:rPr lang="en-US" sz="1300" dirty="0"/>
              <a:t>Error 11 – a data has replaced a word which changes the meaning of the sentence and task.</a:t>
            </a:r>
          </a:p>
          <a:p>
            <a:pPr lvl="0">
              <a:defRPr/>
            </a:pPr>
            <a:endParaRPr lang="en-US" sz="1300" dirty="0"/>
          </a:p>
        </p:txBody>
      </p:sp>
      <p:sp>
        <p:nvSpPr>
          <p:cNvPr id="4" name="Slide Number Placeholder 3"/>
          <p:cNvSpPr>
            <a:spLocks noGrp="1"/>
          </p:cNvSpPr>
          <p:nvPr>
            <p:ph type="sldNum" sz="quarter" idx="5"/>
          </p:nvPr>
        </p:nvSpPr>
        <p:spPr/>
        <p:txBody>
          <a:bodyPr/>
          <a:lstStyle/>
          <a:p>
            <a:fld id="{BEF47BFF-C785-4374-9B9F-8FD6AE5465F8}" type="slidenum">
              <a:rPr lang="en-US" smtClean="0"/>
              <a:t>40</a:t>
            </a:fld>
            <a:endParaRPr lang="en-US" dirty="0"/>
          </a:p>
        </p:txBody>
      </p:sp>
    </p:spTree>
    <p:extLst>
      <p:ext uri="{BB962C8B-B14F-4D97-AF65-F5344CB8AC3E}">
        <p14:creationId xmlns:p14="http://schemas.microsoft.com/office/powerpoint/2010/main" val="21993387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Transcript:</a:t>
            </a:r>
            <a:endParaRPr lang="en-US" sz="14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Now, it’s time to apply the knowledge that you have gained so far.</a:t>
            </a:r>
          </a:p>
          <a:p>
            <a:r>
              <a:rPr lang="en-US" sz="1400" b="0" i="0" kern="1200" dirty="0">
                <a:solidFill>
                  <a:schemeClr val="tx1"/>
                </a:solidFill>
                <a:effectLst/>
                <a:latin typeface="+mn-lt"/>
                <a:ea typeface="+mn-ea"/>
                <a:cs typeface="+mn-cs"/>
              </a:rPr>
              <a:t>Read the scenario, select the correct answer and then select Confirm. </a:t>
            </a:r>
          </a:p>
        </p:txBody>
      </p:sp>
      <p:sp>
        <p:nvSpPr>
          <p:cNvPr id="4" name="Slide Number Placeholder 3"/>
          <p:cNvSpPr>
            <a:spLocks noGrp="1"/>
          </p:cNvSpPr>
          <p:nvPr>
            <p:ph type="sldNum" sz="quarter" idx="5"/>
          </p:nvPr>
        </p:nvSpPr>
        <p:spPr/>
        <p:txBody>
          <a:bodyPr/>
          <a:lstStyle/>
          <a:p>
            <a:fld id="{BEF47BFF-C785-4374-9B9F-8FD6AE5465F8}" type="slidenum">
              <a:rPr lang="en-US" smtClean="0"/>
              <a:t>41</a:t>
            </a:fld>
            <a:endParaRPr lang="en-US" dirty="0"/>
          </a:p>
        </p:txBody>
      </p:sp>
    </p:spTree>
    <p:extLst>
      <p:ext uri="{BB962C8B-B14F-4D97-AF65-F5344CB8AC3E}">
        <p14:creationId xmlns:p14="http://schemas.microsoft.com/office/powerpoint/2010/main" val="6730582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defRPr/>
            </a:pPr>
            <a:r>
              <a:rPr lang="en-US" b="1" dirty="0"/>
              <a:t>Transcript: </a:t>
            </a:r>
            <a:r>
              <a:rPr lang="en-US" b="0" dirty="0"/>
              <a:t>((Jessica)) </a:t>
            </a:r>
            <a:r>
              <a:rPr lang="en-US" sz="1400" dirty="0">
                <a:solidFill>
                  <a:schemeClr val="tx1"/>
                </a:solidFill>
              </a:rPr>
              <a:t>Resolving data errors a priority for quality data, and what goes hand in hand is best practices. Best practices with data quality are a must for achieving optimal performance from an AI system. After reviewing some of Palo Verde’s data management practices, there are gaps in best practices for addressing quality data issues. Go ahead and consult with your IT colleague and then assign best practices to the common data issue? </a:t>
            </a:r>
            <a:r>
              <a:rPr lang="en-US" sz="1400" b="1" dirty="0">
                <a:solidFill>
                  <a:schemeClr val="tx1"/>
                </a:solidFill>
              </a:rPr>
              <a:t>Which two best practices address each data issue? Enter the text for the corresponding best practices.</a:t>
            </a:r>
          </a:p>
          <a:p>
            <a:pPr fontAlgn="base"/>
            <a:endParaRPr lang="en-US" sz="1300" dirty="0"/>
          </a:p>
          <a:p>
            <a:pPr fontAlgn="base"/>
            <a:endParaRPr lang="en-US" sz="1300" b="1" dirty="0"/>
          </a:p>
          <a:p>
            <a:pPr fontAlgn="base"/>
            <a:r>
              <a:rPr lang="en-US" sz="1300" b="1" dirty="0"/>
              <a:t>Answers:</a:t>
            </a:r>
          </a:p>
          <a:p>
            <a:pPr fontAlgn="base"/>
            <a:r>
              <a:rPr lang="en-US" b="1" dirty="0"/>
              <a:t>They are in order on the screen here</a:t>
            </a:r>
          </a:p>
        </p:txBody>
      </p:sp>
      <p:sp>
        <p:nvSpPr>
          <p:cNvPr id="4" name="Slide Number Placeholder 3"/>
          <p:cNvSpPr>
            <a:spLocks noGrp="1"/>
          </p:cNvSpPr>
          <p:nvPr>
            <p:ph type="sldNum" sz="quarter" idx="5"/>
          </p:nvPr>
        </p:nvSpPr>
        <p:spPr/>
        <p:txBody>
          <a:bodyPr/>
          <a:lstStyle/>
          <a:p>
            <a:pPr defTabSz="966612">
              <a:defRPr/>
            </a:pPr>
            <a:fld id="{BEF47BFF-C785-4374-9B9F-8FD6AE5465F8}" type="slidenum">
              <a:rPr lang="en-US">
                <a:solidFill>
                  <a:prstClr val="black"/>
                </a:solidFill>
                <a:latin typeface="Calibri" panose="020F0502020204030204"/>
              </a:rPr>
              <a:pPr defTabSz="966612">
                <a:defRPr/>
              </a:pPr>
              <a:t>42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766214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fontAlgn="base">
              <a:defRPr/>
            </a:pPr>
            <a:r>
              <a:rPr lang="en-US" b="1" u="none" dirty="0"/>
              <a:t>Pop-up text:</a:t>
            </a:r>
          </a:p>
          <a:p>
            <a:pPr defTabSz="966612" fontAlgn="base">
              <a:defRPr/>
            </a:pPr>
            <a:endParaRPr lang="en-US" b="1" u="none" dirty="0"/>
          </a:p>
          <a:p>
            <a:pPr defTabSz="966612" fontAlgn="base">
              <a:defRPr/>
            </a:pPr>
            <a:r>
              <a:rPr lang="en-US" sz="1300" dirty="0"/>
              <a:t>Below are some of the best practices which provide an excellent framework to achieve quality data and high performance of an AI system:</a:t>
            </a:r>
          </a:p>
          <a:p>
            <a:pPr defTabSz="966612" fontAlgn="base">
              <a:defRPr/>
            </a:pPr>
            <a:endParaRPr lang="en-US" b="1" u="none" dirty="0"/>
          </a:p>
          <a:p>
            <a:pPr defTabSz="966612" fontAlgn="base">
              <a:defRPr/>
            </a:pPr>
            <a:endParaRPr lang="en-US" sz="1300" b="1" dirty="0"/>
          </a:p>
          <a:p>
            <a:pPr lvl="0"/>
            <a:r>
              <a:rPr lang="en-US" sz="1300" dirty="0"/>
              <a:t>Leadership engagement.  Organizational leadership must be closely involved with multi-departmental engagement for data quality measures and data management.</a:t>
            </a:r>
          </a:p>
          <a:p>
            <a:r>
              <a:rPr lang="en-US" sz="1300" dirty="0"/>
              <a:t> </a:t>
            </a:r>
          </a:p>
          <a:p>
            <a:pPr lvl="0"/>
            <a:r>
              <a:rPr lang="en-US" sz="1300" dirty="0"/>
              <a:t>Policy governance.  A governance framework should set data policies and standards for all personnel. Data quality activities must be imbedded in the data governance.  </a:t>
            </a:r>
          </a:p>
          <a:p>
            <a:r>
              <a:rPr lang="en-US" sz="1300" dirty="0"/>
              <a:t> </a:t>
            </a:r>
          </a:p>
          <a:p>
            <a:pPr lvl="0"/>
            <a:r>
              <a:rPr lang="en-US" sz="1300" dirty="0"/>
              <a:t>Naming protocols. The organization’s file, folder, and data repositories naming conventions, protocols, and custody.  </a:t>
            </a:r>
          </a:p>
          <a:p>
            <a:r>
              <a:rPr lang="en-US" sz="1300" dirty="0"/>
              <a:t> </a:t>
            </a:r>
          </a:p>
          <a:p>
            <a:pPr lvl="0"/>
            <a:r>
              <a:rPr lang="en-US" sz="1300" dirty="0"/>
              <a:t>Dedicated data managers: Defined roles of data managers and stewards on the business side of the organization should interface with personnel for compliance and habit building. </a:t>
            </a:r>
          </a:p>
          <a:p>
            <a:r>
              <a:rPr lang="en-US" sz="1300" dirty="0"/>
              <a:t> </a:t>
            </a:r>
          </a:p>
          <a:p>
            <a:pPr lvl="0"/>
            <a:r>
              <a:rPr lang="en-US" sz="1300" dirty="0"/>
              <a:t>Data Issue Log with root cause analysis: A data quality issue log with detailed information for reference should be maintained and a root cause analysis for each issue should be performed.</a:t>
            </a:r>
          </a:p>
          <a:p>
            <a:r>
              <a:rPr lang="en-US" sz="1300" dirty="0"/>
              <a:t> </a:t>
            </a:r>
          </a:p>
          <a:p>
            <a:pPr lvl="0"/>
            <a:r>
              <a:rPr lang="en-US" sz="1300" dirty="0"/>
              <a:t>Meta-data glossary: A business glossary for metadata management (i.e., email and phone logs) must be created, secured and maintained. </a:t>
            </a:r>
          </a:p>
          <a:p>
            <a:r>
              <a:rPr lang="en-US" sz="1300" dirty="0"/>
              <a:t> </a:t>
            </a:r>
          </a:p>
          <a:p>
            <a:pPr lvl="0"/>
            <a:r>
              <a:rPr lang="en-US" sz="1300" dirty="0"/>
              <a:t>Data proximity awareness: Protect data by implementing processes and technology away from interfering with or being invasive to data repositories. </a:t>
            </a:r>
          </a:p>
          <a:p>
            <a:r>
              <a:rPr lang="en-US" sz="1300" dirty="0"/>
              <a:t> </a:t>
            </a:r>
          </a:p>
          <a:p>
            <a:pPr lvl="0"/>
            <a:r>
              <a:rPr lang="en-US" sz="1300" dirty="0"/>
              <a:t>Data Quality KPI’s: The organization should create KPI’s for data quality. These Data Quality Indicators (DQIs), may be related to data quality characteristics.</a:t>
            </a:r>
          </a:p>
          <a:p>
            <a:r>
              <a:rPr lang="en-US" sz="1300" dirty="0"/>
              <a:t> </a:t>
            </a:r>
          </a:p>
          <a:p>
            <a:pPr lvl="0"/>
            <a:r>
              <a:rPr lang="en-US" sz="1300" dirty="0"/>
              <a:t>Data Issue Awareness: Use publicly available information build awareness surrounding current data quality issues in business.</a:t>
            </a:r>
          </a:p>
          <a:p>
            <a:pPr defTabSz="966612" fontAlgn="base">
              <a:defRPr/>
            </a:pPr>
            <a:endParaRPr lang="en-US" sz="1300" dirty="0"/>
          </a:p>
          <a:p>
            <a:pPr fontAlgn="base"/>
            <a:endParaRPr lang="en-US" b="1" u="none" dirty="0"/>
          </a:p>
        </p:txBody>
      </p:sp>
      <p:sp>
        <p:nvSpPr>
          <p:cNvPr id="4" name="Slide Number Placeholder 3"/>
          <p:cNvSpPr>
            <a:spLocks noGrp="1"/>
          </p:cNvSpPr>
          <p:nvPr>
            <p:ph type="sldNum" sz="quarter" idx="5"/>
          </p:nvPr>
        </p:nvSpPr>
        <p:spPr/>
        <p:txBody>
          <a:bodyPr/>
          <a:lstStyle/>
          <a:p>
            <a:pPr defTabSz="966612">
              <a:defRPr/>
            </a:pPr>
            <a:fld id="{BEF47BFF-C785-4374-9B9F-8FD6AE5465F8}" type="slidenum">
              <a:rPr lang="en-US">
                <a:solidFill>
                  <a:prstClr val="black"/>
                </a:solidFill>
                <a:latin typeface="Calibri" panose="020F0502020204030204"/>
              </a:rPr>
              <a:pPr defTabSz="966612">
                <a:defRPr/>
              </a:pPr>
              <a:t>43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560522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a:t>
            </a:r>
            <a:r>
              <a:rPr lang="en-US" b="1" baseline="0" dirty="0"/>
              <a:t> </a:t>
            </a:r>
          </a:p>
          <a:p>
            <a:r>
              <a:rPr lang="en-US" b="1" baseline="0" dirty="0"/>
              <a:t>NA</a:t>
            </a:r>
            <a:endParaRPr lang="en-US" dirty="0"/>
          </a:p>
        </p:txBody>
      </p:sp>
      <p:sp>
        <p:nvSpPr>
          <p:cNvPr id="4" name="Slide Number Placeholder 3"/>
          <p:cNvSpPr>
            <a:spLocks noGrp="1"/>
          </p:cNvSpPr>
          <p:nvPr>
            <p:ph type="sldNum" sz="quarter" idx="5"/>
          </p:nvPr>
        </p:nvSpPr>
        <p:spPr/>
        <p:txBody>
          <a:bodyPr/>
          <a:lstStyle/>
          <a:p>
            <a:pPr defTabSz="966612">
              <a:defRPr/>
            </a:pPr>
            <a:fld id="{BEF47BFF-C785-4374-9B9F-8FD6AE5465F8}" type="slidenum">
              <a:rPr lang="en-US">
                <a:solidFill>
                  <a:prstClr val="black"/>
                </a:solidFill>
                <a:latin typeface="Calibri" panose="020F0502020204030204"/>
              </a:rPr>
              <a:pPr defTabSz="966612">
                <a:defRPr/>
              </a:pPr>
              <a:t>44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225544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a:t>
            </a:r>
            <a:r>
              <a:rPr lang="en-US" b="1" baseline="0" dirty="0"/>
              <a:t> </a:t>
            </a:r>
          </a:p>
          <a:p>
            <a:r>
              <a:rPr lang="en-US" b="1" baseline="0" dirty="0"/>
              <a:t>Now, let’s identify some data sources.</a:t>
            </a:r>
            <a:endParaRPr lang="en-US" dirty="0"/>
          </a:p>
        </p:txBody>
      </p:sp>
      <p:sp>
        <p:nvSpPr>
          <p:cNvPr id="4" name="Slide Number Placeholder 3"/>
          <p:cNvSpPr>
            <a:spLocks noGrp="1"/>
          </p:cNvSpPr>
          <p:nvPr>
            <p:ph type="sldNum" sz="quarter" idx="10"/>
          </p:nvPr>
        </p:nvSpPr>
        <p:spPr/>
        <p:txBody>
          <a:bodyPr/>
          <a:lstStyle/>
          <a:p>
            <a:fld id="{9817162F-B60D-461D-B000-8503BFBE9E1B}" type="slidenum">
              <a:rPr lang="en-IN" smtClean="0"/>
              <a:t>45</a:t>
            </a:fld>
            <a:endParaRPr lang="en-IN" dirty="0"/>
          </a:p>
        </p:txBody>
      </p:sp>
    </p:spTree>
    <p:extLst>
      <p:ext uri="{BB962C8B-B14F-4D97-AF65-F5344CB8AC3E}">
        <p14:creationId xmlns:p14="http://schemas.microsoft.com/office/powerpoint/2010/main" val="28571147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Transcript:</a:t>
            </a:r>
            <a:r>
              <a:rPr lang="en-US" b="1" baseline="0" dirty="0"/>
              <a:t> </a:t>
            </a:r>
          </a:p>
          <a:p>
            <a:pPr lvl="0"/>
            <a:endParaRPr lang="en-US" b="1" dirty="0">
              <a:solidFill>
                <a:srgbClr val="000000"/>
              </a:solidFill>
            </a:endParaRPr>
          </a:p>
          <a:p>
            <a:pPr lvl="0"/>
            <a:r>
              <a:rPr lang="en-US" b="1" dirty="0">
                <a:solidFill>
                  <a:srgbClr val="000000"/>
                </a:solidFill>
              </a:rPr>
              <a:t>By the end of this lesson, you should be able to:</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Identify data sources</a:t>
            </a:r>
          </a:p>
          <a:p>
            <a:pPr lvl="0"/>
            <a:endParaRPr lang="en-US" dirty="0"/>
          </a:p>
        </p:txBody>
      </p:sp>
      <p:sp>
        <p:nvSpPr>
          <p:cNvPr id="4" name="Slide Number Placeholder 3"/>
          <p:cNvSpPr>
            <a:spLocks noGrp="1"/>
          </p:cNvSpPr>
          <p:nvPr>
            <p:ph type="sldNum" sz="quarter" idx="5"/>
          </p:nvPr>
        </p:nvSpPr>
        <p:spPr/>
        <p:txBody>
          <a:bodyPr/>
          <a:lstStyle/>
          <a:p>
            <a:fld id="{9817162F-B60D-461D-B000-8503BFBE9E1B}" type="slidenum">
              <a:rPr lang="en-IN" smtClean="0"/>
              <a:t>46</a:t>
            </a:fld>
            <a:endParaRPr lang="en-IN" dirty="0"/>
          </a:p>
        </p:txBody>
      </p:sp>
    </p:spTree>
    <p:extLst>
      <p:ext uri="{BB962C8B-B14F-4D97-AF65-F5344CB8AC3E}">
        <p14:creationId xmlns:p14="http://schemas.microsoft.com/office/powerpoint/2010/main" val="32126627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baseline="0" dirty="0"/>
              <a:t>Transcript:</a:t>
            </a:r>
            <a:r>
              <a:rPr lang="en-IN" baseline="0" dirty="0"/>
              <a:t>   </a:t>
            </a:r>
            <a:r>
              <a:rPr lang="en-US" b="0" dirty="0"/>
              <a:t>Jessica has </a:t>
            </a:r>
            <a:r>
              <a:rPr lang="en-US" sz="1300" dirty="0"/>
              <a:t>been considering the multiple sources for data for the AI solution. Recall the use of data quality KPIs, called Data Quality Indicators (DQIs), and how they are useful in measuring quality data and potentially in areas such as marketing. There is a relationship between quality data, predictive analytics, and the confidence in the outcomes with AI solutions.  The greater quality the data, the higher the probability for success in the solution.</a:t>
            </a:r>
          </a:p>
          <a:p>
            <a:endParaRPr lang="en-US" sz="1300" dirty="0"/>
          </a:p>
        </p:txBody>
      </p:sp>
      <p:sp>
        <p:nvSpPr>
          <p:cNvPr id="4" name="Slide Number Placeholder 3"/>
          <p:cNvSpPr>
            <a:spLocks noGrp="1"/>
          </p:cNvSpPr>
          <p:nvPr>
            <p:ph type="sldNum" sz="quarter" idx="10"/>
          </p:nvPr>
        </p:nvSpPr>
        <p:spPr/>
        <p:txBody>
          <a:bodyPr/>
          <a:lstStyle/>
          <a:p>
            <a:fld id="{9817162F-B60D-461D-B000-8503BFBE9E1B}" type="slidenum">
              <a:rPr lang="en-IN" smtClean="0"/>
              <a:t>47</a:t>
            </a:fld>
            <a:endParaRPr lang="en-IN" dirty="0"/>
          </a:p>
        </p:txBody>
      </p:sp>
    </p:spTree>
    <p:extLst>
      <p:ext uri="{BB962C8B-B14F-4D97-AF65-F5344CB8AC3E}">
        <p14:creationId xmlns:p14="http://schemas.microsoft.com/office/powerpoint/2010/main" val="11491470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baseline="0" dirty="0"/>
              <a:t>Transcript</a:t>
            </a:r>
          </a:p>
          <a:p>
            <a:endParaRPr lang="en-IN" sz="1300" b="1" baseline="0" dirty="0"/>
          </a:p>
          <a:p>
            <a:r>
              <a:rPr lang="en-US" sz="1300" dirty="0"/>
              <a:t>There are many ways to resolve data errors and implement best practices for data quality. The next step towards building quality data is to identify data sources. A simple method of building a table with key information, like this one here, [1] (image of table) will go a long way in providing a single document for referencing data sources, their access and status information. Jessica would like you to map existing and potentially new sources for the company, but before you do that, please take a closer look at the table to better grasp data sources. These three are for the financial accounting system, CRM, and office database sources.</a:t>
            </a:r>
          </a:p>
          <a:p>
            <a:r>
              <a:rPr lang="en-US" sz="1300" dirty="0"/>
              <a:t> </a:t>
            </a:r>
          </a:p>
          <a:p>
            <a:endParaRPr lang="en-US" sz="1300" dirty="0"/>
          </a:p>
          <a:p>
            <a:endParaRPr lang="en-US" sz="1300" dirty="0"/>
          </a:p>
        </p:txBody>
      </p:sp>
      <p:sp>
        <p:nvSpPr>
          <p:cNvPr id="4" name="Slide Number Placeholder 3"/>
          <p:cNvSpPr>
            <a:spLocks noGrp="1"/>
          </p:cNvSpPr>
          <p:nvPr>
            <p:ph type="sldNum" sz="quarter" idx="10"/>
          </p:nvPr>
        </p:nvSpPr>
        <p:spPr/>
        <p:txBody>
          <a:bodyPr/>
          <a:lstStyle/>
          <a:p>
            <a:fld id="{9817162F-B60D-461D-B000-8503BFBE9E1B}" type="slidenum">
              <a:rPr lang="en-IN" smtClean="0"/>
              <a:t>48</a:t>
            </a:fld>
            <a:endParaRPr lang="en-IN" dirty="0"/>
          </a:p>
        </p:txBody>
      </p:sp>
    </p:spTree>
    <p:extLst>
      <p:ext uri="{BB962C8B-B14F-4D97-AF65-F5344CB8AC3E}">
        <p14:creationId xmlns:p14="http://schemas.microsoft.com/office/powerpoint/2010/main" val="42534057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baseline="0" dirty="0"/>
              <a:t>Transcript</a:t>
            </a:r>
          </a:p>
          <a:p>
            <a:r>
              <a:rPr lang="en-US" sz="1300" dirty="0"/>
              <a:t>There are many ways to resolve data errors and implement best practices for data quality. The next step towards building quality data is to identify data sources. A simple method of building a table with key information, like this one here, [1] (image of table) will go a long way in providing a single document for referencing data sources, their access and status information. Jessica would like you to map existing and potentially new sources for the company, but before you do that, please take a closer look at the table to better grasp data sources. These three are for the office improvements, office database, and client database sources.</a:t>
            </a:r>
          </a:p>
          <a:p>
            <a:r>
              <a:rPr lang="en-US" sz="1300" dirty="0"/>
              <a:t> </a:t>
            </a:r>
          </a:p>
          <a:p>
            <a:endParaRPr lang="en-US" sz="1300" dirty="0"/>
          </a:p>
          <a:p>
            <a:endParaRPr lang="en-US" sz="1300" dirty="0"/>
          </a:p>
        </p:txBody>
      </p:sp>
      <p:sp>
        <p:nvSpPr>
          <p:cNvPr id="4" name="Slide Number Placeholder 3"/>
          <p:cNvSpPr>
            <a:spLocks noGrp="1"/>
          </p:cNvSpPr>
          <p:nvPr>
            <p:ph type="sldNum" sz="quarter" idx="10"/>
          </p:nvPr>
        </p:nvSpPr>
        <p:spPr/>
        <p:txBody>
          <a:bodyPr/>
          <a:lstStyle/>
          <a:p>
            <a:fld id="{9817162F-B60D-461D-B000-8503BFBE9E1B}" type="slidenum">
              <a:rPr lang="en-IN" smtClean="0"/>
              <a:t>49</a:t>
            </a:fld>
            <a:endParaRPr lang="en-IN" dirty="0"/>
          </a:p>
        </p:txBody>
      </p:sp>
    </p:spTree>
    <p:extLst>
      <p:ext uri="{BB962C8B-B14F-4D97-AF65-F5344CB8AC3E}">
        <p14:creationId xmlns:p14="http://schemas.microsoft.com/office/powerpoint/2010/main" val="3164793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a:t>
            </a:r>
          </a:p>
        </p:txBody>
      </p:sp>
      <p:sp>
        <p:nvSpPr>
          <p:cNvPr id="4" name="Slide Number Placeholder 3"/>
          <p:cNvSpPr>
            <a:spLocks noGrp="1"/>
          </p:cNvSpPr>
          <p:nvPr>
            <p:ph type="sldNum" sz="quarter" idx="10"/>
          </p:nvPr>
        </p:nvSpPr>
        <p:spPr/>
        <p:txBody>
          <a:bodyPr/>
          <a:lstStyle/>
          <a:p>
            <a:fld id="{9817162F-B60D-461D-B000-8503BFBE9E1B}" type="slidenum">
              <a:rPr lang="en-IN" smtClean="0"/>
              <a:t>5</a:t>
            </a:fld>
            <a:endParaRPr lang="en-IN" dirty="0"/>
          </a:p>
        </p:txBody>
      </p:sp>
    </p:spTree>
    <p:extLst>
      <p:ext uri="{BB962C8B-B14F-4D97-AF65-F5344CB8AC3E}">
        <p14:creationId xmlns:p14="http://schemas.microsoft.com/office/powerpoint/2010/main" val="13677842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dirty="0"/>
              <a:t>Transcript: </a:t>
            </a:r>
            <a:r>
              <a:rPr lang="en-US" b="0" dirty="0"/>
              <a:t>((IT colleague)) </a:t>
            </a:r>
            <a:r>
              <a:rPr lang="en-US" sz="1300" dirty="0"/>
              <a:t>Take a look at this table to better understand data sources.  The table headings are most important to prompt critical information documentation.  Select each marker to learn more.</a:t>
            </a:r>
          </a:p>
          <a:p>
            <a:pPr defTabSz="966612">
              <a:defRPr/>
            </a:pPr>
            <a:endParaRPr lang="en-US" b="0" dirty="0"/>
          </a:p>
          <a:p>
            <a:pPr defTabSz="966612">
              <a:defRPr/>
            </a:pPr>
            <a:r>
              <a:rPr lang="en-US" b="0" dirty="0"/>
              <a:t>Pop-up text and/or audio:</a:t>
            </a:r>
          </a:p>
          <a:p>
            <a:pPr defTabSz="966612">
              <a:defRPr/>
            </a:pPr>
            <a:endParaRPr lang="en-US" b="0" dirty="0"/>
          </a:p>
          <a:p>
            <a:pPr marL="241653" indent="-241653">
              <a:buFont typeface="+mj-lt"/>
              <a:buAutoNum type="arabicPeriod"/>
            </a:pPr>
            <a:r>
              <a:rPr lang="en-US" sz="1300" dirty="0"/>
              <a:t>A reference number is needed to provide an accurate method for locating the data source information.  </a:t>
            </a:r>
          </a:p>
          <a:p>
            <a:pPr marL="241653" indent="-241653">
              <a:buFont typeface="+mj-lt"/>
              <a:buAutoNum type="arabicPeriod"/>
            </a:pPr>
            <a:r>
              <a:rPr lang="en-US" sz="1300" dirty="0"/>
              <a:t>The System/ application name should be the name widely known ion the organization.</a:t>
            </a:r>
          </a:p>
          <a:p>
            <a:pPr marL="241653" indent="-241653">
              <a:buFont typeface="+mj-lt"/>
              <a:buAutoNum type="arabicPeriod"/>
            </a:pPr>
            <a:r>
              <a:rPr lang="en-US" sz="1300" dirty="0"/>
              <a:t>The vendor provides the system to the organization and should be the direct vendor for the system.</a:t>
            </a:r>
          </a:p>
          <a:p>
            <a:pPr marL="241653" indent="-241653">
              <a:buFont typeface="+mj-lt"/>
              <a:buAutoNum type="arabicPeriod"/>
            </a:pPr>
            <a:r>
              <a:rPr lang="en-US" sz="1300" dirty="0"/>
              <a:t>The URL/Path simply provides the link to the system’s end user for quick access.</a:t>
            </a:r>
          </a:p>
          <a:p>
            <a:pPr marL="241653" indent="-241653">
              <a:buFont typeface="+mj-lt"/>
              <a:buAutoNum type="arabicPeriod"/>
            </a:pPr>
            <a:r>
              <a:rPr lang="en-US" sz="1300" dirty="0"/>
              <a:t>The description offers any context or brief insights for its use including impact on other systems.</a:t>
            </a:r>
          </a:p>
          <a:p>
            <a:pPr marL="241653" indent="-241653">
              <a:buFont typeface="+mj-lt"/>
              <a:buAutoNum type="arabicPeriod"/>
            </a:pPr>
            <a:r>
              <a:rPr lang="en-US" sz="1300" dirty="0"/>
              <a:t>A technical contact is essential for maintenance and technical support.</a:t>
            </a:r>
          </a:p>
          <a:p>
            <a:pPr marL="241653" indent="-241653">
              <a:buFont typeface="+mj-lt"/>
              <a:buAutoNum type="arabicPeriod"/>
            </a:pPr>
            <a:r>
              <a:rPr lang="en-US" sz="1300" dirty="0"/>
              <a:t>The Business contact is useful to have for business application or license questions.</a:t>
            </a:r>
          </a:p>
          <a:p>
            <a:pPr marL="241653" indent="-241653">
              <a:buFont typeface="+mj-lt"/>
              <a:buAutoNum type="arabicPeriod"/>
            </a:pPr>
            <a:r>
              <a:rPr lang="en-US" sz="1300" dirty="0"/>
              <a:t>Status is either active, inactive, historical, or future.</a:t>
            </a:r>
          </a:p>
          <a:p>
            <a:pPr defTabSz="966612">
              <a:defRPr/>
            </a:pPr>
            <a:endParaRPr lang="en-US" b="0" dirty="0"/>
          </a:p>
        </p:txBody>
      </p:sp>
      <p:sp>
        <p:nvSpPr>
          <p:cNvPr id="4" name="Slide Number Placeholder 3"/>
          <p:cNvSpPr>
            <a:spLocks noGrp="1"/>
          </p:cNvSpPr>
          <p:nvPr>
            <p:ph type="sldNum" sz="quarter" idx="5"/>
          </p:nvPr>
        </p:nvSpPr>
        <p:spPr/>
        <p:txBody>
          <a:bodyPr/>
          <a:lstStyle/>
          <a:p>
            <a:fld id="{BEF47BFF-C785-4374-9B9F-8FD6AE5465F8}" type="slidenum">
              <a:rPr lang="en-US" smtClean="0"/>
              <a:t>50</a:t>
            </a:fld>
            <a:endParaRPr lang="en-US" dirty="0"/>
          </a:p>
        </p:txBody>
      </p:sp>
    </p:spTree>
    <p:extLst>
      <p:ext uri="{BB962C8B-B14F-4D97-AF65-F5344CB8AC3E}">
        <p14:creationId xmlns:p14="http://schemas.microsoft.com/office/powerpoint/2010/main" val="22186475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a:t>
            </a: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Now, it’s time to apply the knowledge that you have gained so far.</a:t>
            </a:r>
          </a:p>
          <a:p>
            <a:r>
              <a:rPr lang="en-US" sz="1200" b="0" i="0" kern="1200" dirty="0">
                <a:solidFill>
                  <a:schemeClr val="tx1"/>
                </a:solidFill>
                <a:effectLst/>
                <a:latin typeface="+mn-lt"/>
                <a:ea typeface="+mn-ea"/>
                <a:cs typeface="+mn-cs"/>
              </a:rPr>
              <a:t>Read the scenario, select the correct answer and then select Confirm. </a:t>
            </a:r>
          </a:p>
          <a:p>
            <a:pPr defTabSz="966612">
              <a:defRPr/>
            </a:pPr>
            <a:endParaRPr lang="en-US" sz="1300" dirty="0"/>
          </a:p>
          <a:p>
            <a:endParaRPr lang="en-US" sz="1300" b="1" dirty="0"/>
          </a:p>
          <a:p>
            <a:endParaRPr lang="en-US" sz="1300" dirty="0"/>
          </a:p>
          <a:p>
            <a:endParaRPr lang="en-US" dirty="0"/>
          </a:p>
        </p:txBody>
      </p:sp>
      <p:sp>
        <p:nvSpPr>
          <p:cNvPr id="4" name="Slide Number Placeholder 3"/>
          <p:cNvSpPr>
            <a:spLocks noGrp="1"/>
          </p:cNvSpPr>
          <p:nvPr>
            <p:ph type="sldNum" sz="quarter" idx="5"/>
          </p:nvPr>
        </p:nvSpPr>
        <p:spPr/>
        <p:txBody>
          <a:bodyPr/>
          <a:lstStyle/>
          <a:p>
            <a:fld id="{BEF47BFF-C785-4374-9B9F-8FD6AE5465F8}" type="slidenum">
              <a:rPr lang="en-US" smtClean="0"/>
              <a:t>51</a:t>
            </a:fld>
            <a:endParaRPr lang="en-US" dirty="0"/>
          </a:p>
        </p:txBody>
      </p:sp>
    </p:spTree>
    <p:extLst>
      <p:ext uri="{BB962C8B-B14F-4D97-AF65-F5344CB8AC3E}">
        <p14:creationId xmlns:p14="http://schemas.microsoft.com/office/powerpoint/2010/main" val="31328312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a:t>
            </a: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Now, it’s time to apply the knowledge that you have gained so far.</a:t>
            </a:r>
          </a:p>
          <a:p>
            <a:r>
              <a:rPr lang="en-US" sz="1200" b="0" i="0" kern="1200" dirty="0">
                <a:solidFill>
                  <a:schemeClr val="tx1"/>
                </a:solidFill>
                <a:effectLst/>
                <a:latin typeface="+mn-lt"/>
                <a:ea typeface="+mn-ea"/>
                <a:cs typeface="+mn-cs"/>
              </a:rPr>
              <a:t>Read the scenario, select the correct answer and then select Confirm. </a:t>
            </a:r>
          </a:p>
          <a:p>
            <a:endParaRPr lang="en-US" dirty="0"/>
          </a:p>
          <a:p>
            <a:pPr defTabSz="966612">
              <a:defRPr/>
            </a:pPr>
            <a:endParaRPr lang="en-US" sz="1300" dirty="0"/>
          </a:p>
          <a:p>
            <a:endParaRPr lang="en-US" sz="1300" b="1" dirty="0"/>
          </a:p>
          <a:p>
            <a:endParaRPr lang="en-US" sz="1300" dirty="0"/>
          </a:p>
          <a:p>
            <a:endParaRPr lang="en-US" dirty="0"/>
          </a:p>
        </p:txBody>
      </p:sp>
      <p:sp>
        <p:nvSpPr>
          <p:cNvPr id="4" name="Slide Number Placeholder 3"/>
          <p:cNvSpPr>
            <a:spLocks noGrp="1"/>
          </p:cNvSpPr>
          <p:nvPr>
            <p:ph type="sldNum" sz="quarter" idx="5"/>
          </p:nvPr>
        </p:nvSpPr>
        <p:spPr/>
        <p:txBody>
          <a:bodyPr/>
          <a:lstStyle/>
          <a:p>
            <a:fld id="{BEF47BFF-C785-4374-9B9F-8FD6AE5465F8}" type="slidenum">
              <a:rPr lang="en-US" smtClean="0"/>
              <a:t>52</a:t>
            </a:fld>
            <a:endParaRPr lang="en-US" dirty="0"/>
          </a:p>
        </p:txBody>
      </p:sp>
    </p:spTree>
    <p:extLst>
      <p:ext uri="{BB962C8B-B14F-4D97-AF65-F5344CB8AC3E}">
        <p14:creationId xmlns:p14="http://schemas.microsoft.com/office/powerpoint/2010/main" val="24074686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endParaRPr lang="en-US" sz="1300" dirty="0"/>
          </a:p>
          <a:p>
            <a:r>
              <a:rPr lang="en-US" b="1" dirty="0"/>
              <a:t>Transcript:</a:t>
            </a:r>
            <a:r>
              <a:rPr lang="en-US" b="1" baseline="0" dirty="0"/>
              <a:t> </a:t>
            </a:r>
            <a:endParaRPr lang="en-US" b="0" baseline="0" dirty="0"/>
          </a:p>
          <a:p>
            <a:r>
              <a:rPr lang="en-US" b="0" baseline="0" dirty="0"/>
              <a:t>Let’s identify some data gaps.</a:t>
            </a:r>
            <a:endParaRPr lang="en-US" b="0" dirty="0"/>
          </a:p>
        </p:txBody>
      </p:sp>
      <p:sp>
        <p:nvSpPr>
          <p:cNvPr id="4" name="Slide Number Placeholder 3"/>
          <p:cNvSpPr>
            <a:spLocks noGrp="1"/>
          </p:cNvSpPr>
          <p:nvPr>
            <p:ph type="sldNum" sz="quarter" idx="10"/>
          </p:nvPr>
        </p:nvSpPr>
        <p:spPr/>
        <p:txBody>
          <a:bodyPr/>
          <a:lstStyle/>
          <a:p>
            <a:fld id="{9817162F-B60D-461D-B000-8503BFBE9E1B}" type="slidenum">
              <a:rPr lang="en-IN" smtClean="0"/>
              <a:t>53</a:t>
            </a:fld>
            <a:endParaRPr lang="en-IN" dirty="0"/>
          </a:p>
        </p:txBody>
      </p:sp>
    </p:spTree>
    <p:extLst>
      <p:ext uri="{BB962C8B-B14F-4D97-AF65-F5344CB8AC3E}">
        <p14:creationId xmlns:p14="http://schemas.microsoft.com/office/powerpoint/2010/main" val="22893825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Transcript:</a:t>
            </a:r>
          </a:p>
          <a:p>
            <a:pPr lvl="0"/>
            <a:endParaRPr lang="en-US" dirty="0"/>
          </a:p>
          <a:p>
            <a:pPr lvl="0"/>
            <a:r>
              <a:rPr lang="en-US" b="1" dirty="0">
                <a:solidFill>
                  <a:srgbClr val="000000"/>
                </a:solidFill>
              </a:rPr>
              <a:t>By the end of this lesson, you should be able to:</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Identify data gaps</a:t>
            </a:r>
          </a:p>
          <a:p>
            <a:pPr lvl="0"/>
            <a:endParaRPr lang="en-US" dirty="0"/>
          </a:p>
        </p:txBody>
      </p:sp>
      <p:sp>
        <p:nvSpPr>
          <p:cNvPr id="4" name="Slide Number Placeholder 3"/>
          <p:cNvSpPr>
            <a:spLocks noGrp="1"/>
          </p:cNvSpPr>
          <p:nvPr>
            <p:ph type="sldNum" sz="quarter" idx="5"/>
          </p:nvPr>
        </p:nvSpPr>
        <p:spPr/>
        <p:txBody>
          <a:bodyPr/>
          <a:lstStyle/>
          <a:p>
            <a:fld id="{9817162F-B60D-461D-B000-8503BFBE9E1B}" type="slidenum">
              <a:rPr lang="en-IN" smtClean="0"/>
              <a:t>54</a:t>
            </a:fld>
            <a:endParaRPr lang="en-IN" dirty="0"/>
          </a:p>
        </p:txBody>
      </p:sp>
    </p:spTree>
    <p:extLst>
      <p:ext uri="{BB962C8B-B14F-4D97-AF65-F5344CB8AC3E}">
        <p14:creationId xmlns:p14="http://schemas.microsoft.com/office/powerpoint/2010/main" val="36673183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baseline="0" dirty="0"/>
              <a:t>Transcript:</a:t>
            </a:r>
            <a:r>
              <a:rPr lang="en-IN" baseline="0" dirty="0"/>
              <a:t>   Jessica asks you to </a:t>
            </a:r>
            <a:r>
              <a:rPr lang="en-US" sz="1300" dirty="0"/>
              <a:t>please take a look at the data gap analysis table. After identifying the data sources; there is a need to eliminate risks. The team cannot afford to miss any data for the AI model. Please check for weaknesses. The data gap analysis is a systematic approach to find missing data and resolve such issues to meet performance goals.  Starting with the inputs and business purpose, finding and resolving data gaps may avoid a failure or future weaknesses in processes and ultimately, company goals. Let’s look at the data gap analysis now.</a:t>
            </a:r>
          </a:p>
          <a:p>
            <a:r>
              <a:rPr lang="en-US" sz="1300" dirty="0"/>
              <a:t> </a:t>
            </a:r>
          </a:p>
          <a:p>
            <a:endParaRPr lang="en-US" sz="1300" dirty="0"/>
          </a:p>
          <a:p>
            <a:endParaRPr lang="en-US" sz="1300" dirty="0"/>
          </a:p>
        </p:txBody>
      </p:sp>
      <p:sp>
        <p:nvSpPr>
          <p:cNvPr id="4" name="Slide Number Placeholder 3"/>
          <p:cNvSpPr>
            <a:spLocks noGrp="1"/>
          </p:cNvSpPr>
          <p:nvPr>
            <p:ph type="sldNum" sz="quarter" idx="10"/>
          </p:nvPr>
        </p:nvSpPr>
        <p:spPr/>
        <p:txBody>
          <a:bodyPr/>
          <a:lstStyle/>
          <a:p>
            <a:fld id="{9817162F-B60D-461D-B000-8503BFBE9E1B}" type="slidenum">
              <a:rPr lang="en-IN" smtClean="0"/>
              <a:t>55</a:t>
            </a:fld>
            <a:endParaRPr lang="en-IN" dirty="0"/>
          </a:p>
        </p:txBody>
      </p:sp>
    </p:spTree>
    <p:extLst>
      <p:ext uri="{BB962C8B-B14F-4D97-AF65-F5344CB8AC3E}">
        <p14:creationId xmlns:p14="http://schemas.microsoft.com/office/powerpoint/2010/main" val="42643290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 </a:t>
            </a:r>
            <a:r>
              <a:rPr lang="en-US" sz="1300" dirty="0"/>
              <a:t>The first place to start looking for data gaps is data use and business purposes for the data. You need to finish the table. What should you do next?</a:t>
            </a:r>
          </a:p>
          <a:p>
            <a:endParaRPr lang="en-US" sz="1300" dirty="0"/>
          </a:p>
          <a:p>
            <a:r>
              <a:rPr lang="en-US" dirty="0"/>
              <a:t>&lt;drop-down</a:t>
            </a:r>
            <a:r>
              <a:rPr lang="en-US" baseline="0" dirty="0"/>
              <a:t> options &gt;  In correct order here:</a:t>
            </a:r>
          </a:p>
          <a:p>
            <a:r>
              <a:rPr lang="en-US" dirty="0"/>
              <a:t>Financial</a:t>
            </a:r>
          </a:p>
          <a:p>
            <a:r>
              <a:rPr lang="en-US" dirty="0"/>
              <a:t>Sales, productivity</a:t>
            </a:r>
          </a:p>
          <a:p>
            <a:r>
              <a:rPr lang="en-US" sz="1300" dirty="0"/>
              <a:t>Available space</a:t>
            </a:r>
          </a:p>
          <a:p>
            <a:r>
              <a:rPr lang="en-US" sz="1300" dirty="0"/>
              <a:t>Improvement calculator</a:t>
            </a:r>
          </a:p>
          <a:p>
            <a:r>
              <a:rPr lang="en-US" sz="1300" dirty="0"/>
              <a:t>Available space</a:t>
            </a:r>
          </a:p>
          <a:p>
            <a:r>
              <a:rPr lang="en-US" sz="1300" dirty="0"/>
              <a:t>Termination provisions</a:t>
            </a:r>
            <a:endParaRPr lang="en-US" dirty="0"/>
          </a:p>
        </p:txBody>
      </p:sp>
      <p:sp>
        <p:nvSpPr>
          <p:cNvPr id="4" name="Slide Number Placeholder 3"/>
          <p:cNvSpPr>
            <a:spLocks noGrp="1"/>
          </p:cNvSpPr>
          <p:nvPr>
            <p:ph type="sldNum" sz="quarter" idx="5"/>
          </p:nvPr>
        </p:nvSpPr>
        <p:spPr/>
        <p:txBody>
          <a:bodyPr/>
          <a:lstStyle/>
          <a:p>
            <a:fld id="{BEF47BFF-C785-4374-9B9F-8FD6AE5465F8}" type="slidenum">
              <a:rPr lang="en-US" smtClean="0"/>
              <a:t>56</a:t>
            </a:fld>
            <a:endParaRPr lang="en-US" dirty="0"/>
          </a:p>
        </p:txBody>
      </p:sp>
    </p:spTree>
    <p:extLst>
      <p:ext uri="{BB962C8B-B14F-4D97-AF65-F5344CB8AC3E}">
        <p14:creationId xmlns:p14="http://schemas.microsoft.com/office/powerpoint/2010/main" val="18504001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baseline="0" dirty="0"/>
              <a:t>Transcript:</a:t>
            </a:r>
            <a:r>
              <a:rPr lang="en-IN" baseline="0" dirty="0"/>
              <a:t>   </a:t>
            </a:r>
            <a:r>
              <a:rPr lang="en-US" sz="1300" dirty="0"/>
              <a:t>When building the template, you should also consider KPIs related to the Client Relocation Report, which is the primary business purpose for the office lease data? [1] Office relocations for clients are projected to produce over 60% of annual revenues for Palo Verde. The AI solution for producing the Reports is estimated to [2] increase client retention by 25%, [3] save operating costs of $250,000 per year and [4] increase revenues by 20%. The single AI solution is estimated to payout within 12 months. The Client Relocation Report calculates a client’s breakeven point and annual savings or cost for office relocation. The data for each client’s lease termination liability and new office expense have the greatest impact on the client’s decision to relocate, and on Palo Verde’s KPIs. There is unamortized tenant improvement allowance provision may cause additional client liability. However, such data is to be supplied by an outside advisor. [5] Ecodev2020 is the inactive source for this data and – oh no! [6] This data is missing from the Report’s liability calculation! This could impact the AI solution’s accuracy! This needs to be resolved now. </a:t>
            </a:r>
          </a:p>
          <a:p>
            <a:endParaRPr lang="en-US" sz="1300" dirty="0"/>
          </a:p>
          <a:p>
            <a:endParaRPr lang="en-US" sz="1300" dirty="0"/>
          </a:p>
        </p:txBody>
      </p:sp>
      <p:sp>
        <p:nvSpPr>
          <p:cNvPr id="4" name="Slide Number Placeholder 3"/>
          <p:cNvSpPr>
            <a:spLocks noGrp="1"/>
          </p:cNvSpPr>
          <p:nvPr>
            <p:ph type="sldNum" sz="quarter" idx="10"/>
          </p:nvPr>
        </p:nvSpPr>
        <p:spPr/>
        <p:txBody>
          <a:bodyPr/>
          <a:lstStyle/>
          <a:p>
            <a:fld id="{9817162F-B60D-461D-B000-8503BFBE9E1B}" type="slidenum">
              <a:rPr lang="en-IN" smtClean="0"/>
              <a:t>57</a:t>
            </a:fld>
            <a:endParaRPr lang="en-IN" dirty="0"/>
          </a:p>
        </p:txBody>
      </p:sp>
    </p:spTree>
    <p:extLst>
      <p:ext uri="{BB962C8B-B14F-4D97-AF65-F5344CB8AC3E}">
        <p14:creationId xmlns:p14="http://schemas.microsoft.com/office/powerpoint/2010/main" val="39362276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baseline="0" dirty="0"/>
              <a:t>Transcript:</a:t>
            </a:r>
            <a:r>
              <a:rPr lang="en-IN" baseline="0" dirty="0"/>
              <a:t>   </a:t>
            </a:r>
            <a:r>
              <a:rPr lang="en-US" sz="1200" dirty="0"/>
              <a:t>When building the template, you should also consider KPIs related to the Client Relocation Report, which is the primary business purpose for the office lease data? [1] Office relocations for clients are projected to produce over 60% of annual revenues for Palo Verde. The AI solution for producing the Reports is estimated to [2] increase client retention by 25%, [3] save operating costs of $250,000 per year and [4] increase revenues by 20%. The single AI solution is estimated to payout within 12 months. The Client Relocation Report calculates a client’s breakeven point and annual savings or cost for office relocation. The data for each client’s lease termination liability and new office expense have the greatest impact on the client’s decision to relocate, and on Palo Verde’s KPIs. There is unamortized tenant improvement allowance provision may cause additional client liability. However, such data is to be supplied by an outside advisor. [5] Ecodev2020 is the inactive source for this data and – oh no! [6] This data is missing from the Report’s liability calculation! This could impact the AI solution’s accuracy! This needs to be resolved now. </a:t>
            </a:r>
          </a:p>
          <a:p>
            <a:endParaRPr lang="en-US" sz="1300" dirty="0"/>
          </a:p>
          <a:p>
            <a:endParaRPr lang="en-US" sz="1300" dirty="0"/>
          </a:p>
        </p:txBody>
      </p:sp>
      <p:sp>
        <p:nvSpPr>
          <p:cNvPr id="4" name="Slide Number Placeholder 3"/>
          <p:cNvSpPr>
            <a:spLocks noGrp="1"/>
          </p:cNvSpPr>
          <p:nvPr>
            <p:ph type="sldNum" sz="quarter" idx="10"/>
          </p:nvPr>
        </p:nvSpPr>
        <p:spPr/>
        <p:txBody>
          <a:bodyPr/>
          <a:lstStyle/>
          <a:p>
            <a:fld id="{9817162F-B60D-461D-B000-8503BFBE9E1B}" type="slidenum">
              <a:rPr lang="en-IN" smtClean="0"/>
              <a:t>58</a:t>
            </a:fld>
            <a:endParaRPr lang="en-IN" dirty="0"/>
          </a:p>
        </p:txBody>
      </p:sp>
    </p:spTree>
    <p:extLst>
      <p:ext uri="{BB962C8B-B14F-4D97-AF65-F5344CB8AC3E}">
        <p14:creationId xmlns:p14="http://schemas.microsoft.com/office/powerpoint/2010/main" val="35148240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a:t>
            </a: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Now, it’s time to apply the knowledge that you have gained so far.</a:t>
            </a:r>
          </a:p>
          <a:p>
            <a:r>
              <a:rPr lang="en-US" sz="1200" b="0" i="0" kern="1200" dirty="0">
                <a:solidFill>
                  <a:schemeClr val="tx1"/>
                </a:solidFill>
                <a:effectLst/>
                <a:latin typeface="+mn-lt"/>
                <a:ea typeface="+mn-ea"/>
                <a:cs typeface="+mn-cs"/>
              </a:rPr>
              <a:t>Read the scenario,</a:t>
            </a:r>
            <a:r>
              <a:rPr lang="en-US" sz="1200" b="0" i="0" kern="1200" baseline="0" dirty="0">
                <a:solidFill>
                  <a:schemeClr val="tx1"/>
                </a:solidFill>
                <a:effectLst/>
                <a:latin typeface="+mn-lt"/>
                <a:ea typeface="+mn-ea"/>
                <a:cs typeface="+mn-cs"/>
              </a:rPr>
              <a:t> select the correct answer, </a:t>
            </a:r>
            <a:r>
              <a:rPr lang="en-US" sz="1200" b="0" i="0" kern="1200" dirty="0">
                <a:solidFill>
                  <a:schemeClr val="tx1"/>
                </a:solidFill>
                <a:effectLst/>
                <a:latin typeface="+mn-lt"/>
                <a:ea typeface="+mn-ea"/>
                <a:cs typeface="+mn-cs"/>
              </a:rPr>
              <a:t>and then select Confirm. </a:t>
            </a:r>
          </a:p>
          <a:p>
            <a:endParaRPr lang="en-US" sz="1300" b="1" dirty="0"/>
          </a:p>
          <a:p>
            <a:endParaRPr lang="en-US" sz="1300" dirty="0"/>
          </a:p>
          <a:p>
            <a:endParaRPr lang="en-US" dirty="0"/>
          </a:p>
        </p:txBody>
      </p:sp>
      <p:sp>
        <p:nvSpPr>
          <p:cNvPr id="4" name="Slide Number Placeholder 3"/>
          <p:cNvSpPr>
            <a:spLocks noGrp="1"/>
          </p:cNvSpPr>
          <p:nvPr>
            <p:ph type="sldNum" sz="quarter" idx="5"/>
          </p:nvPr>
        </p:nvSpPr>
        <p:spPr/>
        <p:txBody>
          <a:bodyPr/>
          <a:lstStyle/>
          <a:p>
            <a:fld id="{BEF47BFF-C785-4374-9B9F-8FD6AE5465F8}" type="slidenum">
              <a:rPr lang="en-US" smtClean="0"/>
              <a:t>59</a:t>
            </a:fld>
            <a:endParaRPr lang="en-US" dirty="0"/>
          </a:p>
        </p:txBody>
      </p:sp>
    </p:spTree>
    <p:extLst>
      <p:ext uri="{BB962C8B-B14F-4D97-AF65-F5344CB8AC3E}">
        <p14:creationId xmlns:p14="http://schemas.microsoft.com/office/powerpoint/2010/main" val="75059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a:t>
            </a:r>
          </a:p>
        </p:txBody>
      </p:sp>
      <p:sp>
        <p:nvSpPr>
          <p:cNvPr id="4" name="Slide Number Placeholder 3"/>
          <p:cNvSpPr>
            <a:spLocks noGrp="1"/>
          </p:cNvSpPr>
          <p:nvPr>
            <p:ph type="sldNum" sz="quarter" idx="10"/>
          </p:nvPr>
        </p:nvSpPr>
        <p:spPr/>
        <p:txBody>
          <a:bodyPr/>
          <a:lstStyle/>
          <a:p>
            <a:fld id="{9817162F-B60D-461D-B000-8503BFBE9E1B}" type="slidenum">
              <a:rPr lang="en-IN" smtClean="0"/>
              <a:t>6</a:t>
            </a:fld>
            <a:endParaRPr lang="en-IN" dirty="0"/>
          </a:p>
        </p:txBody>
      </p:sp>
    </p:spTree>
    <p:extLst>
      <p:ext uri="{BB962C8B-B14F-4D97-AF65-F5344CB8AC3E}">
        <p14:creationId xmlns:p14="http://schemas.microsoft.com/office/powerpoint/2010/main" val="11587090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a:t>
            </a: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Now, it’s time to apply the knowledge that you have gained so far.</a:t>
            </a:r>
          </a:p>
          <a:p>
            <a:r>
              <a:rPr lang="en-US" sz="1200" b="0" i="0" kern="1200" dirty="0">
                <a:solidFill>
                  <a:schemeClr val="tx1"/>
                </a:solidFill>
                <a:effectLst/>
                <a:latin typeface="+mn-lt"/>
                <a:ea typeface="+mn-ea"/>
                <a:cs typeface="+mn-cs"/>
              </a:rPr>
              <a:t>Read the scenario,</a:t>
            </a:r>
            <a:r>
              <a:rPr lang="en-US" sz="1200" b="0" i="0" kern="1200" baseline="0" dirty="0">
                <a:solidFill>
                  <a:schemeClr val="tx1"/>
                </a:solidFill>
                <a:effectLst/>
                <a:latin typeface="+mn-lt"/>
                <a:ea typeface="+mn-ea"/>
                <a:cs typeface="+mn-cs"/>
              </a:rPr>
              <a:t> select the correct answer, </a:t>
            </a:r>
            <a:r>
              <a:rPr lang="en-US" sz="1200" b="0" i="0" kern="1200" dirty="0">
                <a:solidFill>
                  <a:schemeClr val="tx1"/>
                </a:solidFill>
                <a:effectLst/>
                <a:latin typeface="+mn-lt"/>
                <a:ea typeface="+mn-ea"/>
                <a:cs typeface="+mn-cs"/>
              </a:rPr>
              <a:t>and then select Confirm. </a:t>
            </a:r>
          </a:p>
          <a:p>
            <a:pPr defTabSz="966612">
              <a:defRPr/>
            </a:pPr>
            <a:endParaRPr lang="en-US" sz="1300" dirty="0"/>
          </a:p>
          <a:p>
            <a:pPr defTabSz="966612">
              <a:defRPr/>
            </a:pPr>
            <a:endParaRPr lang="en-US" sz="1300" dirty="0"/>
          </a:p>
          <a:p>
            <a:endParaRPr lang="en-US" sz="1300" b="1" dirty="0"/>
          </a:p>
          <a:p>
            <a:endParaRPr lang="en-US" sz="1300" dirty="0"/>
          </a:p>
          <a:p>
            <a:endParaRPr lang="en-US" dirty="0"/>
          </a:p>
        </p:txBody>
      </p:sp>
      <p:sp>
        <p:nvSpPr>
          <p:cNvPr id="4" name="Slide Number Placeholder 3"/>
          <p:cNvSpPr>
            <a:spLocks noGrp="1"/>
          </p:cNvSpPr>
          <p:nvPr>
            <p:ph type="sldNum" sz="quarter" idx="5"/>
          </p:nvPr>
        </p:nvSpPr>
        <p:spPr/>
        <p:txBody>
          <a:bodyPr/>
          <a:lstStyle/>
          <a:p>
            <a:fld id="{BEF47BFF-C785-4374-9B9F-8FD6AE5465F8}" type="slidenum">
              <a:rPr lang="en-US" smtClean="0"/>
              <a:t>60</a:t>
            </a:fld>
            <a:endParaRPr lang="en-US" dirty="0"/>
          </a:p>
        </p:txBody>
      </p:sp>
    </p:spTree>
    <p:extLst>
      <p:ext uri="{BB962C8B-B14F-4D97-AF65-F5344CB8AC3E}">
        <p14:creationId xmlns:p14="http://schemas.microsoft.com/office/powerpoint/2010/main" val="3422995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Transcript:</a:t>
            </a:r>
          </a:p>
          <a:p>
            <a:endParaRPr lang="en-US" b="1" dirty="0"/>
          </a:p>
          <a:p>
            <a:r>
              <a:rPr lang="en-US" b="1" dirty="0"/>
              <a:t>Now, let’s build a basic data flow.</a:t>
            </a:r>
          </a:p>
        </p:txBody>
      </p:sp>
      <p:sp>
        <p:nvSpPr>
          <p:cNvPr id="4" name="Slide Number Placeholder 3"/>
          <p:cNvSpPr>
            <a:spLocks noGrp="1"/>
          </p:cNvSpPr>
          <p:nvPr>
            <p:ph type="sldNum" sz="quarter" idx="10"/>
          </p:nvPr>
        </p:nvSpPr>
        <p:spPr/>
        <p:txBody>
          <a:bodyPr/>
          <a:lstStyle/>
          <a:p>
            <a:fld id="{9817162F-B60D-461D-B000-8503BFBE9E1B}" type="slidenum">
              <a:rPr lang="en-IN" smtClean="0"/>
              <a:t>61</a:t>
            </a:fld>
            <a:endParaRPr lang="en-IN" dirty="0"/>
          </a:p>
        </p:txBody>
      </p:sp>
    </p:spTree>
    <p:extLst>
      <p:ext uri="{BB962C8B-B14F-4D97-AF65-F5344CB8AC3E}">
        <p14:creationId xmlns:p14="http://schemas.microsoft.com/office/powerpoint/2010/main" val="38582555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 Transcript:</a:t>
            </a:r>
          </a:p>
          <a:p>
            <a:endParaRPr lang="en-US" sz="1400" b="1" dirty="0"/>
          </a:p>
          <a:p>
            <a:pPr lvl="0"/>
            <a:r>
              <a:rPr lang="en-US" sz="1400" b="1" dirty="0">
                <a:solidFill>
                  <a:srgbClr val="000000"/>
                </a:solidFill>
              </a:rPr>
              <a:t>By the end of this lesson, you should be able to:</a:t>
            </a:r>
          </a:p>
          <a:p>
            <a:pPr marL="285750" lvl="0" indent="-285750">
              <a:buFont typeface="Arial" panose="020B0604020202020204" pitchFamily="34" charset="0"/>
              <a:buChar char="•"/>
            </a:pPr>
            <a:endParaRPr lang="en-US" sz="1400" dirty="0"/>
          </a:p>
          <a:p>
            <a:pPr marL="285750" lvl="0" indent="-285750">
              <a:buFont typeface="Arial" panose="020B0604020202020204" pitchFamily="34" charset="0"/>
              <a:buChar char="•"/>
            </a:pPr>
            <a:r>
              <a:rPr lang="en-US" sz="1400" dirty="0"/>
              <a:t>Build a basic data flow</a:t>
            </a:r>
          </a:p>
          <a:p>
            <a:endParaRPr lang="en-US" sz="1400" b="1" dirty="0"/>
          </a:p>
        </p:txBody>
      </p:sp>
      <p:sp>
        <p:nvSpPr>
          <p:cNvPr id="4" name="Slide Number Placeholder 3"/>
          <p:cNvSpPr>
            <a:spLocks noGrp="1"/>
          </p:cNvSpPr>
          <p:nvPr>
            <p:ph type="sldNum" sz="quarter" idx="5"/>
          </p:nvPr>
        </p:nvSpPr>
        <p:spPr/>
        <p:txBody>
          <a:bodyPr/>
          <a:lstStyle/>
          <a:p>
            <a:fld id="{9817162F-B60D-461D-B000-8503BFBE9E1B}" type="slidenum">
              <a:rPr lang="en-IN" smtClean="0"/>
              <a:t>62</a:t>
            </a:fld>
            <a:endParaRPr lang="en-IN" dirty="0"/>
          </a:p>
        </p:txBody>
      </p:sp>
    </p:spTree>
    <p:extLst>
      <p:ext uri="{BB962C8B-B14F-4D97-AF65-F5344CB8AC3E}">
        <p14:creationId xmlns:p14="http://schemas.microsoft.com/office/powerpoint/2010/main" val="32126627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baseline="0" dirty="0"/>
              <a:t>Transcript:</a:t>
            </a:r>
            <a:r>
              <a:rPr lang="en-IN" baseline="0" dirty="0"/>
              <a:t>   </a:t>
            </a:r>
            <a:r>
              <a:rPr lang="en-US" sz="1300" dirty="0"/>
              <a:t>After identifying the data sources and have </a:t>
            </a:r>
            <a:r>
              <a:rPr lang="en-US" sz="1800" kern="1200" dirty="0">
                <a:solidFill>
                  <a:schemeClr val="bg1"/>
                </a:solidFill>
                <a:latin typeface="+mn-lt"/>
                <a:ea typeface="+mn-ea"/>
                <a:cs typeface="+mn-cs"/>
              </a:rPr>
              <a:t>resolved</a:t>
            </a:r>
            <a:r>
              <a:rPr lang="en-US" sz="1300" dirty="0"/>
              <a:t> </a:t>
            </a:r>
            <a:r>
              <a:rPr lang="en-US" sz="1800" kern="1200" dirty="0">
                <a:solidFill>
                  <a:schemeClr val="bg1"/>
                </a:solidFill>
                <a:latin typeface="+mn-lt"/>
                <a:ea typeface="+mn-ea"/>
                <a:cs typeface="+mn-cs"/>
              </a:rPr>
              <a:t>the</a:t>
            </a:r>
            <a:r>
              <a:rPr lang="en-US" sz="1300" dirty="0"/>
              <a:t> data gaps, the next step is to [1] build a Data Flow Diagram. A DFD [2] will provide a view of data flow through the organization and system, which will be valuable to understand process steps, functions, and transfer of data to meet a specific objective. DFDs are valuable for software analysis and design because [3] they reveal strengths and weaknesses in the context of optimizing business solutions. DFDs range anywhere from simple to very complex, but even the most basic ones can provide useful insight. A simple DFD can be divided into two parts: a logical DFD and physical DFD. [4] A logical DFD describes what occurs in the data flow to perform key functions of a business solution. [5] A physical</a:t>
            </a:r>
            <a:r>
              <a:rPr lang="en-US" sz="1300" b="1" dirty="0"/>
              <a:t> </a:t>
            </a:r>
            <a:r>
              <a:rPr lang="en-US" sz="1300" dirty="0"/>
              <a:t>DFD covers the implementation of the data into a system. A combination of logical and physical within a simple DFD will provide insight as to a step or function which would enhance system performance. Let’s look at a simple DFD now.</a:t>
            </a:r>
          </a:p>
          <a:p>
            <a:endParaRPr lang="en-US" sz="1300" dirty="0"/>
          </a:p>
        </p:txBody>
      </p:sp>
      <p:sp>
        <p:nvSpPr>
          <p:cNvPr id="4" name="Slide Number Placeholder 3"/>
          <p:cNvSpPr>
            <a:spLocks noGrp="1"/>
          </p:cNvSpPr>
          <p:nvPr>
            <p:ph type="sldNum" sz="quarter" idx="10"/>
          </p:nvPr>
        </p:nvSpPr>
        <p:spPr/>
        <p:txBody>
          <a:bodyPr/>
          <a:lstStyle/>
          <a:p>
            <a:fld id="{9817162F-B60D-461D-B000-8503BFBE9E1B}" type="slidenum">
              <a:rPr lang="en-IN" smtClean="0"/>
              <a:t>63</a:t>
            </a:fld>
            <a:endParaRPr lang="en-IN" dirty="0"/>
          </a:p>
        </p:txBody>
      </p:sp>
    </p:spTree>
    <p:extLst>
      <p:ext uri="{BB962C8B-B14F-4D97-AF65-F5344CB8AC3E}">
        <p14:creationId xmlns:p14="http://schemas.microsoft.com/office/powerpoint/2010/main" val="37056471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a:t>
            </a:r>
            <a:r>
              <a:rPr lang="en-US" b="0" dirty="0"/>
              <a:t>: Here’s</a:t>
            </a:r>
            <a:r>
              <a:rPr lang="en-US" sz="1300" dirty="0"/>
              <a:t> a simple Data Flow Diagram for this AI solution. Here’s a step between the Client request for a Report and the Client data input into the system. Go ahead and complete the DFD. What logical data flow step should we place between the Client request and the Data Input into the AI system?  </a:t>
            </a:r>
          </a:p>
          <a:p>
            <a:endParaRPr lang="en-US" sz="1300" dirty="0"/>
          </a:p>
          <a:p>
            <a:pPr defTabSz="966612">
              <a:defRPr/>
            </a:pPr>
            <a:r>
              <a:rPr lang="en-US" sz="1300" dirty="0"/>
              <a:t>Answer: Pre-processing the data</a:t>
            </a:r>
          </a:p>
          <a:p>
            <a:endParaRPr lang="en-US" sz="1300" dirty="0"/>
          </a:p>
          <a:p>
            <a:r>
              <a:rPr lang="en-US" sz="1300" dirty="0"/>
              <a:t> </a:t>
            </a:r>
          </a:p>
          <a:p>
            <a:r>
              <a:rPr lang="en-US" sz="1300" dirty="0"/>
              <a:t> </a:t>
            </a:r>
          </a:p>
          <a:p>
            <a:pPr defTabSz="966612">
              <a:defRPr/>
            </a:pPr>
            <a:endParaRPr lang="en-US" sz="1300" dirty="0"/>
          </a:p>
          <a:p>
            <a:pPr defTabSz="966612">
              <a:defRPr/>
            </a:pPr>
            <a:endParaRPr lang="en-US" sz="1300" dirty="0"/>
          </a:p>
          <a:p>
            <a:endParaRPr lang="en-US" sz="1300" b="1" dirty="0"/>
          </a:p>
          <a:p>
            <a:endParaRPr lang="en-US" sz="1300" dirty="0"/>
          </a:p>
          <a:p>
            <a:endParaRPr lang="en-US" dirty="0"/>
          </a:p>
        </p:txBody>
      </p:sp>
      <p:sp>
        <p:nvSpPr>
          <p:cNvPr id="4" name="Slide Number Placeholder 3"/>
          <p:cNvSpPr>
            <a:spLocks noGrp="1"/>
          </p:cNvSpPr>
          <p:nvPr>
            <p:ph type="sldNum" sz="quarter" idx="5"/>
          </p:nvPr>
        </p:nvSpPr>
        <p:spPr/>
        <p:txBody>
          <a:bodyPr/>
          <a:lstStyle/>
          <a:p>
            <a:fld id="{BEF47BFF-C785-4374-9B9F-8FD6AE5465F8}" type="slidenum">
              <a:rPr lang="en-US" smtClean="0"/>
              <a:t>64</a:t>
            </a:fld>
            <a:endParaRPr lang="en-US" dirty="0"/>
          </a:p>
        </p:txBody>
      </p:sp>
    </p:spTree>
    <p:extLst>
      <p:ext uri="{BB962C8B-B14F-4D97-AF65-F5344CB8AC3E}">
        <p14:creationId xmlns:p14="http://schemas.microsoft.com/office/powerpoint/2010/main" val="32959944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Tip box</a:t>
            </a:r>
            <a:endParaRPr lang="en-US" sz="1300" dirty="0"/>
          </a:p>
          <a:p>
            <a:pPr defTabSz="966612">
              <a:defRPr/>
            </a:pPr>
            <a:endParaRPr lang="en-US" sz="1300" dirty="0"/>
          </a:p>
          <a:p>
            <a:endParaRPr lang="en-US" sz="1300" b="1" dirty="0"/>
          </a:p>
          <a:p>
            <a:endParaRPr lang="en-US" sz="1300" dirty="0"/>
          </a:p>
          <a:p>
            <a:endParaRPr lang="en-US" dirty="0"/>
          </a:p>
        </p:txBody>
      </p:sp>
      <p:sp>
        <p:nvSpPr>
          <p:cNvPr id="4" name="Slide Number Placeholder 3"/>
          <p:cNvSpPr>
            <a:spLocks noGrp="1"/>
          </p:cNvSpPr>
          <p:nvPr>
            <p:ph type="sldNum" sz="quarter" idx="5"/>
          </p:nvPr>
        </p:nvSpPr>
        <p:spPr/>
        <p:txBody>
          <a:bodyPr/>
          <a:lstStyle/>
          <a:p>
            <a:fld id="{BEF47BFF-C785-4374-9B9F-8FD6AE5465F8}" type="slidenum">
              <a:rPr lang="en-US" smtClean="0"/>
              <a:t>65</a:t>
            </a:fld>
            <a:endParaRPr lang="en-US" dirty="0"/>
          </a:p>
        </p:txBody>
      </p:sp>
    </p:spTree>
    <p:extLst>
      <p:ext uri="{BB962C8B-B14F-4D97-AF65-F5344CB8AC3E}">
        <p14:creationId xmlns:p14="http://schemas.microsoft.com/office/powerpoint/2010/main" val="37102459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a:t>
            </a:r>
            <a:r>
              <a:rPr lang="en-US" b="1" baseline="0" dirty="0"/>
              <a:t> </a:t>
            </a:r>
          </a:p>
          <a:p>
            <a:r>
              <a:rPr lang="en-US" b="1" baseline="0" dirty="0"/>
              <a:t>NA</a:t>
            </a:r>
            <a:endParaRPr lang="en-US" dirty="0"/>
          </a:p>
        </p:txBody>
      </p:sp>
      <p:sp>
        <p:nvSpPr>
          <p:cNvPr id="4" name="Slide Number Placeholder 3"/>
          <p:cNvSpPr>
            <a:spLocks noGrp="1"/>
          </p:cNvSpPr>
          <p:nvPr>
            <p:ph type="sldNum" sz="quarter" idx="5"/>
          </p:nvPr>
        </p:nvSpPr>
        <p:spPr/>
        <p:txBody>
          <a:bodyPr/>
          <a:lstStyle/>
          <a:p>
            <a:fld id="{BEF47BFF-C785-4374-9B9F-8FD6AE5465F8}" type="slidenum">
              <a:rPr lang="en-US" smtClean="0"/>
              <a:t>66</a:t>
            </a:fld>
            <a:endParaRPr lang="en-US" dirty="0"/>
          </a:p>
        </p:txBody>
      </p:sp>
    </p:spTree>
    <p:extLst>
      <p:ext uri="{BB962C8B-B14F-4D97-AF65-F5344CB8AC3E}">
        <p14:creationId xmlns:p14="http://schemas.microsoft.com/office/powerpoint/2010/main" val="29922424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p>
        </p:txBody>
      </p:sp>
      <p:sp>
        <p:nvSpPr>
          <p:cNvPr id="4" name="Slide Number Placeholder 3"/>
          <p:cNvSpPr>
            <a:spLocks noGrp="1"/>
          </p:cNvSpPr>
          <p:nvPr>
            <p:ph type="sldNum" sz="quarter" idx="10"/>
          </p:nvPr>
        </p:nvSpPr>
        <p:spPr/>
        <p:txBody>
          <a:bodyPr/>
          <a:lstStyle/>
          <a:p>
            <a:fld id="{9817162F-B60D-461D-B000-8503BFBE9E1B}" type="slidenum">
              <a:rPr lang="en-IN" smtClean="0"/>
              <a:t>67</a:t>
            </a:fld>
            <a:endParaRPr lang="en-IN" dirty="0"/>
          </a:p>
        </p:txBody>
      </p:sp>
    </p:spTree>
    <p:extLst>
      <p:ext uri="{BB962C8B-B14F-4D97-AF65-F5344CB8AC3E}">
        <p14:creationId xmlns:p14="http://schemas.microsoft.com/office/powerpoint/2010/main" val="34716800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300" dirty="0"/>
          </a:p>
        </p:txBody>
      </p:sp>
      <p:sp>
        <p:nvSpPr>
          <p:cNvPr id="4" name="Slide Number Placeholder 3"/>
          <p:cNvSpPr>
            <a:spLocks noGrp="1"/>
          </p:cNvSpPr>
          <p:nvPr>
            <p:ph type="sldNum" sz="quarter" idx="5"/>
          </p:nvPr>
        </p:nvSpPr>
        <p:spPr/>
        <p:txBody>
          <a:bodyPr/>
          <a:lstStyle/>
          <a:p>
            <a:fld id="{9817162F-B60D-461D-B000-8503BFBE9E1B}" type="slidenum">
              <a:rPr lang="en-IN" smtClean="0"/>
              <a:t>68</a:t>
            </a:fld>
            <a:endParaRPr lang="en-IN" dirty="0"/>
          </a:p>
        </p:txBody>
      </p:sp>
    </p:spTree>
    <p:extLst>
      <p:ext uri="{BB962C8B-B14F-4D97-AF65-F5344CB8AC3E}">
        <p14:creationId xmlns:p14="http://schemas.microsoft.com/office/powerpoint/2010/main" val="32126627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baseline="0" dirty="0"/>
              <a:t>Transcript:</a:t>
            </a:r>
            <a:r>
              <a:rPr lang="en-IN" baseline="0" dirty="0"/>
              <a:t>   </a:t>
            </a:r>
            <a:r>
              <a:rPr lang="en-US" b="0" dirty="0"/>
              <a:t>((new IT colleague- male)) </a:t>
            </a:r>
            <a:r>
              <a:rPr lang="en-US" sz="1300" dirty="0"/>
              <a:t>Now that you have resolved data errors and gaps, and reviewed data sources and flows to optimize the AI solution, it is time to talk about pre-processing data and human supervision. A Data Flow Diagram assists with locating a step before data is implemented into a system, which is what we call pre-processing. This pre-processing step, or other data processing tasks, may be augmented by a human with cognitive abilities. [1] This is called supervision.</a:t>
            </a:r>
          </a:p>
          <a:p>
            <a:r>
              <a:rPr lang="en-US" sz="1300" dirty="0"/>
              <a:t> </a:t>
            </a:r>
          </a:p>
          <a:p>
            <a:r>
              <a:rPr lang="en-US" sz="1300" dirty="0"/>
              <a:t>[2] Data pre-processing for an NLP solution, such as meta-data analysis, begins with pre-processing text. [3] Methods for processing text errors, such as tokenization, lower casing, stop word removal and others, are required for moderately unstructured documents and meta-data. We can program an AI-driven system to perform many of these functions for us. [4] Contract text, especially with forms, is typically structured well enough to be extracted and analyzed for a high probability solution, with much less data pre-processing. The collection, data capture, pre-processing, processing, analysis, and production functions may all take place within one program and be unsupervised by humans.</a:t>
            </a:r>
          </a:p>
          <a:p>
            <a:r>
              <a:rPr lang="en-US" sz="1300" dirty="0"/>
              <a:t> </a:t>
            </a:r>
          </a:p>
          <a:p>
            <a:r>
              <a:rPr lang="en-US" sz="1300" dirty="0"/>
              <a:t>[5] Less structured text, coupled with schedules, calculations, and images, requires more robust pre-processing measures to achieve the desired output. In some less structured data environments, pre-processing, processing, and analyzing data may be best accomplished using human supervision or collaboration together with the AI system, to achieve the desired and economic output. So basically, depending on the requirements, an AI system may also need human supervision to achieve the desired results. Let’s create a table to examine raw data and uses for data so that we can determine which ones require human supervision with data processing.</a:t>
            </a:r>
          </a:p>
          <a:p>
            <a:endParaRPr lang="en-US" sz="1300" dirty="0"/>
          </a:p>
        </p:txBody>
      </p:sp>
      <p:sp>
        <p:nvSpPr>
          <p:cNvPr id="4" name="Slide Number Placeholder 3"/>
          <p:cNvSpPr>
            <a:spLocks noGrp="1"/>
          </p:cNvSpPr>
          <p:nvPr>
            <p:ph type="sldNum" sz="quarter" idx="10"/>
          </p:nvPr>
        </p:nvSpPr>
        <p:spPr/>
        <p:txBody>
          <a:bodyPr/>
          <a:lstStyle/>
          <a:p>
            <a:fld id="{9817162F-B60D-461D-B000-8503BFBE9E1B}" type="slidenum">
              <a:rPr lang="en-IN" smtClean="0"/>
              <a:t>69</a:t>
            </a:fld>
            <a:endParaRPr lang="en-IN" dirty="0"/>
          </a:p>
        </p:txBody>
      </p:sp>
    </p:spTree>
    <p:extLst>
      <p:ext uri="{BB962C8B-B14F-4D97-AF65-F5344CB8AC3E}">
        <p14:creationId xmlns:p14="http://schemas.microsoft.com/office/powerpoint/2010/main" val="352832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a:t>
            </a:r>
          </a:p>
        </p:txBody>
      </p:sp>
      <p:sp>
        <p:nvSpPr>
          <p:cNvPr id="4" name="Slide Number Placeholder 3"/>
          <p:cNvSpPr>
            <a:spLocks noGrp="1"/>
          </p:cNvSpPr>
          <p:nvPr>
            <p:ph type="sldNum" sz="quarter" idx="10"/>
          </p:nvPr>
        </p:nvSpPr>
        <p:spPr/>
        <p:txBody>
          <a:bodyPr/>
          <a:lstStyle/>
          <a:p>
            <a:fld id="{9817162F-B60D-461D-B000-8503BFBE9E1B}" type="slidenum">
              <a:rPr lang="en-IN" smtClean="0"/>
              <a:t>7</a:t>
            </a:fld>
            <a:endParaRPr lang="en-IN" dirty="0"/>
          </a:p>
        </p:txBody>
      </p:sp>
    </p:spTree>
    <p:extLst>
      <p:ext uri="{BB962C8B-B14F-4D97-AF65-F5344CB8AC3E}">
        <p14:creationId xmlns:p14="http://schemas.microsoft.com/office/powerpoint/2010/main" val="17036087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a:t>
            </a:r>
            <a:r>
              <a:rPr lang="en-US" b="1" baseline="0" dirty="0"/>
              <a:t> </a:t>
            </a:r>
          </a:p>
          <a:p>
            <a:r>
              <a:rPr lang="en-US" b="1" baseline="0" dirty="0"/>
              <a:t>NA</a:t>
            </a:r>
            <a:endParaRPr lang="en-US" dirty="0"/>
          </a:p>
          <a:p>
            <a:r>
              <a:rPr lang="en-US" sz="1300" dirty="0"/>
              <a:t> </a:t>
            </a:r>
          </a:p>
          <a:p>
            <a:r>
              <a:rPr lang="en-US" sz="1300" dirty="0"/>
              <a:t> </a:t>
            </a:r>
          </a:p>
          <a:p>
            <a:pPr defTabSz="966612">
              <a:defRPr/>
            </a:pPr>
            <a:endParaRPr lang="en-US" sz="1300" dirty="0"/>
          </a:p>
          <a:p>
            <a:pPr defTabSz="966612">
              <a:defRPr/>
            </a:pPr>
            <a:endParaRPr lang="en-US" sz="1300" dirty="0"/>
          </a:p>
          <a:p>
            <a:endParaRPr lang="en-US" sz="1300" b="1" dirty="0"/>
          </a:p>
          <a:p>
            <a:endParaRPr lang="en-US" sz="1300" dirty="0"/>
          </a:p>
          <a:p>
            <a:endParaRPr lang="en-US" dirty="0"/>
          </a:p>
        </p:txBody>
      </p:sp>
      <p:sp>
        <p:nvSpPr>
          <p:cNvPr id="4" name="Slide Number Placeholder 3"/>
          <p:cNvSpPr>
            <a:spLocks noGrp="1"/>
          </p:cNvSpPr>
          <p:nvPr>
            <p:ph type="sldNum" sz="quarter" idx="5"/>
          </p:nvPr>
        </p:nvSpPr>
        <p:spPr/>
        <p:txBody>
          <a:bodyPr/>
          <a:lstStyle/>
          <a:p>
            <a:fld id="{BEF47BFF-C785-4374-9B9F-8FD6AE5465F8}" type="slidenum">
              <a:rPr lang="en-US" smtClean="0"/>
              <a:t>70</a:t>
            </a:fld>
            <a:endParaRPr lang="en-US" dirty="0"/>
          </a:p>
        </p:txBody>
      </p:sp>
    </p:spTree>
    <p:extLst>
      <p:ext uri="{BB962C8B-B14F-4D97-AF65-F5344CB8AC3E}">
        <p14:creationId xmlns:p14="http://schemas.microsoft.com/office/powerpoint/2010/main" val="305843057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 </a:t>
            </a:r>
          </a:p>
          <a:p>
            <a:pPr defTabSz="966612">
              <a:defRPr/>
            </a:pPr>
            <a:endParaRPr lang="en-US" sz="1300" dirty="0"/>
          </a:p>
          <a:p>
            <a:pPr defTabSz="966612">
              <a:defRPr/>
            </a:pPr>
            <a:endParaRPr lang="en-US" sz="1300" dirty="0"/>
          </a:p>
          <a:p>
            <a:endParaRPr lang="en-US" sz="1300" b="1" dirty="0"/>
          </a:p>
          <a:p>
            <a:endParaRPr lang="en-US" sz="1300" dirty="0"/>
          </a:p>
          <a:p>
            <a:endParaRPr lang="en-US" dirty="0"/>
          </a:p>
        </p:txBody>
      </p:sp>
      <p:sp>
        <p:nvSpPr>
          <p:cNvPr id="4" name="Slide Number Placeholder 3"/>
          <p:cNvSpPr>
            <a:spLocks noGrp="1"/>
          </p:cNvSpPr>
          <p:nvPr>
            <p:ph type="sldNum" sz="quarter" idx="5"/>
          </p:nvPr>
        </p:nvSpPr>
        <p:spPr/>
        <p:txBody>
          <a:bodyPr/>
          <a:lstStyle/>
          <a:p>
            <a:fld id="{BEF47BFF-C785-4374-9B9F-8FD6AE5465F8}" type="slidenum">
              <a:rPr lang="en-US" smtClean="0"/>
              <a:t>71</a:t>
            </a:fld>
            <a:endParaRPr lang="en-US" dirty="0"/>
          </a:p>
        </p:txBody>
      </p:sp>
    </p:spTree>
    <p:extLst>
      <p:ext uri="{BB962C8B-B14F-4D97-AF65-F5344CB8AC3E}">
        <p14:creationId xmlns:p14="http://schemas.microsoft.com/office/powerpoint/2010/main" val="30377816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Transcript: </a:t>
            </a:r>
            <a:r>
              <a:rPr lang="en-US" sz="1300" dirty="0"/>
              <a:t> ((IT colleague male, female, or Jessica voice)) You have done a great job at supporting us in our efforts to create a high-quality data set. Key points to remember about data are:</a:t>
            </a:r>
          </a:p>
          <a:p>
            <a:pPr lvl="0"/>
            <a:endParaRPr lang="en-US" sz="1300" dirty="0"/>
          </a:p>
          <a:p>
            <a:pPr marL="0" indent="0">
              <a:buFont typeface="+mj-lt"/>
              <a:buNone/>
            </a:pPr>
            <a:r>
              <a:rPr lang="en-US" sz="1300" dirty="0"/>
              <a:t>Data is a critical factor for AI success and performance.</a:t>
            </a:r>
          </a:p>
          <a:p>
            <a:pPr marL="0" indent="0">
              <a:buFont typeface="+mj-lt"/>
              <a:buNone/>
            </a:pPr>
            <a:endParaRPr lang="en-US" sz="1300" dirty="0"/>
          </a:p>
          <a:p>
            <a:pPr marL="0" indent="0">
              <a:buFont typeface="+mj-lt"/>
              <a:buNone/>
            </a:pPr>
            <a:r>
              <a:rPr lang="en-US" sz="1300" dirty="0"/>
              <a:t>Robotics Process Automation (RPA) seek and deliver targeted </a:t>
            </a:r>
            <a:r>
              <a:rPr lang="en-US" sz="1300" u="sng" dirty="0"/>
              <a:t>data</a:t>
            </a:r>
            <a:r>
              <a:rPr lang="en-US" sz="1300" dirty="0"/>
              <a:t> to an AI system. </a:t>
            </a:r>
          </a:p>
          <a:p>
            <a:pPr marL="0" indent="0">
              <a:buFont typeface="+mj-lt"/>
              <a:buNone/>
            </a:pPr>
            <a:endParaRPr lang="en-US" sz="1300" dirty="0"/>
          </a:p>
          <a:p>
            <a:pPr marL="0" indent="0">
              <a:buFont typeface="+mj-lt"/>
              <a:buNone/>
            </a:pPr>
            <a:r>
              <a:rPr lang="en-US" sz="1300" dirty="0"/>
              <a:t>Machine Learning (ML) is a type of AI in which a computer uses iterative processing and intelligent algorithms to learn from </a:t>
            </a:r>
            <a:r>
              <a:rPr lang="en-US" sz="1300" u="sng" dirty="0"/>
              <a:t>data</a:t>
            </a:r>
            <a:r>
              <a:rPr lang="en-US" sz="1300" dirty="0"/>
              <a:t>.</a:t>
            </a:r>
          </a:p>
          <a:p>
            <a:pPr marL="241653" indent="-241653">
              <a:buFont typeface="+mj-lt"/>
              <a:buAutoNum type="arabicPeriod"/>
            </a:pPr>
            <a:endParaRPr lang="en-US" sz="1300" dirty="0"/>
          </a:p>
          <a:p>
            <a:pPr marL="0" indent="0">
              <a:buFont typeface="+mj-lt"/>
              <a:buNone/>
            </a:pPr>
            <a:r>
              <a:rPr lang="en-US" sz="1300" dirty="0"/>
              <a:t>Natural Language Processing (NLP) uses ML with text or voice </a:t>
            </a:r>
            <a:r>
              <a:rPr lang="en-US" sz="1300" u="sng" dirty="0"/>
              <a:t>data</a:t>
            </a:r>
            <a:r>
              <a:rPr lang="en-US" sz="1300" dirty="0"/>
              <a:t> to synthesize amazing solutions with human language </a:t>
            </a:r>
            <a:r>
              <a:rPr lang="en-US" sz="1300" u="sng" dirty="0"/>
              <a:t>data</a:t>
            </a:r>
            <a:r>
              <a:rPr lang="en-US" sz="1300" dirty="0"/>
              <a:t>. </a:t>
            </a:r>
          </a:p>
          <a:p>
            <a:pPr marL="0" indent="0">
              <a:buFont typeface="+mj-lt"/>
              <a:buNone/>
            </a:pPr>
            <a:endParaRPr lang="en-US" sz="1300" dirty="0"/>
          </a:p>
          <a:p>
            <a:pPr marL="0" indent="0">
              <a:buFont typeface="+mj-lt"/>
              <a:buNone/>
            </a:pPr>
            <a:r>
              <a:rPr lang="en-US" sz="1300" dirty="0"/>
              <a:t>If </a:t>
            </a:r>
            <a:r>
              <a:rPr lang="en-US" sz="1300" u="sng" dirty="0"/>
              <a:t>data</a:t>
            </a:r>
            <a:r>
              <a:rPr lang="en-US" sz="1300" dirty="0"/>
              <a:t> types are misapplied, or </a:t>
            </a:r>
            <a:r>
              <a:rPr lang="en-US" sz="1300" u="sng" dirty="0"/>
              <a:t>data</a:t>
            </a:r>
            <a:r>
              <a:rPr lang="en-US" sz="1300" dirty="0"/>
              <a:t> errors or deficiencies exist, even an excellent AI system may fail.</a:t>
            </a:r>
          </a:p>
        </p:txBody>
      </p:sp>
      <p:sp>
        <p:nvSpPr>
          <p:cNvPr id="4" name="Slide Number Placeholder 3"/>
          <p:cNvSpPr>
            <a:spLocks noGrp="1"/>
          </p:cNvSpPr>
          <p:nvPr>
            <p:ph type="sldNum" sz="quarter" idx="10"/>
          </p:nvPr>
        </p:nvSpPr>
        <p:spPr/>
        <p:txBody>
          <a:bodyPr/>
          <a:lstStyle/>
          <a:p>
            <a:fld id="{9817162F-B60D-461D-B000-8503BFBE9E1B}" type="slidenum">
              <a:rPr lang="en-IN" smtClean="0"/>
              <a:t>72</a:t>
            </a:fld>
            <a:endParaRPr lang="en-IN" dirty="0"/>
          </a:p>
        </p:txBody>
      </p:sp>
    </p:spTree>
    <p:extLst>
      <p:ext uri="{BB962C8B-B14F-4D97-AF65-F5344CB8AC3E}">
        <p14:creationId xmlns:p14="http://schemas.microsoft.com/office/powerpoint/2010/main" val="3875738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lnSpc>
                <a:spcPct val="200000"/>
              </a:lnSpc>
              <a:defRPr/>
            </a:pPr>
            <a:r>
              <a:rPr lang="en-IN" b="1" baseline="0" dirty="0"/>
              <a:t>Transcript:</a:t>
            </a:r>
            <a:r>
              <a:rPr lang="en-IN" baseline="0" dirty="0"/>
              <a:t>  </a:t>
            </a:r>
          </a:p>
          <a:p>
            <a:pPr>
              <a:lnSpc>
                <a:spcPct val="200000"/>
              </a:lnSpc>
            </a:pPr>
            <a:endParaRPr lang="en-US" sz="1300" dirty="0"/>
          </a:p>
          <a:p>
            <a:pPr>
              <a:lnSpc>
                <a:spcPct val="200000"/>
              </a:lnSpc>
            </a:pPr>
            <a:endParaRPr lang="en-US" sz="1300" dirty="0"/>
          </a:p>
          <a:p>
            <a:r>
              <a:rPr lang="en-US" sz="1300" dirty="0"/>
              <a:t>You have completed the </a:t>
            </a:r>
            <a:r>
              <a:rPr lang="en-US" sz="1300" b="1" dirty="0"/>
              <a:t>Skillbuilder on creating a high-quality data set</a:t>
            </a:r>
            <a:r>
              <a:rPr lang="en-US" sz="1300" dirty="0"/>
              <a:t>.</a:t>
            </a:r>
          </a:p>
          <a:p>
            <a:r>
              <a:rPr lang="en-US" sz="1300" dirty="0">
                <a:cs typeface="Arial" panose="020B0604020202020204" pitchFamily="34" charset="0"/>
              </a:rPr>
              <a:t>You will be presented with seven multiple choice questions. Once you have selected your answer, then select </a:t>
            </a:r>
            <a:r>
              <a:rPr lang="en-US" sz="1300" b="1" dirty="0">
                <a:cs typeface="Arial" panose="020B0604020202020204" pitchFamily="34" charset="0"/>
              </a:rPr>
              <a:t>Confirm</a:t>
            </a:r>
            <a:r>
              <a:rPr lang="en-US" sz="1300" dirty="0">
                <a:cs typeface="Arial" panose="020B0604020202020204" pitchFamily="34" charset="0"/>
              </a:rPr>
              <a:t> and move to the next question. </a:t>
            </a:r>
          </a:p>
          <a:p>
            <a:r>
              <a:rPr lang="en-US" sz="1300" dirty="0">
                <a:cs typeface="Arial" panose="020B0604020202020204" pitchFamily="34" charset="0"/>
              </a:rPr>
              <a:t>You have </a:t>
            </a:r>
            <a:r>
              <a:rPr lang="en-US" sz="1300" b="1" dirty="0">
                <a:cs typeface="Arial" panose="020B0604020202020204" pitchFamily="34" charset="0"/>
              </a:rPr>
              <a:t>10</a:t>
            </a:r>
            <a:r>
              <a:rPr lang="en-US" sz="1300" dirty="0">
                <a:cs typeface="Arial" panose="020B0604020202020204" pitchFamily="34" charset="0"/>
              </a:rPr>
              <a:t> minutes to complete the assessment. Select </a:t>
            </a:r>
            <a:r>
              <a:rPr lang="en-US" sz="1300" b="1" dirty="0">
                <a:cs typeface="Arial" panose="020B0604020202020204" pitchFamily="34" charset="0"/>
              </a:rPr>
              <a:t>Begin </a:t>
            </a:r>
            <a:r>
              <a:rPr lang="en-US" sz="1300" dirty="0">
                <a:cs typeface="Arial" panose="020B0604020202020204" pitchFamily="34" charset="0"/>
              </a:rPr>
              <a:t>to start your assessment. </a:t>
            </a:r>
            <a:endParaRPr lang="en-US" sz="1300" dirty="0"/>
          </a:p>
          <a:p>
            <a:pPr>
              <a:lnSpc>
                <a:spcPct val="200000"/>
              </a:lnSpc>
            </a:pPr>
            <a:endParaRPr lang="en-US" dirty="0"/>
          </a:p>
        </p:txBody>
      </p:sp>
      <p:sp>
        <p:nvSpPr>
          <p:cNvPr id="4" name="Slide Number Placeholder 3"/>
          <p:cNvSpPr>
            <a:spLocks noGrp="1"/>
          </p:cNvSpPr>
          <p:nvPr>
            <p:ph type="sldNum" sz="quarter" idx="5"/>
          </p:nvPr>
        </p:nvSpPr>
        <p:spPr/>
        <p:txBody>
          <a:bodyPr/>
          <a:lstStyle/>
          <a:p>
            <a:fld id="{9817162F-B60D-461D-B000-8503BFBE9E1B}" type="slidenum">
              <a:rPr lang="en-IN" smtClean="0"/>
              <a:t>73</a:t>
            </a:fld>
            <a:endParaRPr lang="en-IN" dirty="0"/>
          </a:p>
        </p:txBody>
      </p:sp>
    </p:spTree>
    <p:extLst>
      <p:ext uri="{BB962C8B-B14F-4D97-AF65-F5344CB8AC3E}">
        <p14:creationId xmlns:p14="http://schemas.microsoft.com/office/powerpoint/2010/main" val="979768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a:t>
            </a:r>
            <a:r>
              <a:rPr lang="en-US" b="1" baseline="0" dirty="0"/>
              <a:t> </a:t>
            </a:r>
          </a:p>
          <a:p>
            <a:r>
              <a:rPr lang="en-US" b="1" baseline="0" dirty="0"/>
              <a:t>NA</a:t>
            </a:r>
            <a:endParaRPr lang="en-US" dirty="0"/>
          </a:p>
          <a:p>
            <a:r>
              <a:rPr lang="en-US" sz="1300" dirty="0"/>
              <a:t> </a:t>
            </a:r>
          </a:p>
          <a:p>
            <a:pPr defTabSz="966612">
              <a:defRPr/>
            </a:pPr>
            <a:endParaRPr lang="en-US" sz="1300" dirty="0"/>
          </a:p>
          <a:p>
            <a:pPr defTabSz="966612">
              <a:defRPr/>
            </a:pPr>
            <a:endParaRPr lang="en-US" sz="1300" dirty="0"/>
          </a:p>
          <a:p>
            <a:endParaRPr lang="en-US" sz="1300" b="1" dirty="0"/>
          </a:p>
          <a:p>
            <a:endParaRPr lang="en-US" sz="1300" dirty="0"/>
          </a:p>
          <a:p>
            <a:endParaRPr lang="en-US" dirty="0"/>
          </a:p>
        </p:txBody>
      </p:sp>
      <p:sp>
        <p:nvSpPr>
          <p:cNvPr id="4" name="Slide Number Placeholder 3"/>
          <p:cNvSpPr>
            <a:spLocks noGrp="1"/>
          </p:cNvSpPr>
          <p:nvPr>
            <p:ph type="sldNum" sz="quarter" idx="5"/>
          </p:nvPr>
        </p:nvSpPr>
        <p:spPr/>
        <p:txBody>
          <a:bodyPr/>
          <a:lstStyle/>
          <a:p>
            <a:fld id="{BEF47BFF-C785-4374-9B9F-8FD6AE5465F8}" type="slidenum">
              <a:rPr lang="en-US" smtClean="0"/>
              <a:t>74</a:t>
            </a:fld>
            <a:endParaRPr lang="en-US" dirty="0"/>
          </a:p>
        </p:txBody>
      </p:sp>
    </p:spTree>
    <p:extLst>
      <p:ext uri="{BB962C8B-B14F-4D97-AF65-F5344CB8AC3E}">
        <p14:creationId xmlns:p14="http://schemas.microsoft.com/office/powerpoint/2010/main" val="41811935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a:t>
            </a:r>
            <a:r>
              <a:rPr lang="en-US" b="1" baseline="0" dirty="0"/>
              <a:t> </a:t>
            </a:r>
          </a:p>
          <a:p>
            <a:r>
              <a:rPr lang="en-US" b="1" baseline="0" dirty="0"/>
              <a:t>NA</a:t>
            </a:r>
            <a:endParaRPr lang="en-US" dirty="0"/>
          </a:p>
          <a:p>
            <a:pPr defTabSz="966612">
              <a:defRPr/>
            </a:pPr>
            <a:endParaRPr lang="en-US" sz="1300" dirty="0"/>
          </a:p>
          <a:p>
            <a:pPr defTabSz="966612">
              <a:defRPr/>
            </a:pPr>
            <a:endParaRPr lang="en-US" sz="1300" dirty="0"/>
          </a:p>
          <a:p>
            <a:endParaRPr lang="en-US" sz="1300" b="1" dirty="0"/>
          </a:p>
          <a:p>
            <a:endParaRPr lang="en-US" sz="1300" dirty="0"/>
          </a:p>
          <a:p>
            <a:endParaRPr lang="en-US" dirty="0"/>
          </a:p>
        </p:txBody>
      </p:sp>
      <p:sp>
        <p:nvSpPr>
          <p:cNvPr id="4" name="Slide Number Placeholder 3"/>
          <p:cNvSpPr>
            <a:spLocks noGrp="1"/>
          </p:cNvSpPr>
          <p:nvPr>
            <p:ph type="sldNum" sz="quarter" idx="5"/>
          </p:nvPr>
        </p:nvSpPr>
        <p:spPr/>
        <p:txBody>
          <a:bodyPr/>
          <a:lstStyle/>
          <a:p>
            <a:fld id="{BEF47BFF-C785-4374-9B9F-8FD6AE5465F8}" type="slidenum">
              <a:rPr lang="en-US" smtClean="0"/>
              <a:t>75</a:t>
            </a:fld>
            <a:endParaRPr lang="en-US" dirty="0"/>
          </a:p>
        </p:txBody>
      </p:sp>
    </p:spTree>
    <p:extLst>
      <p:ext uri="{BB962C8B-B14F-4D97-AF65-F5344CB8AC3E}">
        <p14:creationId xmlns:p14="http://schemas.microsoft.com/office/powerpoint/2010/main" val="265503640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a:t>
            </a:r>
            <a:r>
              <a:rPr lang="en-US" b="1" baseline="0" dirty="0"/>
              <a:t> </a:t>
            </a:r>
          </a:p>
          <a:p>
            <a:r>
              <a:rPr lang="en-US" b="1" baseline="0" dirty="0"/>
              <a:t>NA</a:t>
            </a:r>
            <a:endParaRPr lang="en-US" dirty="0"/>
          </a:p>
          <a:p>
            <a:endParaRPr lang="en-US" sz="1300" dirty="0"/>
          </a:p>
          <a:p>
            <a:endParaRPr lang="en-US" dirty="0"/>
          </a:p>
        </p:txBody>
      </p:sp>
      <p:sp>
        <p:nvSpPr>
          <p:cNvPr id="4" name="Slide Number Placeholder 3"/>
          <p:cNvSpPr>
            <a:spLocks noGrp="1"/>
          </p:cNvSpPr>
          <p:nvPr>
            <p:ph type="sldNum" sz="quarter" idx="5"/>
          </p:nvPr>
        </p:nvSpPr>
        <p:spPr/>
        <p:txBody>
          <a:bodyPr/>
          <a:lstStyle/>
          <a:p>
            <a:fld id="{BEF47BFF-C785-4374-9B9F-8FD6AE5465F8}" type="slidenum">
              <a:rPr lang="en-US" smtClean="0"/>
              <a:t>76</a:t>
            </a:fld>
            <a:endParaRPr lang="en-US" dirty="0"/>
          </a:p>
        </p:txBody>
      </p:sp>
    </p:spTree>
    <p:extLst>
      <p:ext uri="{BB962C8B-B14F-4D97-AF65-F5344CB8AC3E}">
        <p14:creationId xmlns:p14="http://schemas.microsoft.com/office/powerpoint/2010/main" val="22272221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a:t>
            </a:r>
            <a:r>
              <a:rPr lang="en-US" b="1" baseline="0" dirty="0"/>
              <a:t> </a:t>
            </a:r>
          </a:p>
          <a:p>
            <a:r>
              <a:rPr lang="en-US" b="1" baseline="0" dirty="0"/>
              <a:t>NA</a:t>
            </a:r>
            <a:endParaRPr lang="en-US" dirty="0"/>
          </a:p>
          <a:p>
            <a:pPr defTabSz="966612">
              <a:defRPr/>
            </a:pPr>
            <a:endParaRPr lang="en-US" sz="1300" dirty="0"/>
          </a:p>
          <a:p>
            <a:endParaRPr lang="en-US" sz="1300" b="1" dirty="0"/>
          </a:p>
          <a:p>
            <a:endParaRPr lang="en-US" sz="1300" dirty="0"/>
          </a:p>
          <a:p>
            <a:endParaRPr lang="en-US" dirty="0"/>
          </a:p>
        </p:txBody>
      </p:sp>
      <p:sp>
        <p:nvSpPr>
          <p:cNvPr id="4" name="Slide Number Placeholder 3"/>
          <p:cNvSpPr>
            <a:spLocks noGrp="1"/>
          </p:cNvSpPr>
          <p:nvPr>
            <p:ph type="sldNum" sz="quarter" idx="5"/>
          </p:nvPr>
        </p:nvSpPr>
        <p:spPr/>
        <p:txBody>
          <a:bodyPr/>
          <a:lstStyle/>
          <a:p>
            <a:fld id="{BEF47BFF-C785-4374-9B9F-8FD6AE5465F8}" type="slidenum">
              <a:rPr lang="en-US" smtClean="0"/>
              <a:t>77</a:t>
            </a:fld>
            <a:endParaRPr lang="en-US" dirty="0"/>
          </a:p>
        </p:txBody>
      </p:sp>
    </p:spTree>
    <p:extLst>
      <p:ext uri="{BB962C8B-B14F-4D97-AF65-F5344CB8AC3E}">
        <p14:creationId xmlns:p14="http://schemas.microsoft.com/office/powerpoint/2010/main" val="26045755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a:t>
            </a:r>
            <a:r>
              <a:rPr lang="en-US" b="1" baseline="0" dirty="0"/>
              <a:t> </a:t>
            </a:r>
          </a:p>
          <a:p>
            <a:r>
              <a:rPr lang="en-US" b="1" baseline="0" dirty="0"/>
              <a:t>NA</a:t>
            </a:r>
            <a:endParaRPr lang="en-US" dirty="0"/>
          </a:p>
          <a:p>
            <a:pPr defTabSz="966612">
              <a:defRPr/>
            </a:pPr>
            <a:endParaRPr lang="en-US" sz="1300" dirty="0"/>
          </a:p>
          <a:p>
            <a:endParaRPr lang="en-US" sz="1300" b="1" dirty="0"/>
          </a:p>
          <a:p>
            <a:endParaRPr lang="en-US" sz="1300" dirty="0"/>
          </a:p>
          <a:p>
            <a:endParaRPr lang="en-US" dirty="0"/>
          </a:p>
        </p:txBody>
      </p:sp>
      <p:sp>
        <p:nvSpPr>
          <p:cNvPr id="4" name="Slide Number Placeholder 3"/>
          <p:cNvSpPr>
            <a:spLocks noGrp="1"/>
          </p:cNvSpPr>
          <p:nvPr>
            <p:ph type="sldNum" sz="quarter" idx="5"/>
          </p:nvPr>
        </p:nvSpPr>
        <p:spPr/>
        <p:txBody>
          <a:bodyPr/>
          <a:lstStyle/>
          <a:p>
            <a:fld id="{BEF47BFF-C785-4374-9B9F-8FD6AE5465F8}" type="slidenum">
              <a:rPr lang="en-US" smtClean="0"/>
              <a:t>78</a:t>
            </a:fld>
            <a:endParaRPr lang="en-US" dirty="0"/>
          </a:p>
        </p:txBody>
      </p:sp>
    </p:spTree>
    <p:extLst>
      <p:ext uri="{BB962C8B-B14F-4D97-AF65-F5344CB8AC3E}">
        <p14:creationId xmlns:p14="http://schemas.microsoft.com/office/powerpoint/2010/main" val="171445754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a:t>
            </a:r>
            <a:r>
              <a:rPr lang="en-US" b="1" baseline="0" dirty="0"/>
              <a:t> </a:t>
            </a:r>
          </a:p>
          <a:p>
            <a:r>
              <a:rPr lang="en-US" b="1" baseline="0" dirty="0"/>
              <a:t>NA</a:t>
            </a:r>
            <a:endParaRPr lang="en-US" dirty="0"/>
          </a:p>
          <a:p>
            <a:endParaRPr lang="en-US" dirty="0"/>
          </a:p>
        </p:txBody>
      </p:sp>
      <p:sp>
        <p:nvSpPr>
          <p:cNvPr id="4" name="Slide Number Placeholder 3"/>
          <p:cNvSpPr>
            <a:spLocks noGrp="1"/>
          </p:cNvSpPr>
          <p:nvPr>
            <p:ph type="sldNum" sz="quarter" idx="5"/>
          </p:nvPr>
        </p:nvSpPr>
        <p:spPr/>
        <p:txBody>
          <a:bodyPr/>
          <a:lstStyle/>
          <a:p>
            <a:fld id="{BEF47BFF-C785-4374-9B9F-8FD6AE5465F8}" type="slidenum">
              <a:rPr lang="en-US" smtClean="0"/>
              <a:t>79</a:t>
            </a:fld>
            <a:endParaRPr lang="en-US" dirty="0"/>
          </a:p>
        </p:txBody>
      </p:sp>
    </p:spTree>
    <p:extLst>
      <p:ext uri="{BB962C8B-B14F-4D97-AF65-F5344CB8AC3E}">
        <p14:creationId xmlns:p14="http://schemas.microsoft.com/office/powerpoint/2010/main" val="3468673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a:t>
            </a:r>
          </a:p>
        </p:txBody>
      </p:sp>
      <p:sp>
        <p:nvSpPr>
          <p:cNvPr id="4" name="Slide Number Placeholder 3"/>
          <p:cNvSpPr>
            <a:spLocks noGrp="1"/>
          </p:cNvSpPr>
          <p:nvPr>
            <p:ph type="sldNum" sz="quarter" idx="10"/>
          </p:nvPr>
        </p:nvSpPr>
        <p:spPr/>
        <p:txBody>
          <a:bodyPr/>
          <a:lstStyle/>
          <a:p>
            <a:fld id="{9817162F-B60D-461D-B000-8503BFBE9E1B}" type="slidenum">
              <a:rPr lang="en-IN" smtClean="0"/>
              <a:t>8</a:t>
            </a:fld>
            <a:endParaRPr lang="en-IN" dirty="0"/>
          </a:p>
        </p:txBody>
      </p:sp>
    </p:spTree>
    <p:extLst>
      <p:ext uri="{BB962C8B-B14F-4D97-AF65-F5344CB8AC3E}">
        <p14:creationId xmlns:p14="http://schemas.microsoft.com/office/powerpoint/2010/main" val="208827275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a:t>
            </a:r>
            <a:r>
              <a:rPr lang="en-US" b="1" baseline="0" dirty="0"/>
              <a:t> </a:t>
            </a:r>
          </a:p>
          <a:p>
            <a:r>
              <a:rPr lang="en-US" b="1" baseline="0" dirty="0"/>
              <a:t>NA</a:t>
            </a:r>
            <a:endParaRPr lang="en-US" dirty="0"/>
          </a:p>
          <a:p>
            <a:endParaRPr lang="en-US" dirty="0"/>
          </a:p>
        </p:txBody>
      </p:sp>
      <p:sp>
        <p:nvSpPr>
          <p:cNvPr id="4" name="Slide Number Placeholder 3"/>
          <p:cNvSpPr>
            <a:spLocks noGrp="1"/>
          </p:cNvSpPr>
          <p:nvPr>
            <p:ph type="sldNum" sz="quarter" idx="5"/>
          </p:nvPr>
        </p:nvSpPr>
        <p:spPr/>
        <p:txBody>
          <a:bodyPr/>
          <a:lstStyle/>
          <a:p>
            <a:fld id="{BEF47BFF-C785-4374-9B9F-8FD6AE5465F8}" type="slidenum">
              <a:rPr lang="en-US" smtClean="0"/>
              <a:t>80</a:t>
            </a:fld>
            <a:endParaRPr lang="en-US" dirty="0"/>
          </a:p>
        </p:txBody>
      </p:sp>
    </p:spTree>
    <p:extLst>
      <p:ext uri="{BB962C8B-B14F-4D97-AF65-F5344CB8AC3E}">
        <p14:creationId xmlns:p14="http://schemas.microsoft.com/office/powerpoint/2010/main" val="66850406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dirty="0"/>
              <a:t>Transcript: </a:t>
            </a:r>
            <a:r>
              <a:rPr lang="en-US" b="0" dirty="0"/>
              <a:t>NA</a:t>
            </a:r>
            <a:endParaRPr lang="en-US" sz="1300" dirty="0"/>
          </a:p>
          <a:p>
            <a:endParaRPr lang="en-US" dirty="0"/>
          </a:p>
        </p:txBody>
      </p:sp>
      <p:sp>
        <p:nvSpPr>
          <p:cNvPr id="4" name="Slide Number Placeholder 3"/>
          <p:cNvSpPr>
            <a:spLocks noGrp="1"/>
          </p:cNvSpPr>
          <p:nvPr>
            <p:ph type="sldNum" sz="quarter" idx="5"/>
          </p:nvPr>
        </p:nvSpPr>
        <p:spPr/>
        <p:txBody>
          <a:bodyPr/>
          <a:lstStyle/>
          <a:p>
            <a:fld id="{9817162F-B60D-461D-B000-8503BFBE9E1B}" type="slidenum">
              <a:rPr lang="en-IN" smtClean="0"/>
              <a:t>81</a:t>
            </a:fld>
            <a:endParaRPr lang="en-IN" dirty="0"/>
          </a:p>
        </p:txBody>
      </p:sp>
    </p:spTree>
    <p:extLst>
      <p:ext uri="{BB962C8B-B14F-4D97-AF65-F5344CB8AC3E}">
        <p14:creationId xmlns:p14="http://schemas.microsoft.com/office/powerpoint/2010/main" val="402789360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dirty="0"/>
              <a:t>Transcript: </a:t>
            </a:r>
            <a:r>
              <a:rPr lang="en-US" b="0" dirty="0"/>
              <a:t>NA</a:t>
            </a:r>
            <a:endParaRPr lang="en-US" sz="1300" dirty="0"/>
          </a:p>
          <a:p>
            <a:endParaRPr lang="en-US" dirty="0"/>
          </a:p>
        </p:txBody>
      </p:sp>
      <p:sp>
        <p:nvSpPr>
          <p:cNvPr id="4" name="Slide Number Placeholder 3"/>
          <p:cNvSpPr>
            <a:spLocks noGrp="1"/>
          </p:cNvSpPr>
          <p:nvPr>
            <p:ph type="sldNum" sz="quarter" idx="5"/>
          </p:nvPr>
        </p:nvSpPr>
        <p:spPr/>
        <p:txBody>
          <a:bodyPr/>
          <a:lstStyle/>
          <a:p>
            <a:fld id="{9817162F-B60D-461D-B000-8503BFBE9E1B}" type="slidenum">
              <a:rPr lang="en-IN" smtClean="0"/>
              <a:t>82</a:t>
            </a:fld>
            <a:endParaRPr lang="en-IN" dirty="0"/>
          </a:p>
        </p:txBody>
      </p:sp>
    </p:spTree>
    <p:extLst>
      <p:ext uri="{BB962C8B-B14F-4D97-AF65-F5344CB8AC3E}">
        <p14:creationId xmlns:p14="http://schemas.microsoft.com/office/powerpoint/2010/main" val="663700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a:t>
            </a:r>
            <a:r>
              <a:rPr lang="en-US" b="1" baseline="0" dirty="0"/>
              <a:t> </a:t>
            </a:r>
          </a:p>
          <a:p>
            <a:r>
              <a:rPr lang="en-US" baseline="0" dirty="0"/>
              <a:t>In this lesson you will learn to identify types of data.</a:t>
            </a:r>
            <a:endParaRPr lang="en-US" b="1" dirty="0"/>
          </a:p>
        </p:txBody>
      </p:sp>
      <p:sp>
        <p:nvSpPr>
          <p:cNvPr id="4" name="Slide Number Placeholder 3"/>
          <p:cNvSpPr>
            <a:spLocks noGrp="1"/>
          </p:cNvSpPr>
          <p:nvPr>
            <p:ph type="sldNum" sz="quarter" idx="10"/>
          </p:nvPr>
        </p:nvSpPr>
        <p:spPr/>
        <p:txBody>
          <a:bodyPr/>
          <a:lstStyle/>
          <a:p>
            <a:fld id="{9817162F-B60D-461D-B000-8503BFBE9E1B}" type="slidenum">
              <a:rPr lang="en-IN" smtClean="0"/>
              <a:t>9</a:t>
            </a:fld>
            <a:endParaRPr lang="en-IN" dirty="0"/>
          </a:p>
        </p:txBody>
      </p:sp>
    </p:spTree>
    <p:extLst>
      <p:ext uri="{BB962C8B-B14F-4D97-AF65-F5344CB8AC3E}">
        <p14:creationId xmlns:p14="http://schemas.microsoft.com/office/powerpoint/2010/main" val="3081708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2D2D70-31D0-42F6-BCF9-5529550F7742}" type="datetimeFigureOut">
              <a:rPr lang="en-IN" smtClean="0"/>
              <a:t>25-06-2025</a:t>
            </a:fld>
            <a:endParaRPr lang="en-IN"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A31FF49-7B43-4FB5-815E-EB4DFAAF1341}" type="slidenum">
              <a:rPr lang="en-IN" smtClean="0"/>
              <a:t>‹#›</a:t>
            </a:fld>
            <a:endParaRPr lang="en-IN" dirty="0"/>
          </a:p>
        </p:txBody>
      </p:sp>
    </p:spTree>
    <p:extLst>
      <p:ext uri="{BB962C8B-B14F-4D97-AF65-F5344CB8AC3E}">
        <p14:creationId xmlns:p14="http://schemas.microsoft.com/office/powerpoint/2010/main" val="691922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2D2D70-31D0-42F6-BCF9-5529550F7742}" type="datetimeFigureOut">
              <a:rPr lang="en-IN" smtClean="0"/>
              <a:t>25-06-2025</a:t>
            </a:fld>
            <a:endParaRPr lang="en-IN"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A31FF49-7B43-4FB5-815E-EB4DFAAF1341}" type="slidenum">
              <a:rPr lang="en-IN" smtClean="0"/>
              <a:t>‹#›</a:t>
            </a:fld>
            <a:endParaRPr lang="en-IN" dirty="0"/>
          </a:p>
        </p:txBody>
      </p:sp>
    </p:spTree>
    <p:extLst>
      <p:ext uri="{BB962C8B-B14F-4D97-AF65-F5344CB8AC3E}">
        <p14:creationId xmlns:p14="http://schemas.microsoft.com/office/powerpoint/2010/main" val="1369615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2D2D70-31D0-42F6-BCF9-5529550F7742}" type="datetimeFigureOut">
              <a:rPr lang="en-IN" smtClean="0"/>
              <a:t>25-06-2025</a:t>
            </a:fld>
            <a:endParaRPr lang="en-IN"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A31FF49-7B43-4FB5-815E-EB4DFAAF1341}" type="slidenum">
              <a:rPr lang="en-IN" smtClean="0"/>
              <a:t>‹#›</a:t>
            </a:fld>
            <a:endParaRPr lang="en-IN" dirty="0"/>
          </a:p>
        </p:txBody>
      </p:sp>
    </p:spTree>
    <p:extLst>
      <p:ext uri="{BB962C8B-B14F-4D97-AF65-F5344CB8AC3E}">
        <p14:creationId xmlns:p14="http://schemas.microsoft.com/office/powerpoint/2010/main" val="2538891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Image_Hotsp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19527-7033-4409-83F0-6DA005834E16}"/>
              </a:ext>
            </a:extLst>
          </p:cNvPr>
          <p:cNvSpPr>
            <a:spLocks noGrp="1"/>
          </p:cNvSpPr>
          <p:nvPr>
            <p:ph type="title"/>
          </p:nvPr>
        </p:nvSpPr>
        <p:spPr>
          <a:xfrm>
            <a:off x="838200" y="365125"/>
            <a:ext cx="10515600" cy="82296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7B06844-92B9-49E4-8B14-B6751CEE7327}"/>
              </a:ext>
            </a:extLst>
          </p:cNvPr>
          <p:cNvSpPr>
            <a:spLocks noGrp="1"/>
          </p:cNvSpPr>
          <p:nvPr>
            <p:ph idx="1"/>
          </p:nvPr>
        </p:nvSpPr>
        <p:spPr>
          <a:xfrm>
            <a:off x="838200" y="1549400"/>
            <a:ext cx="10515600" cy="4627563"/>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9483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roup 6"/>
          <p:cNvGrpSpPr/>
          <p:nvPr userDrawn="1"/>
        </p:nvGrpSpPr>
        <p:grpSpPr>
          <a:xfrm>
            <a:off x="0" y="0"/>
            <a:ext cx="12192001" cy="6915150"/>
            <a:chOff x="0" y="0"/>
            <a:chExt cx="12192001" cy="6915150"/>
          </a:xfrm>
        </p:grpSpPr>
        <p:pic>
          <p:nvPicPr>
            <p:cNvPr id="8" name="Picture 7"/>
            <p:cNvPicPr>
              <a:picLocks noChangeAspect="1"/>
            </p:cNvPicPr>
            <p:nvPr/>
          </p:nvPicPr>
          <p:blipFill>
            <a:blip r:embed="rId2"/>
            <a:stretch>
              <a:fillRect/>
            </a:stretch>
          </p:blipFill>
          <p:spPr>
            <a:xfrm>
              <a:off x="1" y="0"/>
              <a:ext cx="12192000" cy="6858000"/>
            </a:xfrm>
            <a:prstGeom prst="rect">
              <a:avLst/>
            </a:prstGeom>
          </p:spPr>
        </p:pic>
        <p:sp>
          <p:nvSpPr>
            <p:cNvPr id="9" name="Rectangle 8"/>
            <p:cNvSpPr/>
            <p:nvPr/>
          </p:nvSpPr>
          <p:spPr>
            <a:xfrm>
              <a:off x="0" y="552450"/>
              <a:ext cx="12191999" cy="6362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0" name="Picture 9"/>
            <p:cNvPicPr>
              <a:picLocks noChangeAspect="1"/>
            </p:cNvPicPr>
            <p:nvPr/>
          </p:nvPicPr>
          <p:blipFill rotWithShape="1">
            <a:blip r:embed="rId3"/>
            <a:srcRect l="93532" t="96441" r="1646" b="286"/>
            <a:stretch/>
          </p:blipFill>
          <p:spPr>
            <a:xfrm>
              <a:off x="11056054" y="6215864"/>
              <a:ext cx="757298" cy="383056"/>
            </a:xfrm>
            <a:prstGeom prst="rect">
              <a:avLst/>
            </a:prstGeom>
          </p:spPr>
        </p:pic>
        <p:pic>
          <p:nvPicPr>
            <p:cNvPr id="11" name="Picture 10"/>
            <p:cNvPicPr>
              <a:picLocks noChangeAspect="1"/>
            </p:cNvPicPr>
            <p:nvPr/>
          </p:nvPicPr>
          <p:blipFill rotWithShape="1">
            <a:blip r:embed="rId3"/>
            <a:srcRect l="93532" t="96441" r="1646" b="286"/>
            <a:stretch/>
          </p:blipFill>
          <p:spPr>
            <a:xfrm rot="10800000">
              <a:off x="11056054" y="704850"/>
              <a:ext cx="757298" cy="383056"/>
            </a:xfrm>
            <a:prstGeom prst="rect">
              <a:avLst/>
            </a:prstGeom>
          </p:spPr>
        </p:pic>
      </p:grpSp>
    </p:spTree>
    <p:extLst>
      <p:ext uri="{BB962C8B-B14F-4D97-AF65-F5344CB8AC3E}">
        <p14:creationId xmlns:p14="http://schemas.microsoft.com/office/powerpoint/2010/main" val="89894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2D2D70-31D0-42F6-BCF9-5529550F7742}" type="datetimeFigureOut">
              <a:rPr lang="en-IN" smtClean="0"/>
              <a:t>25-06-2025</a:t>
            </a:fld>
            <a:endParaRPr lang="en-IN"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A31FF49-7B43-4FB5-815E-EB4DFAAF1341}" type="slidenum">
              <a:rPr lang="en-IN" smtClean="0"/>
              <a:t>‹#›</a:t>
            </a:fld>
            <a:endParaRPr lang="en-IN" dirty="0"/>
          </a:p>
        </p:txBody>
      </p:sp>
    </p:spTree>
    <p:extLst>
      <p:ext uri="{BB962C8B-B14F-4D97-AF65-F5344CB8AC3E}">
        <p14:creationId xmlns:p14="http://schemas.microsoft.com/office/powerpoint/2010/main" val="895696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02D2D70-31D0-42F6-BCF9-5529550F7742}" type="datetimeFigureOut">
              <a:rPr lang="en-IN" smtClean="0"/>
              <a:t>25-06-2025</a:t>
            </a:fld>
            <a:endParaRPr lang="en-IN"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N"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A31FF49-7B43-4FB5-815E-EB4DFAAF1341}" type="slidenum">
              <a:rPr lang="en-IN" smtClean="0"/>
              <a:t>‹#›</a:t>
            </a:fld>
            <a:endParaRPr lang="en-IN" dirty="0"/>
          </a:p>
        </p:txBody>
      </p:sp>
    </p:spTree>
    <p:extLst>
      <p:ext uri="{BB962C8B-B14F-4D97-AF65-F5344CB8AC3E}">
        <p14:creationId xmlns:p14="http://schemas.microsoft.com/office/powerpoint/2010/main" val="1776439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02D2D70-31D0-42F6-BCF9-5529550F7742}" type="datetimeFigureOut">
              <a:rPr lang="en-IN" smtClean="0"/>
              <a:t>25-06-2025</a:t>
            </a:fld>
            <a:endParaRPr lang="en-IN"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IN"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A31FF49-7B43-4FB5-815E-EB4DFAAF1341}" type="slidenum">
              <a:rPr lang="en-IN" smtClean="0"/>
              <a:t>‹#›</a:t>
            </a:fld>
            <a:endParaRPr lang="en-IN" dirty="0"/>
          </a:p>
        </p:txBody>
      </p:sp>
    </p:spTree>
    <p:extLst>
      <p:ext uri="{BB962C8B-B14F-4D97-AF65-F5344CB8AC3E}">
        <p14:creationId xmlns:p14="http://schemas.microsoft.com/office/powerpoint/2010/main" val="2887020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02D2D70-31D0-42F6-BCF9-5529550F7742}" type="datetimeFigureOut">
              <a:rPr lang="en-IN" smtClean="0"/>
              <a:t>25-06-2025</a:t>
            </a:fld>
            <a:endParaRPr lang="en-IN"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IN"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A31FF49-7B43-4FB5-815E-EB4DFAAF1341}" type="slidenum">
              <a:rPr lang="en-IN" smtClean="0"/>
              <a:t>‹#›</a:t>
            </a:fld>
            <a:endParaRPr lang="en-IN" dirty="0"/>
          </a:p>
        </p:txBody>
      </p:sp>
    </p:spTree>
    <p:extLst>
      <p:ext uri="{BB962C8B-B14F-4D97-AF65-F5344CB8AC3E}">
        <p14:creationId xmlns:p14="http://schemas.microsoft.com/office/powerpoint/2010/main" val="1356487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02D2D70-31D0-42F6-BCF9-5529550F7742}" type="datetimeFigureOut">
              <a:rPr lang="en-IN" smtClean="0"/>
              <a:t>25-06-2025</a:t>
            </a:fld>
            <a:endParaRPr lang="en-IN"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IN"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A31FF49-7B43-4FB5-815E-EB4DFAAF1341}" type="slidenum">
              <a:rPr lang="en-IN" smtClean="0"/>
              <a:t>‹#›</a:t>
            </a:fld>
            <a:endParaRPr lang="en-IN" dirty="0"/>
          </a:p>
        </p:txBody>
      </p:sp>
    </p:spTree>
    <p:extLst>
      <p:ext uri="{BB962C8B-B14F-4D97-AF65-F5344CB8AC3E}">
        <p14:creationId xmlns:p14="http://schemas.microsoft.com/office/powerpoint/2010/main" val="2725365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02D2D70-31D0-42F6-BCF9-5529550F7742}" type="datetimeFigureOut">
              <a:rPr lang="en-IN" smtClean="0"/>
              <a:t>25-06-2025</a:t>
            </a:fld>
            <a:endParaRPr lang="en-IN"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N"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A31FF49-7B43-4FB5-815E-EB4DFAAF1341}" type="slidenum">
              <a:rPr lang="en-IN" smtClean="0"/>
              <a:t>‹#›</a:t>
            </a:fld>
            <a:endParaRPr lang="en-IN" dirty="0"/>
          </a:p>
        </p:txBody>
      </p:sp>
    </p:spTree>
    <p:extLst>
      <p:ext uri="{BB962C8B-B14F-4D97-AF65-F5344CB8AC3E}">
        <p14:creationId xmlns:p14="http://schemas.microsoft.com/office/powerpoint/2010/main" val="3543460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02D2D70-31D0-42F6-BCF9-5529550F7742}" type="datetimeFigureOut">
              <a:rPr lang="en-IN" smtClean="0"/>
              <a:t>25-06-2025</a:t>
            </a:fld>
            <a:endParaRPr lang="en-IN"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N"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A31FF49-7B43-4FB5-815E-EB4DFAAF1341}" type="slidenum">
              <a:rPr lang="en-IN" smtClean="0"/>
              <a:t>‹#›</a:t>
            </a:fld>
            <a:endParaRPr lang="en-IN" dirty="0"/>
          </a:p>
        </p:txBody>
      </p:sp>
    </p:spTree>
    <p:extLst>
      <p:ext uri="{BB962C8B-B14F-4D97-AF65-F5344CB8AC3E}">
        <p14:creationId xmlns:p14="http://schemas.microsoft.com/office/powerpoint/2010/main" val="527912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0"/>
            <a:ext cx="12192001" cy="6915150"/>
            <a:chOff x="0" y="0"/>
            <a:chExt cx="12192001" cy="6915150"/>
          </a:xfrm>
        </p:grpSpPr>
        <p:pic>
          <p:nvPicPr>
            <p:cNvPr id="8" name="Picture 7"/>
            <p:cNvPicPr>
              <a:picLocks noChangeAspect="1"/>
            </p:cNvPicPr>
            <p:nvPr/>
          </p:nvPicPr>
          <p:blipFill>
            <a:blip r:embed="rId14"/>
            <a:stretch>
              <a:fillRect/>
            </a:stretch>
          </p:blipFill>
          <p:spPr>
            <a:xfrm>
              <a:off x="1" y="0"/>
              <a:ext cx="12192000" cy="6858000"/>
            </a:xfrm>
            <a:prstGeom prst="rect">
              <a:avLst/>
            </a:prstGeom>
          </p:spPr>
        </p:pic>
        <p:sp>
          <p:nvSpPr>
            <p:cNvPr id="9" name="Rectangle 8"/>
            <p:cNvSpPr/>
            <p:nvPr/>
          </p:nvSpPr>
          <p:spPr>
            <a:xfrm>
              <a:off x="0" y="552450"/>
              <a:ext cx="12191999" cy="6362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0" name="Picture 9"/>
            <p:cNvPicPr>
              <a:picLocks noChangeAspect="1"/>
            </p:cNvPicPr>
            <p:nvPr/>
          </p:nvPicPr>
          <p:blipFill rotWithShape="1">
            <a:blip r:embed="rId15"/>
            <a:srcRect l="93532" t="96441" r="1646" b="286"/>
            <a:stretch/>
          </p:blipFill>
          <p:spPr>
            <a:xfrm>
              <a:off x="11056054" y="6215864"/>
              <a:ext cx="757298" cy="383056"/>
            </a:xfrm>
            <a:prstGeom prst="rect">
              <a:avLst/>
            </a:prstGeom>
          </p:spPr>
        </p:pic>
        <p:pic>
          <p:nvPicPr>
            <p:cNvPr id="11" name="Picture 10"/>
            <p:cNvPicPr>
              <a:picLocks noChangeAspect="1"/>
            </p:cNvPicPr>
            <p:nvPr/>
          </p:nvPicPr>
          <p:blipFill rotWithShape="1">
            <a:blip r:embed="rId15"/>
            <a:srcRect l="93532" t="96441" r="1646" b="286"/>
            <a:stretch/>
          </p:blipFill>
          <p:spPr>
            <a:xfrm rot="10800000">
              <a:off x="11056054" y="704850"/>
              <a:ext cx="757298" cy="383056"/>
            </a:xfrm>
            <a:prstGeom prst="rect">
              <a:avLst/>
            </a:prstGeom>
          </p:spPr>
        </p:pic>
      </p:grpSp>
    </p:spTree>
    <p:extLst>
      <p:ext uri="{BB962C8B-B14F-4D97-AF65-F5344CB8AC3E}">
        <p14:creationId xmlns:p14="http://schemas.microsoft.com/office/powerpoint/2010/main" val="2683498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https://xd.adobe.com/view/223d8b90-dced-4372-41b2-ab4e99a6365a-540c/" TargetMode="External"/><Relationship Id="rId5" Type="http://schemas.openxmlformats.org/officeDocument/2006/relationships/hyperlink" Target="https://www.istockphoto.com/photo/futuristic-graphical-user-interface-concept-gm966826582-263757961"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8.jpeg"/><Relationship Id="rId4" Type="http://schemas.openxmlformats.org/officeDocument/2006/relationships/hyperlink" Target="https://www.shutterstock.com/image-photo/targeting-business-concept-1120664918"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hyperlink" Target="https://www.istockphoto.com/video/beautiful-businesswoman-gives-report-presentation-to-her-business-colleagues-in-the-gm898980684-248042609" TargetMode="Externa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1.sv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10.png"/><Relationship Id="rId5" Type="http://schemas.openxmlformats.org/officeDocument/2006/relationships/hyperlink" Target="https://www.istockphoto.com/video/beautiful-businesswoman-gives-report-presentation-to-her-business-colleagues-in-the-gm898980684-248042609"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12.emf"/><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hyperlink" Target="https://www.istockphoto.com/video/beautiful-businesswoman-gives-report-presentation-to-her-business-colleagues-in-the-gm898959520-248042582"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1.xml"/><Relationship Id="rId5" Type="http://schemas.openxmlformats.org/officeDocument/2006/relationships/image" Target="../media/image14.emf"/><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4.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5.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hyperlink" Target="https://www.istockphoto.com/photo/error-binary-code-gm503425136-82523605" TargetMode="Externa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7.xml"/><Relationship Id="rId5" Type="http://schemas.openxmlformats.org/officeDocument/2006/relationships/image" Target="../media/image8.jpeg"/><Relationship Id="rId4" Type="http://schemas.openxmlformats.org/officeDocument/2006/relationships/hyperlink" Target="https://www.shutterstock.com/image-photo/targeting-business-concept-1120664918"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8.xml"/><Relationship Id="rId5" Type="http://schemas.openxmlformats.org/officeDocument/2006/relationships/hyperlink" Target="https://www.istockphoto.com/video/group-of-young-people-in-conference-room-have-discussion-about-mock-up-chroma-key-gm907846592-250054850" TargetMode="Externa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9.xml"/><Relationship Id="rId5" Type="http://schemas.openxmlformats.org/officeDocument/2006/relationships/hyperlink" Target="https://www.istockphoto.com/video/group-of-young-people-in-conference-room-have-discussion-about-mock-up-chroma-key-gm907846592-250054850" TargetMode="Externa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hyperlink" Target="https://www.istockphoto.com/video/chief-female-executive-leans-and-spreads-project-blueprints-on-the-table-showing-them-gm898999462-248042641" TargetMode="Externa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2.xml"/><Relationship Id="rId5" Type="http://schemas.openxmlformats.org/officeDocument/2006/relationships/hyperlink" Target="https://www.istockphoto.com/video/group-of-young-people-in-conference-room-have-discussion-about-mock-up-chroma-key-gm907846592-250054850" TargetMode="Externa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35.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hyperlink" Target="https://www.istockphoto.com/photo/african-woman-working-design-creative-concept-gm510482146-86266791" TargetMode="Externa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37.xml"/><Relationship Id="rId5" Type="http://schemas.openxmlformats.org/officeDocument/2006/relationships/image" Target="../media/image8.jpeg"/><Relationship Id="rId4" Type="http://schemas.openxmlformats.org/officeDocument/2006/relationships/hyperlink" Target="https://www.shutterstock.com/image-photo/targeting-business-concept-1120664918"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38.xml"/><Relationship Id="rId5" Type="http://schemas.openxmlformats.org/officeDocument/2006/relationships/hyperlink" Target="https://www.istockphoto.com/video/beautiful-businesswoman-gives-report-presentation-to-her-business-colleagues-in-the-gm898980410-248042608" TargetMode="Externa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tags" Target="../tags/tag39.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tags" Target="../tags/tag40.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hyperlink" Target="https://www.istockphoto.com/photo/young-femal-e-engineer-concept-gui-gm1146417905-308891490" TargetMode="Externa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tags" Target="../tags/tag41.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tags" Target="../tags/tag42.xml"/><Relationship Id="rId5" Type="http://schemas.openxmlformats.org/officeDocument/2006/relationships/image" Target="../media/image23.pn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hyperlink" Target="https://www.istockphoto.com/photo/gui-concept-hud-gm1146418040-308891633" TargetMode="Externa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47.xml"/><Relationship Id="rId5" Type="http://schemas.openxmlformats.org/officeDocument/2006/relationships/image" Target="../media/image8.jpeg"/><Relationship Id="rId4" Type="http://schemas.openxmlformats.org/officeDocument/2006/relationships/hyperlink" Target="https://www.shutterstock.com/image-photo/targeting-business-concept-1120664918"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tags" Target="../tags/tag48.xml"/><Relationship Id="rId5" Type="http://schemas.openxmlformats.org/officeDocument/2006/relationships/hyperlink" Target="https://www.istockphoto.com/video/young-black-man-using-a-whiteboard-in-an-office-meeting-gm804317570-130982857" TargetMode="External"/><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ags" Target="../tags/tag49.xml"/><Relationship Id="rId6" Type="http://schemas.openxmlformats.org/officeDocument/2006/relationships/image" Target="../media/image26.emf"/><Relationship Id="rId5" Type="http://schemas.openxmlformats.org/officeDocument/2006/relationships/hyperlink" Target="https://www.istockphoto.com/video/young-black-man-using-a-whiteboard-in-an-office-meeting-gm804317570-130982857" TargetMode="External"/><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ags" Target="../tags/tag50.xml"/><Relationship Id="rId6" Type="http://schemas.openxmlformats.org/officeDocument/2006/relationships/image" Target="../media/image27.emf"/><Relationship Id="rId5" Type="http://schemas.openxmlformats.org/officeDocument/2006/relationships/hyperlink" Target="https://www.istockphoto.com/video/young-black-man-using-a-whiteboard-in-an-office-meeting-gm804317570-130982857" TargetMode="Externa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2.xml"/><Relationship Id="rId1" Type="http://schemas.openxmlformats.org/officeDocument/2006/relationships/tags" Target="../tags/tag51.xml"/><Relationship Id="rId4" Type="http://schemas.openxmlformats.org/officeDocument/2006/relationships/image" Target="../media/image28.em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4.xml"/><Relationship Id="rId5" Type="http://schemas.openxmlformats.org/officeDocument/2006/relationships/hyperlink" Target="https://www.istockphoto.com/photo/data-crack-gm961414968-262539791" TargetMode="External"/><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55.xml"/><Relationship Id="rId5" Type="http://schemas.openxmlformats.org/officeDocument/2006/relationships/image" Target="../media/image8.jpeg"/><Relationship Id="rId4" Type="http://schemas.openxmlformats.org/officeDocument/2006/relationships/hyperlink" Target="https://www.shutterstock.com/image-photo/targeting-business-concept-1120664918" TargetMode="Externa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tags" Target="../tags/tag56.xml"/><Relationship Id="rId5" Type="http://schemas.openxmlformats.org/officeDocument/2006/relationships/hyperlink" Target="https://www.istockphoto.com/video/young-black-man-using-a-whiteboard-in-an-office-meeting-gm804317570-130982857" TargetMode="External"/><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ags" Target="../tags/tag57.xml"/><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ags" Target="../tags/tag58.xml"/><Relationship Id="rId6" Type="http://schemas.openxmlformats.org/officeDocument/2006/relationships/comments" Target="../comments/comment1.xml"/><Relationship Id="rId5" Type="http://schemas.openxmlformats.org/officeDocument/2006/relationships/hyperlink" Target="https://www.istockphoto.com/video/young-black-man-using-a-whiteboard-in-an-office-meeting-gm804317570-130982857" TargetMode="Externa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xml"/><Relationship Id="rId1" Type="http://schemas.openxmlformats.org/officeDocument/2006/relationships/tags" Target="../tags/tag59.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4.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4.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62.xml"/><Relationship Id="rId5" Type="http://schemas.openxmlformats.org/officeDocument/2006/relationships/hyperlink" Target="https://www.istockphoto.com/photo/data-structure-and-information-tools-for-networking-business-gm1148438416-310152156" TargetMode="External"/><Relationship Id="rId4" Type="http://schemas.openxmlformats.org/officeDocument/2006/relationships/image" Target="../media/image32.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tags" Target="../tags/tag63.xml"/><Relationship Id="rId5" Type="http://schemas.openxmlformats.org/officeDocument/2006/relationships/image" Target="../media/image8.jpeg"/><Relationship Id="rId4" Type="http://schemas.openxmlformats.org/officeDocument/2006/relationships/hyperlink" Target="https://www.shutterstock.com/image-photo/targeting-business-concept-1120664918" TargetMode="Externa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xml"/><Relationship Id="rId1" Type="http://schemas.openxmlformats.org/officeDocument/2006/relationships/tags" Target="../tags/tag64.xml"/><Relationship Id="rId5" Type="http://schemas.openxmlformats.org/officeDocument/2006/relationships/hyperlink" Target="https://www.istockphoto.com/video/woman-pointing-at-whiteboard-at-a-meeting-in-a-busy-office-gm804350774-130982861" TargetMode="External"/><Relationship Id="rId4" Type="http://schemas.openxmlformats.org/officeDocument/2006/relationships/image" Target="../media/image33.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4.xml"/><Relationship Id="rId1" Type="http://schemas.openxmlformats.org/officeDocument/2006/relationships/tags" Target="../tags/tag65.xml"/><Relationship Id="rId4" Type="http://schemas.openxmlformats.org/officeDocument/2006/relationships/image" Target="../media/image34.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4.xml"/><Relationship Id="rId1" Type="http://schemas.openxmlformats.org/officeDocument/2006/relationships/tags" Target="../tags/tag66.xml"/><Relationship Id="rId4" Type="http://schemas.openxmlformats.org/officeDocument/2006/relationships/image" Target="../media/image34.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4.xml"/><Relationship Id="rId1" Type="http://schemas.openxmlformats.org/officeDocument/2006/relationships/tags" Target="../tags/tag67.xml"/><Relationship Id="rId4" Type="http://schemas.openxmlformats.org/officeDocument/2006/relationships/image" Target="../media/image35.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68.xml"/><Relationship Id="rId5" Type="http://schemas.openxmlformats.org/officeDocument/2006/relationships/hyperlink" Target="https://www.istockphoto.com/photo/system-engineering-concept-hi-tech-concept-gm1154261912-313811601" TargetMode="External"/><Relationship Id="rId4" Type="http://schemas.openxmlformats.org/officeDocument/2006/relationships/image" Target="../media/image36.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tags" Target="../tags/tag69.xml"/><Relationship Id="rId5" Type="http://schemas.openxmlformats.org/officeDocument/2006/relationships/image" Target="../media/image8.jpeg"/><Relationship Id="rId4" Type="http://schemas.openxmlformats.org/officeDocument/2006/relationships/hyperlink" Target="https://www.shutterstock.com/image-photo/targeting-business-concept-1120664918" TargetMode="Externa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xml"/><Relationship Id="rId1" Type="http://schemas.openxmlformats.org/officeDocument/2006/relationships/tags" Target="../tags/tag70.xml"/><Relationship Id="rId5" Type="http://schemas.openxmlformats.org/officeDocument/2006/relationships/hyperlink" Target="https://www.istockphoto.com/video/business-team-in-discussion-at-a-table-in-meeting-room-middle-aged-white-businessman-gm1148914504-310341204" TargetMode="Externa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4.xml"/><Relationship Id="rId1" Type="http://schemas.openxmlformats.org/officeDocument/2006/relationships/tags" Target="../tags/tag71.xml"/><Relationship Id="rId4" Type="http://schemas.openxmlformats.org/officeDocument/2006/relationships/comments" Target="../comments/commen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4.xml"/><Relationship Id="rId1" Type="http://schemas.openxmlformats.org/officeDocument/2006/relationships/tags" Target="../tags/tag7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73.xml"/><Relationship Id="rId5" Type="http://schemas.openxmlformats.org/officeDocument/2006/relationships/hyperlink" Target="https://www.istockphoto.com/photo/black-man-using-laptop-cyber-security-concept-gm1222196145-358549836" TargetMode="External"/><Relationship Id="rId4" Type="http://schemas.openxmlformats.org/officeDocument/2006/relationships/image" Target="../media/image38.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4.xml"/><Relationship Id="rId1" Type="http://schemas.openxmlformats.org/officeDocument/2006/relationships/tags" Target="../tags/tag75.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4.xml"/><Relationship Id="rId1" Type="http://schemas.openxmlformats.org/officeDocument/2006/relationships/tags" Target="../tags/tag76.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4.xml"/><Relationship Id="rId1" Type="http://schemas.openxmlformats.org/officeDocument/2006/relationships/tags" Target="../tags/tag7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4.xml"/><Relationship Id="rId1" Type="http://schemas.openxmlformats.org/officeDocument/2006/relationships/tags" Target="../tags/tag78.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4.xml"/><Relationship Id="rId1" Type="http://schemas.openxmlformats.org/officeDocument/2006/relationships/tags" Target="../tags/tag79.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4.xml"/><Relationship Id="rId1" Type="http://schemas.openxmlformats.org/officeDocument/2006/relationships/tags" Target="../tags/tag8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4.xml"/><Relationship Id="rId1" Type="http://schemas.openxmlformats.org/officeDocument/2006/relationships/tags" Target="../tags/tag81.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7.xml"/><Relationship Id="rId1" Type="http://schemas.openxmlformats.org/officeDocument/2006/relationships/tags" Target="../tags/tag8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hyperlink" Target="https://www.istockphoto.com/photo/concept-of-digital-diagram-graph-interfaces-virtual-screen-connections-icon-on-gm912617272-251240524"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906FFA-D649-48D4-B8DE-2CE91B358725}"/>
              </a:ext>
            </a:extLst>
          </p:cNvPr>
          <p:cNvPicPr>
            <a:picLocks noChangeAspect="1"/>
          </p:cNvPicPr>
          <p:nvPr/>
        </p:nvPicPr>
        <p:blipFill rotWithShape="1">
          <a:blip r:embed="rId4"/>
          <a:srcRect b="10422"/>
          <a:stretch/>
        </p:blipFill>
        <p:spPr>
          <a:xfrm>
            <a:off x="0" y="572405"/>
            <a:ext cx="12192000" cy="6329137"/>
          </a:xfrm>
          <a:prstGeom prst="rect">
            <a:avLst/>
          </a:prstGeom>
        </p:spPr>
      </p:pic>
      <p:sp>
        <p:nvSpPr>
          <p:cNvPr id="9" name="Rectangle 8">
            <a:extLst>
              <a:ext uri="{FF2B5EF4-FFF2-40B4-BE49-F238E27FC236}">
                <a16:creationId xmlns:a16="http://schemas.microsoft.com/office/drawing/2014/main" id="{7E9075C5-685A-4D9F-898B-119AFEFC0B9E}"/>
              </a:ext>
            </a:extLst>
          </p:cNvPr>
          <p:cNvSpPr/>
          <p:nvPr/>
        </p:nvSpPr>
        <p:spPr>
          <a:xfrm>
            <a:off x="12192000" y="-14514"/>
            <a:ext cx="3030071"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US" dirty="0"/>
              <a:t> Image: </a:t>
            </a:r>
            <a:r>
              <a:rPr lang="en-US" dirty="0">
                <a:hlinkClick r:id="rId5"/>
              </a:rPr>
              <a:t>https://www.istockphoto.com/photo/futuristic-graphical-user-interface-concept-gm966826582-263757961</a:t>
            </a:r>
            <a:endParaRPr lang="en-US" dirty="0"/>
          </a:p>
          <a:p>
            <a:endParaRPr lang="en-US" u="sng" dirty="0"/>
          </a:p>
          <a:p>
            <a:r>
              <a:rPr lang="en-IN" dirty="0"/>
              <a:t>Global: ProEdge branding guidelines must be adhered to on any development using this storyboard. Please see the link below for details regarding font sizes, font, image treatment, and other relevant aspects: </a:t>
            </a:r>
          </a:p>
          <a:p>
            <a:endParaRPr lang="en-IN" b="1" dirty="0"/>
          </a:p>
          <a:p>
            <a:r>
              <a:rPr lang="en-US" u="sng" dirty="0">
                <a:hlinkClick r:id="rId6"/>
              </a:rPr>
              <a:t>ProEdge Brand Guidelines</a:t>
            </a:r>
            <a:endParaRPr lang="en-US" u="sng" dirty="0"/>
          </a:p>
          <a:p>
            <a:endParaRPr lang="en-US" u="sng" dirty="0"/>
          </a:p>
          <a:p>
            <a:endParaRPr lang="en-US" u="sng" dirty="0"/>
          </a:p>
        </p:txBody>
      </p:sp>
      <p:sp>
        <p:nvSpPr>
          <p:cNvPr id="5" name="Rectangle 4">
            <a:extLst>
              <a:ext uri="{FF2B5EF4-FFF2-40B4-BE49-F238E27FC236}">
                <a16:creationId xmlns:a16="http://schemas.microsoft.com/office/drawing/2014/main" id="{C48C1FCD-63B2-4D73-9CC3-4D9F27F910D1}"/>
              </a:ext>
            </a:extLst>
          </p:cNvPr>
          <p:cNvSpPr/>
          <p:nvPr/>
        </p:nvSpPr>
        <p:spPr>
          <a:xfrm>
            <a:off x="679804" y="4619210"/>
            <a:ext cx="6654652" cy="12702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t>Skillbuilder 3: </a:t>
            </a:r>
          </a:p>
          <a:p>
            <a:r>
              <a:rPr lang="en-US" dirty="0"/>
              <a:t>Create a high-quality data set</a:t>
            </a:r>
          </a:p>
        </p:txBody>
      </p:sp>
    </p:spTree>
    <p:custDataLst>
      <p:tags r:id="rId1"/>
    </p:custDataLst>
    <p:extLst>
      <p:ext uri="{BB962C8B-B14F-4D97-AF65-F5344CB8AC3E}">
        <p14:creationId xmlns:p14="http://schemas.microsoft.com/office/powerpoint/2010/main" val="2842650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AB40D3-398F-4D58-AFCB-46727F207C43}"/>
              </a:ext>
            </a:extLst>
          </p:cNvPr>
          <p:cNvSpPr/>
          <p:nvPr/>
        </p:nvSpPr>
        <p:spPr>
          <a:xfrm>
            <a:off x="12226746" y="26894"/>
            <a:ext cx="2552700" cy="6858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pPr marL="285750" indent="-285750">
              <a:buFont typeface="Arial" panose="020B0604020202020204" pitchFamily="34" charset="0"/>
              <a:buChar char="•"/>
            </a:pPr>
            <a:r>
              <a:rPr lang="en-IN" dirty="0"/>
              <a:t>Display the OST  and image when the audio starts.</a:t>
            </a:r>
          </a:p>
          <a:p>
            <a:pPr marL="285750" indent="-285750">
              <a:buFont typeface="Arial" panose="020B0604020202020204" pitchFamily="34" charset="0"/>
              <a:buChar char="•"/>
            </a:pPr>
            <a:r>
              <a:rPr lang="en-US" dirty="0"/>
              <a:t>Play the narration per the transcript.</a:t>
            </a:r>
          </a:p>
          <a:p>
            <a:pPr marL="285750" indent="-285750">
              <a:buFont typeface="Arial" panose="020B0604020202020204" pitchFamily="34" charset="0"/>
              <a:buChar char="•"/>
            </a:pPr>
            <a:r>
              <a:rPr lang="en-US" dirty="0"/>
              <a:t>Play the narration for each bulleted item one at a time, showing them one at a time starting with the first.</a:t>
            </a:r>
          </a:p>
          <a:p>
            <a:pPr marL="285750" indent="-285750">
              <a:buFont typeface="Arial" panose="020B0604020202020204" pitchFamily="34" charset="0"/>
              <a:buChar char="•"/>
            </a:pPr>
            <a:endParaRPr lang="en-IN" dirty="0"/>
          </a:p>
          <a:p>
            <a:r>
              <a:rPr lang="en-US" dirty="0"/>
              <a:t>Stock photo </a:t>
            </a:r>
            <a:r>
              <a:rPr lang="en-US" dirty="0">
                <a:hlinkClick r:id="rId4"/>
              </a:rPr>
              <a:t>https://www.shutterstock.com/image-photo/targeting-business-concept-1120664918</a:t>
            </a:r>
            <a:endParaRPr lang="en-US" dirty="0"/>
          </a:p>
        </p:txBody>
      </p:sp>
      <p:sp>
        <p:nvSpPr>
          <p:cNvPr id="5" name="Rectangle 2">
            <a:extLst>
              <a:ext uri="{FF2B5EF4-FFF2-40B4-BE49-F238E27FC236}">
                <a16:creationId xmlns:a16="http://schemas.microsoft.com/office/drawing/2014/main" id="{ACF9996F-A857-496A-81FC-1F748FA33516}"/>
              </a:ext>
            </a:extLst>
          </p:cNvPr>
          <p:cNvSpPr>
            <a:spLocks noChangeArrowheads="1"/>
          </p:cNvSpPr>
          <p:nvPr/>
        </p:nvSpPr>
        <p:spPr bwMode="auto">
          <a:xfrm>
            <a:off x="756395" y="2190952"/>
            <a:ext cx="619212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24525" algn="r"/>
              </a:tabLst>
              <a:defRPr>
                <a:solidFill>
                  <a:schemeClr val="tx1"/>
                </a:solidFill>
                <a:latin typeface="Arial" panose="020B0604020202020204" pitchFamily="34" charset="0"/>
              </a:defRPr>
            </a:lvl1pPr>
            <a:lvl2pPr eaLnBrk="0" fontAlgn="base" hangingPunct="0">
              <a:spcBef>
                <a:spcPct val="0"/>
              </a:spcBef>
              <a:spcAft>
                <a:spcPct val="0"/>
              </a:spcAft>
              <a:tabLst>
                <a:tab pos="5724525" algn="r"/>
              </a:tabLst>
              <a:defRPr>
                <a:solidFill>
                  <a:schemeClr val="tx1"/>
                </a:solidFill>
                <a:latin typeface="Arial" panose="020B0604020202020204" pitchFamily="34" charset="0"/>
              </a:defRPr>
            </a:lvl2pPr>
            <a:lvl3pPr eaLnBrk="0" fontAlgn="base" hangingPunct="0">
              <a:spcBef>
                <a:spcPct val="0"/>
              </a:spcBef>
              <a:spcAft>
                <a:spcPct val="0"/>
              </a:spcAft>
              <a:tabLst>
                <a:tab pos="5724525" algn="r"/>
              </a:tabLst>
              <a:defRPr>
                <a:solidFill>
                  <a:schemeClr val="tx1"/>
                </a:solidFill>
                <a:latin typeface="Arial" panose="020B0604020202020204" pitchFamily="34" charset="0"/>
              </a:defRPr>
            </a:lvl3pPr>
            <a:lvl4pPr eaLnBrk="0" fontAlgn="base" hangingPunct="0">
              <a:spcBef>
                <a:spcPct val="0"/>
              </a:spcBef>
              <a:spcAft>
                <a:spcPct val="0"/>
              </a:spcAft>
              <a:tabLst>
                <a:tab pos="5724525" algn="r"/>
              </a:tabLst>
              <a:defRPr>
                <a:solidFill>
                  <a:schemeClr val="tx1"/>
                </a:solidFill>
                <a:latin typeface="Arial" panose="020B0604020202020204" pitchFamily="34" charset="0"/>
              </a:defRPr>
            </a:lvl4pPr>
            <a:lvl5pPr eaLnBrk="0" fontAlgn="base" hangingPunct="0">
              <a:spcBef>
                <a:spcPct val="0"/>
              </a:spcBef>
              <a:spcAft>
                <a:spcPct val="0"/>
              </a:spcAft>
              <a:tabLst>
                <a:tab pos="5724525" algn="r"/>
              </a:tabLst>
              <a:defRPr>
                <a:solidFill>
                  <a:schemeClr val="tx1"/>
                </a:solidFill>
                <a:latin typeface="Arial" panose="020B0604020202020204" pitchFamily="34" charset="0"/>
              </a:defRPr>
            </a:lvl5pPr>
            <a:lvl6pPr eaLnBrk="0" fontAlgn="base" hangingPunct="0">
              <a:spcBef>
                <a:spcPct val="0"/>
              </a:spcBef>
              <a:spcAft>
                <a:spcPct val="0"/>
              </a:spcAft>
              <a:tabLst>
                <a:tab pos="5724525" algn="r"/>
              </a:tabLst>
              <a:defRPr>
                <a:solidFill>
                  <a:schemeClr val="tx1"/>
                </a:solidFill>
                <a:latin typeface="Arial" panose="020B0604020202020204" pitchFamily="34" charset="0"/>
              </a:defRPr>
            </a:lvl6pPr>
            <a:lvl7pPr eaLnBrk="0" fontAlgn="base" hangingPunct="0">
              <a:spcBef>
                <a:spcPct val="0"/>
              </a:spcBef>
              <a:spcAft>
                <a:spcPct val="0"/>
              </a:spcAft>
              <a:tabLst>
                <a:tab pos="5724525" algn="r"/>
              </a:tabLst>
              <a:defRPr>
                <a:solidFill>
                  <a:schemeClr val="tx1"/>
                </a:solidFill>
                <a:latin typeface="Arial" panose="020B0604020202020204" pitchFamily="34" charset="0"/>
              </a:defRPr>
            </a:lvl7pPr>
            <a:lvl8pPr eaLnBrk="0" fontAlgn="base" hangingPunct="0">
              <a:spcBef>
                <a:spcPct val="0"/>
              </a:spcBef>
              <a:spcAft>
                <a:spcPct val="0"/>
              </a:spcAft>
              <a:tabLst>
                <a:tab pos="5724525" algn="r"/>
              </a:tabLst>
              <a:defRPr>
                <a:solidFill>
                  <a:schemeClr val="tx1"/>
                </a:solidFill>
                <a:latin typeface="Arial" panose="020B0604020202020204" pitchFamily="34" charset="0"/>
              </a:defRPr>
            </a:lvl8pPr>
            <a:lvl9pPr eaLnBrk="0" fontAlgn="base" hangingPunct="0">
              <a:spcBef>
                <a:spcPct val="0"/>
              </a:spcBef>
              <a:spcAft>
                <a:spcPct val="0"/>
              </a:spcAft>
              <a:tabLst>
                <a:tab pos="5724525" algn="r"/>
              </a:tabLst>
              <a:defRPr>
                <a:solidFill>
                  <a:schemeClr val="tx1"/>
                </a:solidFill>
                <a:latin typeface="Arial" panose="020B0604020202020204" pitchFamily="34" charset="0"/>
              </a:defRPr>
            </a:lvl9pPr>
          </a:lstStyle>
          <a:p>
            <a:pPr lvl="0"/>
            <a:r>
              <a:rPr lang="en-US" b="1" dirty="0"/>
              <a:t>By the end of this lesson, you should be able to:</a:t>
            </a:r>
          </a:p>
          <a:p>
            <a:pPr lvl="0"/>
            <a:endParaRPr lang="en-US" dirty="0"/>
          </a:p>
          <a:p>
            <a:pPr marL="285750" lvl="0" indent="-285750">
              <a:buFont typeface="Arial" panose="020B0604020202020204" pitchFamily="34" charset="0"/>
              <a:buChar char="•"/>
            </a:pPr>
            <a:r>
              <a:rPr lang="en-US" dirty="0"/>
              <a:t>Identify common types of data for use in AI</a:t>
            </a:r>
          </a:p>
          <a:p>
            <a:pPr lvl="0"/>
            <a:endParaRPr lang="en-US" dirty="0"/>
          </a:p>
          <a:p>
            <a:pPr marL="285750" lvl="0" indent="-285750">
              <a:buFont typeface="Arial" panose="020B0604020202020204" pitchFamily="34" charset="0"/>
              <a:buChar char="•"/>
            </a:pPr>
            <a:endParaRPr lang="en-US" dirty="0"/>
          </a:p>
        </p:txBody>
      </p:sp>
      <p:pic>
        <p:nvPicPr>
          <p:cNvPr id="6" name="Picture 2">
            <a:extLst>
              <a:ext uri="{FF2B5EF4-FFF2-40B4-BE49-F238E27FC236}">
                <a16:creationId xmlns:a16="http://schemas.microsoft.com/office/drawing/2014/main" id="{4532B274-30B7-4DED-B0D7-437CA62B624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1357"/>
          <a:stretch/>
        </p:blipFill>
        <p:spPr bwMode="auto">
          <a:xfrm>
            <a:off x="7382822" y="2470919"/>
            <a:ext cx="4815787" cy="241411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EA90F091-2F4B-4CC9-AA1A-12D1F263DE04}"/>
              </a:ext>
            </a:extLst>
          </p:cNvPr>
          <p:cNvSpPr txBox="1">
            <a:spLocks/>
          </p:cNvSpPr>
          <p:nvPr/>
        </p:nvSpPr>
        <p:spPr>
          <a:xfrm>
            <a:off x="-4016196" y="690286"/>
            <a:ext cx="3981450" cy="903566"/>
          </a:xfrm>
          <a:prstGeom prst="homePlate">
            <a:avLst/>
          </a:prstGeom>
          <a:solidFill>
            <a:srgbClr val="00B05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000" dirty="0">
                <a:solidFill>
                  <a:schemeClr val="bg1"/>
                </a:solidFill>
              </a:rPr>
              <a:t>Screen Type – </a:t>
            </a:r>
            <a:r>
              <a:rPr lang="en-US" sz="2000" b="1" dirty="0">
                <a:solidFill>
                  <a:schemeClr val="bg1"/>
                </a:solidFill>
              </a:rPr>
              <a:t>Lesson Overview </a:t>
            </a:r>
            <a:endParaRPr lang="en-IN" sz="2000" b="1" dirty="0">
              <a:solidFill>
                <a:schemeClr val="bg1"/>
              </a:solidFill>
            </a:endParaRPr>
          </a:p>
        </p:txBody>
      </p:sp>
      <p:sp>
        <p:nvSpPr>
          <p:cNvPr id="8" name="Title 1">
            <a:extLst>
              <a:ext uri="{FF2B5EF4-FFF2-40B4-BE49-F238E27FC236}">
                <a16:creationId xmlns:a16="http://schemas.microsoft.com/office/drawing/2014/main" id="{4B701F03-C0EB-4574-979B-BCF67A1F5960}"/>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defRPr/>
            </a:pPr>
            <a:r>
              <a:rPr lang="en-US" sz="2000" dirty="0">
                <a:solidFill>
                  <a:srgbClr val="FFFFFF"/>
                </a:solidFill>
                <a:latin typeface="Calibri"/>
              </a:rPr>
              <a:t>Lesson 1 – </a:t>
            </a:r>
            <a:r>
              <a:rPr lang="en-US" sz="2000" dirty="0">
                <a:solidFill>
                  <a:schemeClr val="bg1"/>
                </a:solidFill>
              </a:rPr>
              <a:t>Identify</a:t>
            </a:r>
            <a:r>
              <a:rPr lang="en-US" sz="2000" dirty="0">
                <a:solidFill>
                  <a:srgbClr val="FFFFFF"/>
                </a:solidFill>
                <a:latin typeface="Calibri"/>
              </a:rPr>
              <a:t> types of data</a:t>
            </a:r>
          </a:p>
          <a:p>
            <a:pPr lvl="0">
              <a:spcBef>
                <a:spcPts val="0"/>
              </a:spcBef>
              <a:defRPr/>
            </a:pPr>
            <a:endParaRPr lang="en-US" sz="2000" dirty="0">
              <a:solidFill>
                <a:srgbClr val="FFFFFF"/>
              </a:solidFill>
              <a:latin typeface="Calibri"/>
            </a:endParaRPr>
          </a:p>
          <a:p>
            <a:pPr lvl="0">
              <a:spcBef>
                <a:spcPts val="0"/>
              </a:spcBef>
              <a:defRPr/>
            </a:pPr>
            <a:endParaRPr lang="en-US" sz="2000" dirty="0">
              <a:solidFill>
                <a:srgbClr val="FFFFFF"/>
              </a:solidFill>
              <a:latin typeface="Calibri"/>
            </a:endParaRPr>
          </a:p>
          <a:p>
            <a:pPr lvl="0">
              <a:spcBef>
                <a:spcPts val="0"/>
              </a:spcBef>
              <a:defRPr/>
            </a:pPr>
            <a:endParaRPr lang="en-US" sz="2000" dirty="0">
              <a:solidFill>
                <a:srgbClr val="FFFFFF"/>
              </a:solidFill>
              <a:latin typeface="Calibri"/>
            </a:endParaRPr>
          </a:p>
          <a:p>
            <a:pPr lvl="0">
              <a:spcBef>
                <a:spcPts val="0"/>
              </a:spcBef>
              <a:defRPr/>
            </a:pPr>
            <a:endParaRPr lang="en-US" sz="2000" dirty="0">
              <a:solidFill>
                <a:srgbClr val="FFFFFF"/>
              </a:solidFill>
              <a:latin typeface="Calibri"/>
            </a:endParaRPr>
          </a:p>
          <a:p>
            <a:pPr lvl="0">
              <a:spcBef>
                <a:spcPts val="0"/>
              </a:spcBef>
            </a:pPr>
            <a:endParaRPr lang="en-US" sz="2000" dirty="0">
              <a:solidFill>
                <a:schemeClr val="bg1"/>
              </a:solidFill>
            </a:endParaRPr>
          </a:p>
          <a:p>
            <a:pPr lvl="0">
              <a:spcBef>
                <a:spcPts val="0"/>
              </a:spcBef>
            </a:pPr>
            <a:endParaRPr lang="en-US" sz="2000" dirty="0">
              <a:solidFill>
                <a:schemeClr val="bg1"/>
              </a:solidFill>
            </a:endParaRPr>
          </a:p>
        </p:txBody>
      </p:sp>
    </p:spTree>
    <p:custDataLst>
      <p:tags r:id="rId1"/>
    </p:custDataLst>
    <p:extLst>
      <p:ext uri="{BB962C8B-B14F-4D97-AF65-F5344CB8AC3E}">
        <p14:creationId xmlns:p14="http://schemas.microsoft.com/office/powerpoint/2010/main" val="1433853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3EA5FE-036B-469B-A198-EFF45A16C01C}"/>
              </a:ext>
            </a:extLst>
          </p:cNvPr>
          <p:cNvPicPr>
            <a:picLocks noChangeAspect="1"/>
          </p:cNvPicPr>
          <p:nvPr/>
        </p:nvPicPr>
        <p:blipFill>
          <a:blip r:embed="rId4"/>
          <a:stretch>
            <a:fillRect/>
          </a:stretch>
        </p:blipFill>
        <p:spPr>
          <a:xfrm>
            <a:off x="19486" y="1069198"/>
            <a:ext cx="8489532" cy="4719604"/>
          </a:xfrm>
          <a:prstGeom prst="rect">
            <a:avLst/>
          </a:prstGeom>
        </p:spPr>
      </p:pic>
      <p:sp>
        <p:nvSpPr>
          <p:cNvPr id="7" name="Rectangle 6"/>
          <p:cNvSpPr/>
          <p:nvPr/>
        </p:nvSpPr>
        <p:spPr>
          <a:xfrm>
            <a:off x="12306299" y="0"/>
            <a:ext cx="3848101" cy="881017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IN" b="1" dirty="0"/>
              <a:t>Video part 1</a:t>
            </a:r>
          </a:p>
          <a:p>
            <a:endParaRPr lang="en-IN" b="1" dirty="0"/>
          </a:p>
          <a:p>
            <a:r>
              <a:rPr lang="en-IN" dirty="0"/>
              <a:t>FULL SCREEN VIDEO – text appears as overlay in sync with audio – numbers indicate motion graphics with audio – throughout each video.</a:t>
            </a:r>
          </a:p>
          <a:p>
            <a:endParaRPr lang="en-IN" b="1" dirty="0"/>
          </a:p>
          <a:p>
            <a:endParaRPr lang="en-IN" b="1" dirty="0"/>
          </a:p>
          <a:p>
            <a:r>
              <a:rPr lang="en-US" dirty="0">
                <a:hlinkClick r:id="rId5"/>
              </a:rPr>
              <a:t>https://www.istockphoto.com/video/beautiful-businesswoman-gives-report-presentation-to-her-business-colleagues-in-the-gm898980684-248042609</a:t>
            </a:r>
            <a:endParaRPr lang="en-IN" b="1" dirty="0"/>
          </a:p>
          <a:p>
            <a:endParaRPr lang="en-IN" b="1" dirty="0"/>
          </a:p>
        </p:txBody>
      </p:sp>
      <p:sp>
        <p:nvSpPr>
          <p:cNvPr id="14" name="Title 1"/>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Introduction to identify types of data</a:t>
            </a:r>
          </a:p>
        </p:txBody>
      </p:sp>
      <p:sp>
        <p:nvSpPr>
          <p:cNvPr id="13" name="Google Shape;525;p66"/>
          <p:cNvSpPr txBox="1"/>
          <p:nvPr/>
        </p:nvSpPr>
        <p:spPr>
          <a:xfrm>
            <a:off x="0" y="5976564"/>
            <a:ext cx="11944350" cy="705237"/>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l" rtl="0">
              <a:spcBef>
                <a:spcPts val="300"/>
              </a:spcBef>
              <a:spcAft>
                <a:spcPts val="300"/>
              </a:spcAft>
              <a:buNone/>
            </a:pPr>
            <a:r>
              <a:rPr lang="en" i="1" dirty="0">
                <a:solidFill>
                  <a:srgbClr val="000000"/>
                </a:solidFill>
              </a:rPr>
              <a:t>&lt;I-text&gt;: Play the video.</a:t>
            </a:r>
            <a:endParaRPr i="1" dirty="0"/>
          </a:p>
        </p:txBody>
      </p:sp>
      <p:sp>
        <p:nvSpPr>
          <p:cNvPr id="2" name="Slide Number Placeholder 1">
            <a:extLst>
              <a:ext uri="{FF2B5EF4-FFF2-40B4-BE49-F238E27FC236}">
                <a16:creationId xmlns:a16="http://schemas.microsoft.com/office/drawing/2014/main" id="{A3CA0486-AEF6-47FF-8CA9-855FC398B149}"/>
              </a:ext>
            </a:extLst>
          </p:cNvPr>
          <p:cNvSpPr>
            <a:spLocks noGrp="1"/>
          </p:cNvSpPr>
          <p:nvPr>
            <p:ph type="sldNum" sz="quarter" idx="4294967295"/>
          </p:nvPr>
        </p:nvSpPr>
        <p:spPr>
          <a:xfrm>
            <a:off x="8610600" y="6356350"/>
            <a:ext cx="2743200" cy="365125"/>
          </a:xfrm>
          <a:prstGeom prst="rect">
            <a:avLst/>
          </a:prstGeom>
        </p:spPr>
        <p:txBody>
          <a:bodyPr/>
          <a:lstStyle/>
          <a:p>
            <a:fld id="{BA31FF49-7B43-4FB5-815E-EB4DFAAF1341}" type="slidenum">
              <a:rPr lang="en-IN" smtClean="0"/>
              <a:t>11</a:t>
            </a:fld>
            <a:endParaRPr lang="en-IN" dirty="0"/>
          </a:p>
        </p:txBody>
      </p:sp>
      <p:sp>
        <p:nvSpPr>
          <p:cNvPr id="10" name="TextBox 9">
            <a:extLst>
              <a:ext uri="{FF2B5EF4-FFF2-40B4-BE49-F238E27FC236}">
                <a16:creationId xmlns:a16="http://schemas.microsoft.com/office/drawing/2014/main" id="{98030100-5FAB-454F-A7E9-23EDBB438980}"/>
              </a:ext>
            </a:extLst>
          </p:cNvPr>
          <p:cNvSpPr txBox="1"/>
          <p:nvPr/>
        </p:nvSpPr>
        <p:spPr>
          <a:xfrm>
            <a:off x="8819866" y="2381344"/>
            <a:ext cx="301686" cy="369332"/>
          </a:xfrm>
          <a:prstGeom prst="rect">
            <a:avLst/>
          </a:prstGeom>
          <a:solidFill>
            <a:schemeClr val="accent5">
              <a:lumMod val="75000"/>
            </a:schemeClr>
          </a:solidFill>
        </p:spPr>
        <p:txBody>
          <a:bodyPr wrap="none" rtlCol="0">
            <a:spAutoFit/>
          </a:bodyPr>
          <a:lstStyle/>
          <a:p>
            <a:r>
              <a:rPr lang="en-US" dirty="0">
                <a:solidFill>
                  <a:schemeClr val="bg1"/>
                </a:solidFill>
              </a:rPr>
              <a:t>1</a:t>
            </a:r>
          </a:p>
        </p:txBody>
      </p:sp>
      <p:sp>
        <p:nvSpPr>
          <p:cNvPr id="15" name="TextBox 14">
            <a:extLst>
              <a:ext uri="{FF2B5EF4-FFF2-40B4-BE49-F238E27FC236}">
                <a16:creationId xmlns:a16="http://schemas.microsoft.com/office/drawing/2014/main" id="{94DEF4C0-0C07-4F56-B0A0-503BDBE118B2}"/>
              </a:ext>
            </a:extLst>
          </p:cNvPr>
          <p:cNvSpPr txBox="1"/>
          <p:nvPr/>
        </p:nvSpPr>
        <p:spPr>
          <a:xfrm>
            <a:off x="8819909" y="2868982"/>
            <a:ext cx="301686" cy="369332"/>
          </a:xfrm>
          <a:prstGeom prst="rect">
            <a:avLst/>
          </a:prstGeom>
          <a:solidFill>
            <a:schemeClr val="accent5">
              <a:lumMod val="75000"/>
            </a:schemeClr>
          </a:solidFill>
        </p:spPr>
        <p:txBody>
          <a:bodyPr wrap="none" rtlCol="0">
            <a:spAutoFit/>
          </a:bodyPr>
          <a:lstStyle/>
          <a:p>
            <a:r>
              <a:rPr lang="en-US" dirty="0">
                <a:solidFill>
                  <a:schemeClr val="bg1"/>
                </a:solidFill>
              </a:rPr>
              <a:t>2</a:t>
            </a:r>
          </a:p>
        </p:txBody>
      </p:sp>
      <p:sp>
        <p:nvSpPr>
          <p:cNvPr id="16" name="TextBox 15">
            <a:extLst>
              <a:ext uri="{FF2B5EF4-FFF2-40B4-BE49-F238E27FC236}">
                <a16:creationId xmlns:a16="http://schemas.microsoft.com/office/drawing/2014/main" id="{EE83ACFF-8967-4297-A49F-579E47DEBDB3}"/>
              </a:ext>
            </a:extLst>
          </p:cNvPr>
          <p:cNvSpPr txBox="1"/>
          <p:nvPr/>
        </p:nvSpPr>
        <p:spPr>
          <a:xfrm>
            <a:off x="8821817" y="3385244"/>
            <a:ext cx="301686" cy="369332"/>
          </a:xfrm>
          <a:prstGeom prst="rect">
            <a:avLst/>
          </a:prstGeom>
          <a:solidFill>
            <a:schemeClr val="accent5">
              <a:lumMod val="75000"/>
            </a:schemeClr>
          </a:solidFill>
        </p:spPr>
        <p:txBody>
          <a:bodyPr wrap="none" rtlCol="0">
            <a:spAutoFit/>
          </a:bodyPr>
          <a:lstStyle/>
          <a:p>
            <a:r>
              <a:rPr lang="en-US" dirty="0">
                <a:solidFill>
                  <a:schemeClr val="bg1"/>
                </a:solidFill>
              </a:rPr>
              <a:t>3</a:t>
            </a:r>
          </a:p>
        </p:txBody>
      </p:sp>
      <p:sp>
        <p:nvSpPr>
          <p:cNvPr id="12" name="Rectangle 11">
            <a:extLst>
              <a:ext uri="{FF2B5EF4-FFF2-40B4-BE49-F238E27FC236}">
                <a16:creationId xmlns:a16="http://schemas.microsoft.com/office/drawing/2014/main" id="{5ECE1FA8-B17B-417A-B885-43F3313E6CD0}"/>
              </a:ext>
            </a:extLst>
          </p:cNvPr>
          <p:cNvSpPr/>
          <p:nvPr/>
        </p:nvSpPr>
        <p:spPr>
          <a:xfrm>
            <a:off x="9245145" y="2353679"/>
            <a:ext cx="3061154" cy="461665"/>
          </a:xfrm>
          <a:prstGeom prst="rect">
            <a:avLst/>
          </a:prstGeom>
          <a:solidFill>
            <a:schemeClr val="bg1"/>
          </a:solidFill>
        </p:spPr>
        <p:txBody>
          <a:bodyPr wrap="square">
            <a:spAutoFit/>
          </a:bodyPr>
          <a:lstStyle/>
          <a:p>
            <a:r>
              <a:rPr lang="en-US" sz="2400" b="1" dirty="0"/>
              <a:t>Cleaned</a:t>
            </a:r>
          </a:p>
        </p:txBody>
      </p:sp>
      <p:sp>
        <p:nvSpPr>
          <p:cNvPr id="17" name="Rectangle 16">
            <a:extLst>
              <a:ext uri="{FF2B5EF4-FFF2-40B4-BE49-F238E27FC236}">
                <a16:creationId xmlns:a16="http://schemas.microsoft.com/office/drawing/2014/main" id="{B0ED989F-1BAF-4E4E-BAD6-8182BDF7E36A}"/>
              </a:ext>
            </a:extLst>
          </p:cNvPr>
          <p:cNvSpPr/>
          <p:nvPr/>
        </p:nvSpPr>
        <p:spPr>
          <a:xfrm>
            <a:off x="9245145" y="2834078"/>
            <a:ext cx="2448620" cy="461665"/>
          </a:xfrm>
          <a:prstGeom prst="rect">
            <a:avLst/>
          </a:prstGeom>
          <a:solidFill>
            <a:schemeClr val="bg1"/>
          </a:solidFill>
        </p:spPr>
        <p:txBody>
          <a:bodyPr wrap="square">
            <a:spAutoFit/>
          </a:bodyPr>
          <a:lstStyle/>
          <a:p>
            <a:r>
              <a:rPr lang="en-US" sz="2400" b="1" dirty="0"/>
              <a:t>Categorized</a:t>
            </a:r>
          </a:p>
        </p:txBody>
      </p:sp>
      <p:sp>
        <p:nvSpPr>
          <p:cNvPr id="18" name="Rectangle 17">
            <a:extLst>
              <a:ext uri="{FF2B5EF4-FFF2-40B4-BE49-F238E27FC236}">
                <a16:creationId xmlns:a16="http://schemas.microsoft.com/office/drawing/2014/main" id="{9BBFB77F-9531-497A-9522-B086FAC34201}"/>
              </a:ext>
            </a:extLst>
          </p:cNvPr>
          <p:cNvSpPr/>
          <p:nvPr/>
        </p:nvSpPr>
        <p:spPr>
          <a:xfrm>
            <a:off x="9269849" y="3306425"/>
            <a:ext cx="3061154" cy="461665"/>
          </a:xfrm>
          <a:prstGeom prst="rect">
            <a:avLst/>
          </a:prstGeom>
          <a:solidFill>
            <a:schemeClr val="bg1"/>
          </a:solidFill>
        </p:spPr>
        <p:txBody>
          <a:bodyPr wrap="square">
            <a:spAutoFit/>
          </a:bodyPr>
          <a:lstStyle/>
          <a:p>
            <a:r>
              <a:rPr lang="en-US" sz="2400" b="1" dirty="0"/>
              <a:t>Labeled</a:t>
            </a:r>
          </a:p>
        </p:txBody>
      </p:sp>
      <p:sp>
        <p:nvSpPr>
          <p:cNvPr id="20" name="Rectangle 19">
            <a:extLst>
              <a:ext uri="{FF2B5EF4-FFF2-40B4-BE49-F238E27FC236}">
                <a16:creationId xmlns:a16="http://schemas.microsoft.com/office/drawing/2014/main" id="{D692C46A-2AD3-46DD-96FF-D59D543C7A10}"/>
              </a:ext>
            </a:extLst>
          </p:cNvPr>
          <p:cNvSpPr/>
          <p:nvPr/>
        </p:nvSpPr>
        <p:spPr>
          <a:xfrm>
            <a:off x="9269849" y="3843036"/>
            <a:ext cx="2985859" cy="461665"/>
          </a:xfrm>
          <a:prstGeom prst="rect">
            <a:avLst/>
          </a:prstGeom>
          <a:solidFill>
            <a:schemeClr val="bg1"/>
          </a:solidFill>
        </p:spPr>
        <p:txBody>
          <a:bodyPr wrap="square">
            <a:spAutoFit/>
          </a:bodyPr>
          <a:lstStyle/>
          <a:p>
            <a:r>
              <a:rPr lang="en-US" sz="2400" b="1" dirty="0"/>
              <a:t>Processed</a:t>
            </a:r>
          </a:p>
        </p:txBody>
      </p:sp>
      <p:sp>
        <p:nvSpPr>
          <p:cNvPr id="21" name="TextBox 20">
            <a:extLst>
              <a:ext uri="{FF2B5EF4-FFF2-40B4-BE49-F238E27FC236}">
                <a16:creationId xmlns:a16="http://schemas.microsoft.com/office/drawing/2014/main" id="{5961B76E-6567-4895-8E67-4191C51D93BA}"/>
              </a:ext>
            </a:extLst>
          </p:cNvPr>
          <p:cNvSpPr txBox="1"/>
          <p:nvPr/>
        </p:nvSpPr>
        <p:spPr>
          <a:xfrm>
            <a:off x="8819866" y="3885488"/>
            <a:ext cx="301686" cy="369332"/>
          </a:xfrm>
          <a:prstGeom prst="rect">
            <a:avLst/>
          </a:prstGeom>
          <a:solidFill>
            <a:schemeClr val="accent5">
              <a:lumMod val="75000"/>
            </a:schemeClr>
          </a:solidFill>
        </p:spPr>
        <p:txBody>
          <a:bodyPr wrap="none" rtlCol="0">
            <a:spAutoFit/>
          </a:bodyPr>
          <a:lstStyle/>
          <a:p>
            <a:r>
              <a:rPr lang="en-US" dirty="0">
                <a:solidFill>
                  <a:schemeClr val="bg1"/>
                </a:solidFill>
              </a:rPr>
              <a:t>4</a:t>
            </a:r>
          </a:p>
        </p:txBody>
      </p:sp>
      <p:sp>
        <p:nvSpPr>
          <p:cNvPr id="19" name="Title 1">
            <a:extLst>
              <a:ext uri="{FF2B5EF4-FFF2-40B4-BE49-F238E27FC236}">
                <a16:creationId xmlns:a16="http://schemas.microsoft.com/office/drawing/2014/main" id="{E880569C-AF9D-4550-97EC-156925D0C331}"/>
              </a:ext>
            </a:extLst>
          </p:cNvPr>
          <p:cNvSpPr txBox="1">
            <a:spLocks/>
          </p:cNvSpPr>
          <p:nvPr/>
        </p:nvSpPr>
        <p:spPr>
          <a:xfrm>
            <a:off x="-3440674" y="772358"/>
            <a:ext cx="3394409" cy="903566"/>
          </a:xfrm>
          <a:prstGeom prst="homePlate">
            <a:avLst>
              <a:gd name="adj" fmla="val 128876"/>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r>
              <a:rPr lang="en-IN" sz="2000" b="1" dirty="0">
                <a:solidFill>
                  <a:schemeClr val="bg1"/>
                </a:solidFill>
              </a:rPr>
              <a:t>video/animation</a:t>
            </a:r>
          </a:p>
        </p:txBody>
      </p:sp>
      <p:sp>
        <p:nvSpPr>
          <p:cNvPr id="5" name="TextBox 4">
            <a:extLst>
              <a:ext uri="{FF2B5EF4-FFF2-40B4-BE49-F238E27FC236}">
                <a16:creationId xmlns:a16="http://schemas.microsoft.com/office/drawing/2014/main" id="{2E427888-8ACC-4891-8E64-FF89DD013106}"/>
              </a:ext>
            </a:extLst>
          </p:cNvPr>
          <p:cNvSpPr txBox="1"/>
          <p:nvPr/>
        </p:nvSpPr>
        <p:spPr>
          <a:xfrm>
            <a:off x="8477738" y="1579230"/>
            <a:ext cx="3680967" cy="461665"/>
          </a:xfrm>
          <a:prstGeom prst="rect">
            <a:avLst/>
          </a:prstGeom>
          <a:noFill/>
        </p:spPr>
        <p:txBody>
          <a:bodyPr wrap="square" rtlCol="0">
            <a:spAutoFit/>
          </a:bodyPr>
          <a:lstStyle/>
          <a:p>
            <a:r>
              <a:rPr lang="en-US" sz="2400" b="1" u="sng" dirty="0"/>
              <a:t>A quality data set must be:</a:t>
            </a:r>
          </a:p>
        </p:txBody>
      </p:sp>
      <p:sp>
        <p:nvSpPr>
          <p:cNvPr id="4" name="TextBox 3">
            <a:extLst>
              <a:ext uri="{FF2B5EF4-FFF2-40B4-BE49-F238E27FC236}">
                <a16:creationId xmlns:a16="http://schemas.microsoft.com/office/drawing/2014/main" id="{1CF8380A-0F5B-4FDB-9F1E-C1F2F2CD8842}"/>
              </a:ext>
            </a:extLst>
          </p:cNvPr>
          <p:cNvSpPr txBox="1"/>
          <p:nvPr/>
        </p:nvSpPr>
        <p:spPr>
          <a:xfrm>
            <a:off x="8574769" y="4753524"/>
            <a:ext cx="3632437" cy="461665"/>
          </a:xfrm>
          <a:prstGeom prst="rect">
            <a:avLst/>
          </a:prstGeom>
          <a:noFill/>
        </p:spPr>
        <p:txBody>
          <a:bodyPr wrap="square" rtlCol="0">
            <a:spAutoFit/>
          </a:bodyPr>
          <a:lstStyle/>
          <a:p>
            <a:pPr algn="ctr"/>
            <a:r>
              <a:rPr lang="en-US" sz="2400" b="1" dirty="0"/>
              <a:t>Data types are critical</a:t>
            </a:r>
          </a:p>
        </p:txBody>
      </p:sp>
    </p:spTree>
    <p:custDataLst>
      <p:tags r:id="rId1"/>
    </p:custDataLst>
    <p:extLst>
      <p:ext uri="{BB962C8B-B14F-4D97-AF65-F5344CB8AC3E}">
        <p14:creationId xmlns:p14="http://schemas.microsoft.com/office/powerpoint/2010/main" val="2026833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3EA5FE-036B-469B-A198-EFF45A16C01C}"/>
              </a:ext>
            </a:extLst>
          </p:cNvPr>
          <p:cNvPicPr>
            <a:picLocks noChangeAspect="1"/>
          </p:cNvPicPr>
          <p:nvPr/>
        </p:nvPicPr>
        <p:blipFill>
          <a:blip r:embed="rId4"/>
          <a:stretch>
            <a:fillRect/>
          </a:stretch>
        </p:blipFill>
        <p:spPr>
          <a:xfrm>
            <a:off x="19486" y="1069198"/>
            <a:ext cx="8489532" cy="4719604"/>
          </a:xfrm>
          <a:prstGeom prst="rect">
            <a:avLst/>
          </a:prstGeom>
        </p:spPr>
      </p:pic>
      <p:sp>
        <p:nvSpPr>
          <p:cNvPr id="7" name="Rectangle 6"/>
          <p:cNvSpPr/>
          <p:nvPr/>
        </p:nvSpPr>
        <p:spPr>
          <a:xfrm>
            <a:off x="12306299" y="0"/>
            <a:ext cx="3848101" cy="881017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IN" b="1" dirty="0"/>
              <a:t>Video part 1</a:t>
            </a:r>
          </a:p>
          <a:p>
            <a:endParaRPr lang="en-IN" b="1" dirty="0"/>
          </a:p>
          <a:p>
            <a:r>
              <a:rPr lang="en-IN" dirty="0"/>
              <a:t>FULL SCREEN VIDEO – text appears as overlay in sync with audio – numbers indicate motion graphics with audio – throughout each video.</a:t>
            </a:r>
          </a:p>
          <a:p>
            <a:endParaRPr lang="en-IN" b="1" dirty="0"/>
          </a:p>
          <a:p>
            <a:endParaRPr lang="en-IN" b="1" dirty="0"/>
          </a:p>
          <a:p>
            <a:r>
              <a:rPr lang="en-US" dirty="0">
                <a:hlinkClick r:id="rId5"/>
              </a:rPr>
              <a:t>https://www.istockphoto.com/video/beautiful-businesswoman-gives-report-presentation-to-her-business-colleagues-in-the-gm898980684-248042609</a:t>
            </a:r>
            <a:endParaRPr lang="en-IN" b="1" dirty="0"/>
          </a:p>
          <a:p>
            <a:endParaRPr lang="en-IN" b="1" dirty="0"/>
          </a:p>
        </p:txBody>
      </p:sp>
      <p:sp>
        <p:nvSpPr>
          <p:cNvPr id="14" name="Title 1"/>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Introduction to identify types of data</a:t>
            </a:r>
          </a:p>
        </p:txBody>
      </p:sp>
      <p:sp>
        <p:nvSpPr>
          <p:cNvPr id="13" name="Google Shape;525;p66"/>
          <p:cNvSpPr txBox="1"/>
          <p:nvPr/>
        </p:nvSpPr>
        <p:spPr>
          <a:xfrm>
            <a:off x="0" y="5976564"/>
            <a:ext cx="11944350" cy="705237"/>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l" rtl="0">
              <a:spcBef>
                <a:spcPts val="300"/>
              </a:spcBef>
              <a:spcAft>
                <a:spcPts val="300"/>
              </a:spcAft>
              <a:buNone/>
            </a:pPr>
            <a:r>
              <a:rPr lang="en" i="1" dirty="0">
                <a:solidFill>
                  <a:srgbClr val="000000"/>
                </a:solidFill>
              </a:rPr>
              <a:t>&lt;I-text&gt;: Play the video.</a:t>
            </a:r>
            <a:endParaRPr i="1" dirty="0"/>
          </a:p>
        </p:txBody>
      </p:sp>
      <p:sp>
        <p:nvSpPr>
          <p:cNvPr id="2" name="Slide Number Placeholder 1">
            <a:extLst>
              <a:ext uri="{FF2B5EF4-FFF2-40B4-BE49-F238E27FC236}">
                <a16:creationId xmlns:a16="http://schemas.microsoft.com/office/drawing/2014/main" id="{A3CA0486-AEF6-47FF-8CA9-855FC398B149}"/>
              </a:ext>
            </a:extLst>
          </p:cNvPr>
          <p:cNvSpPr>
            <a:spLocks noGrp="1"/>
          </p:cNvSpPr>
          <p:nvPr>
            <p:ph type="sldNum" sz="quarter" idx="4294967295"/>
          </p:nvPr>
        </p:nvSpPr>
        <p:spPr>
          <a:xfrm>
            <a:off x="8610600" y="6356350"/>
            <a:ext cx="2743200" cy="365125"/>
          </a:xfrm>
          <a:prstGeom prst="rect">
            <a:avLst/>
          </a:prstGeom>
        </p:spPr>
        <p:txBody>
          <a:bodyPr/>
          <a:lstStyle/>
          <a:p>
            <a:fld id="{BA31FF49-7B43-4FB5-815E-EB4DFAAF1341}" type="slidenum">
              <a:rPr lang="en-IN" smtClean="0"/>
              <a:t>12</a:t>
            </a:fld>
            <a:endParaRPr lang="en-IN" dirty="0"/>
          </a:p>
        </p:txBody>
      </p:sp>
      <p:sp>
        <p:nvSpPr>
          <p:cNvPr id="19" name="Title 1">
            <a:extLst>
              <a:ext uri="{FF2B5EF4-FFF2-40B4-BE49-F238E27FC236}">
                <a16:creationId xmlns:a16="http://schemas.microsoft.com/office/drawing/2014/main" id="{E880569C-AF9D-4550-97EC-156925D0C331}"/>
              </a:ext>
            </a:extLst>
          </p:cNvPr>
          <p:cNvSpPr txBox="1">
            <a:spLocks/>
          </p:cNvSpPr>
          <p:nvPr/>
        </p:nvSpPr>
        <p:spPr>
          <a:xfrm>
            <a:off x="-3440674" y="772358"/>
            <a:ext cx="3394409" cy="903566"/>
          </a:xfrm>
          <a:prstGeom prst="homePlate">
            <a:avLst>
              <a:gd name="adj" fmla="val 128876"/>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r>
              <a:rPr lang="en-IN" sz="2000" b="1" dirty="0">
                <a:solidFill>
                  <a:schemeClr val="bg1"/>
                </a:solidFill>
              </a:rPr>
              <a:t>video/animation</a:t>
            </a:r>
          </a:p>
        </p:txBody>
      </p:sp>
      <p:sp>
        <p:nvSpPr>
          <p:cNvPr id="5" name="TextBox 4">
            <a:extLst>
              <a:ext uri="{FF2B5EF4-FFF2-40B4-BE49-F238E27FC236}">
                <a16:creationId xmlns:a16="http://schemas.microsoft.com/office/drawing/2014/main" id="{2E427888-8ACC-4891-8E64-FF89DD013106}"/>
              </a:ext>
            </a:extLst>
          </p:cNvPr>
          <p:cNvSpPr txBox="1"/>
          <p:nvPr/>
        </p:nvSpPr>
        <p:spPr>
          <a:xfrm>
            <a:off x="9755868" y="3896691"/>
            <a:ext cx="2416646" cy="830997"/>
          </a:xfrm>
          <a:prstGeom prst="rect">
            <a:avLst/>
          </a:prstGeom>
          <a:noFill/>
        </p:spPr>
        <p:txBody>
          <a:bodyPr wrap="square" rtlCol="0">
            <a:spAutoFit/>
          </a:bodyPr>
          <a:lstStyle/>
          <a:p>
            <a:pPr algn="ctr"/>
            <a:r>
              <a:rPr lang="en-US" sz="2400" b="1" dirty="0"/>
              <a:t>Create a </a:t>
            </a:r>
          </a:p>
          <a:p>
            <a:pPr algn="ctr"/>
            <a:r>
              <a:rPr lang="en-US" sz="2400" b="1" dirty="0"/>
              <a:t>quality data Set</a:t>
            </a:r>
          </a:p>
        </p:txBody>
      </p:sp>
      <p:sp>
        <p:nvSpPr>
          <p:cNvPr id="4" name="Arrow: Curved Right 3">
            <a:extLst>
              <a:ext uri="{FF2B5EF4-FFF2-40B4-BE49-F238E27FC236}">
                <a16:creationId xmlns:a16="http://schemas.microsoft.com/office/drawing/2014/main" id="{A67FDB00-61D2-45D7-8443-F5A221F9411F}"/>
              </a:ext>
            </a:extLst>
          </p:cNvPr>
          <p:cNvSpPr/>
          <p:nvPr/>
        </p:nvSpPr>
        <p:spPr>
          <a:xfrm>
            <a:off x="8610599" y="1857676"/>
            <a:ext cx="1145269" cy="2683338"/>
          </a:xfrm>
          <a:prstGeom prst="curvedRightArrow">
            <a:avLst>
              <a:gd name="adj1" fmla="val 25000"/>
              <a:gd name="adj2" fmla="val 5116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a:extLst>
              <a:ext uri="{FF2B5EF4-FFF2-40B4-BE49-F238E27FC236}">
                <a16:creationId xmlns:a16="http://schemas.microsoft.com/office/drawing/2014/main" id="{62D633E0-9502-403F-93AD-77051721DF54}"/>
              </a:ext>
            </a:extLst>
          </p:cNvPr>
          <p:cNvSpPr txBox="1"/>
          <p:nvPr/>
        </p:nvSpPr>
        <p:spPr>
          <a:xfrm>
            <a:off x="9755868" y="1671002"/>
            <a:ext cx="2250119" cy="830997"/>
          </a:xfrm>
          <a:prstGeom prst="rect">
            <a:avLst/>
          </a:prstGeom>
          <a:noFill/>
        </p:spPr>
        <p:txBody>
          <a:bodyPr wrap="square" rtlCol="0">
            <a:spAutoFit/>
          </a:bodyPr>
          <a:lstStyle/>
          <a:p>
            <a:pPr algn="ctr"/>
            <a:r>
              <a:rPr lang="en-US" sz="2400" b="1" dirty="0"/>
              <a:t>Understand data types</a:t>
            </a:r>
          </a:p>
        </p:txBody>
      </p:sp>
      <p:pic>
        <p:nvPicPr>
          <p:cNvPr id="10" name="Graphic 9" descr="Research">
            <a:extLst>
              <a:ext uri="{FF2B5EF4-FFF2-40B4-BE49-F238E27FC236}">
                <a16:creationId xmlns:a16="http://schemas.microsoft.com/office/drawing/2014/main" id="{FD63250A-4644-4A24-803F-0B1CC1292B1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23727" y="2721716"/>
            <a:ext cx="914400" cy="914400"/>
          </a:xfrm>
          <a:prstGeom prst="rect">
            <a:avLst/>
          </a:prstGeom>
        </p:spPr>
      </p:pic>
    </p:spTree>
    <p:custDataLst>
      <p:tags r:id="rId1"/>
    </p:custDataLst>
    <p:extLst>
      <p:ext uri="{BB962C8B-B14F-4D97-AF65-F5344CB8AC3E}">
        <p14:creationId xmlns:p14="http://schemas.microsoft.com/office/powerpoint/2010/main" val="1159868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306299" y="0"/>
            <a:ext cx="3848101" cy="881017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IN" b="1" dirty="0"/>
              <a:t>Video part 2 – CONT.</a:t>
            </a:r>
          </a:p>
          <a:p>
            <a:endParaRPr lang="en-IN" b="1" dirty="0"/>
          </a:p>
          <a:p>
            <a:r>
              <a:rPr lang="en-IN" b="1" dirty="0"/>
              <a:t>The MS Word table appears on screen in the video. – Zoom in and zoom out of the screen.  </a:t>
            </a:r>
          </a:p>
          <a:p>
            <a:endParaRPr lang="en-IN" b="1" dirty="0"/>
          </a:p>
          <a:p>
            <a:r>
              <a:rPr lang="en-IN" b="1" dirty="0"/>
              <a:t>Ken Burns Effect  - </a:t>
            </a:r>
          </a:p>
        </p:txBody>
      </p:sp>
      <p:sp>
        <p:nvSpPr>
          <p:cNvPr id="14" name="Title 1"/>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Introduction to identify types of data</a:t>
            </a:r>
          </a:p>
        </p:txBody>
      </p:sp>
      <p:sp>
        <p:nvSpPr>
          <p:cNvPr id="13" name="Google Shape;525;p66"/>
          <p:cNvSpPr txBox="1"/>
          <p:nvPr/>
        </p:nvSpPr>
        <p:spPr>
          <a:xfrm>
            <a:off x="0" y="5976564"/>
            <a:ext cx="11944350" cy="705237"/>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l" rtl="0">
              <a:spcBef>
                <a:spcPts val="300"/>
              </a:spcBef>
              <a:spcAft>
                <a:spcPts val="300"/>
              </a:spcAft>
              <a:buNone/>
            </a:pPr>
            <a:r>
              <a:rPr lang="en" i="1" dirty="0">
                <a:solidFill>
                  <a:srgbClr val="000000"/>
                </a:solidFill>
              </a:rPr>
              <a:t>&lt;I-text&gt;: Play the video.</a:t>
            </a:r>
            <a:endParaRPr i="1" dirty="0"/>
          </a:p>
        </p:txBody>
      </p:sp>
      <p:sp>
        <p:nvSpPr>
          <p:cNvPr id="2" name="Slide Number Placeholder 1">
            <a:extLst>
              <a:ext uri="{FF2B5EF4-FFF2-40B4-BE49-F238E27FC236}">
                <a16:creationId xmlns:a16="http://schemas.microsoft.com/office/drawing/2014/main" id="{A3CA0486-AEF6-47FF-8CA9-855FC398B149}"/>
              </a:ext>
            </a:extLst>
          </p:cNvPr>
          <p:cNvSpPr>
            <a:spLocks noGrp="1"/>
          </p:cNvSpPr>
          <p:nvPr>
            <p:ph type="sldNum" sz="quarter" idx="4294967295"/>
          </p:nvPr>
        </p:nvSpPr>
        <p:spPr>
          <a:xfrm>
            <a:off x="8610600" y="6356350"/>
            <a:ext cx="2743200" cy="365125"/>
          </a:xfrm>
          <a:prstGeom prst="rect">
            <a:avLst/>
          </a:prstGeom>
        </p:spPr>
        <p:txBody>
          <a:bodyPr/>
          <a:lstStyle/>
          <a:p>
            <a:fld id="{BA31FF49-7B43-4FB5-815E-EB4DFAAF1341}" type="slidenum">
              <a:rPr lang="en-IN" smtClean="0"/>
              <a:t>13</a:t>
            </a:fld>
            <a:endParaRPr lang="en-IN" dirty="0"/>
          </a:p>
        </p:txBody>
      </p:sp>
      <p:pic>
        <p:nvPicPr>
          <p:cNvPr id="9" name="Picture 8">
            <a:extLst>
              <a:ext uri="{FF2B5EF4-FFF2-40B4-BE49-F238E27FC236}">
                <a16:creationId xmlns:a16="http://schemas.microsoft.com/office/drawing/2014/main" id="{741A0809-E2D0-4D90-965C-065C9D8621EE}"/>
              </a:ext>
            </a:extLst>
          </p:cNvPr>
          <p:cNvPicPr>
            <a:picLocks noChangeAspect="1"/>
          </p:cNvPicPr>
          <p:nvPr/>
        </p:nvPicPr>
        <p:blipFill>
          <a:blip r:embed="rId4"/>
          <a:stretch>
            <a:fillRect/>
          </a:stretch>
        </p:blipFill>
        <p:spPr>
          <a:xfrm>
            <a:off x="121068" y="1113957"/>
            <a:ext cx="8489532" cy="4719604"/>
          </a:xfrm>
          <a:prstGeom prst="rect">
            <a:avLst/>
          </a:prstGeom>
        </p:spPr>
      </p:pic>
      <p:sp>
        <p:nvSpPr>
          <p:cNvPr id="8" name="Title 1">
            <a:extLst>
              <a:ext uri="{FF2B5EF4-FFF2-40B4-BE49-F238E27FC236}">
                <a16:creationId xmlns:a16="http://schemas.microsoft.com/office/drawing/2014/main" id="{08EFD83D-A845-439F-B5FF-A9F0810F2EB9}"/>
              </a:ext>
            </a:extLst>
          </p:cNvPr>
          <p:cNvSpPr txBox="1">
            <a:spLocks/>
          </p:cNvSpPr>
          <p:nvPr/>
        </p:nvSpPr>
        <p:spPr>
          <a:xfrm>
            <a:off x="-3440674" y="772358"/>
            <a:ext cx="3394409" cy="903566"/>
          </a:xfrm>
          <a:prstGeom prst="homePlate">
            <a:avLst>
              <a:gd name="adj" fmla="val 128876"/>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r>
              <a:rPr lang="en-IN" sz="2000" b="1" dirty="0">
                <a:solidFill>
                  <a:schemeClr val="bg1"/>
                </a:solidFill>
              </a:rPr>
              <a:t>video/animation</a:t>
            </a:r>
          </a:p>
        </p:txBody>
      </p:sp>
      <p:pic>
        <p:nvPicPr>
          <p:cNvPr id="10" name="Picture 9">
            <a:extLst>
              <a:ext uri="{FF2B5EF4-FFF2-40B4-BE49-F238E27FC236}">
                <a16:creationId xmlns:a16="http://schemas.microsoft.com/office/drawing/2014/main" id="{E5815002-0E2D-4851-BB17-03E72058F089}"/>
              </a:ext>
            </a:extLst>
          </p:cNvPr>
          <p:cNvPicPr>
            <a:picLocks noChangeAspect="1"/>
          </p:cNvPicPr>
          <p:nvPr/>
        </p:nvPicPr>
        <p:blipFill>
          <a:blip r:embed="rId5"/>
          <a:stretch>
            <a:fillRect/>
          </a:stretch>
        </p:blipFill>
        <p:spPr>
          <a:xfrm>
            <a:off x="41909" y="3473759"/>
            <a:ext cx="12264390" cy="2177142"/>
          </a:xfrm>
          <a:prstGeom prst="rect">
            <a:avLst/>
          </a:prstGeom>
        </p:spPr>
      </p:pic>
    </p:spTree>
    <p:custDataLst>
      <p:tags r:id="rId1"/>
    </p:custDataLst>
    <p:extLst>
      <p:ext uri="{BB962C8B-B14F-4D97-AF65-F5344CB8AC3E}">
        <p14:creationId xmlns:p14="http://schemas.microsoft.com/office/powerpoint/2010/main" val="526284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501153" y="6068543"/>
            <a:ext cx="11456314" cy="646331"/>
          </a:xfrm>
          <a:prstGeom prst="rect">
            <a:avLst/>
          </a:prstGeom>
          <a:solidFill>
            <a:schemeClr val="accent1">
              <a:lumMod val="20000"/>
              <a:lumOff val="80000"/>
            </a:schemeClr>
          </a:solidFill>
        </p:spPr>
        <p:txBody>
          <a:bodyPr wrap="square">
            <a:spAutoFit/>
          </a:bodyPr>
          <a:lstStyle/>
          <a:p>
            <a:pPr lvl="0"/>
            <a:r>
              <a:rPr lang="en-US" i="1" dirty="0"/>
              <a:t>&lt;i-text&gt; Select two answers then select </a:t>
            </a:r>
            <a:r>
              <a:rPr lang="en-US" b="1" i="1" dirty="0"/>
              <a:t>Confirm</a:t>
            </a:r>
            <a:r>
              <a:rPr lang="en-US" i="1" dirty="0"/>
              <a:t>. If you need help, select the Ask the IT Colleague button.</a:t>
            </a:r>
          </a:p>
          <a:p>
            <a:pPr lvl="0"/>
            <a:endParaRPr lang="en-US" i="1" dirty="0"/>
          </a:p>
        </p:txBody>
      </p:sp>
      <p:sp>
        <p:nvSpPr>
          <p:cNvPr id="6" name="Title 1">
            <a:extLst>
              <a:ext uri="{FF2B5EF4-FFF2-40B4-BE49-F238E27FC236}">
                <a16:creationId xmlns:a16="http://schemas.microsoft.com/office/drawing/2014/main" id="{C7E38702-0141-4E93-A182-E8D62B92A2E9}"/>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Activity: Identify data types</a:t>
            </a:r>
          </a:p>
          <a:p>
            <a:pPr lvl="0">
              <a:spcBef>
                <a:spcPts val="0"/>
              </a:spcBef>
            </a:pPr>
            <a:endParaRPr lang="en-US" sz="2000" dirty="0">
              <a:solidFill>
                <a:schemeClr val="bg1"/>
              </a:solidFill>
            </a:endParaRPr>
          </a:p>
        </p:txBody>
      </p:sp>
      <p:sp>
        <p:nvSpPr>
          <p:cNvPr id="49" name="Rectangle 48"/>
          <p:cNvSpPr/>
          <p:nvPr/>
        </p:nvSpPr>
        <p:spPr>
          <a:xfrm>
            <a:off x="1197446" y="2348181"/>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Binary</a:t>
            </a:r>
          </a:p>
        </p:txBody>
      </p:sp>
      <p:sp>
        <p:nvSpPr>
          <p:cNvPr id="51" name="Rectangle 50"/>
          <p:cNvSpPr/>
          <p:nvPr/>
        </p:nvSpPr>
        <p:spPr>
          <a:xfrm>
            <a:off x="1197446" y="3091440"/>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Nominal</a:t>
            </a:r>
          </a:p>
        </p:txBody>
      </p:sp>
      <p:sp>
        <p:nvSpPr>
          <p:cNvPr id="53" name="Rectangle 52"/>
          <p:cNvSpPr/>
          <p:nvPr/>
        </p:nvSpPr>
        <p:spPr>
          <a:xfrm>
            <a:off x="1197446" y="3836470"/>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Ordinal</a:t>
            </a:r>
          </a:p>
        </p:txBody>
      </p:sp>
      <p:sp>
        <p:nvSpPr>
          <p:cNvPr id="55" name="Rectangle 54"/>
          <p:cNvSpPr/>
          <p:nvPr/>
        </p:nvSpPr>
        <p:spPr>
          <a:xfrm>
            <a:off x="1197446" y="4654239"/>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Count</a:t>
            </a:r>
          </a:p>
        </p:txBody>
      </p:sp>
      <p:sp>
        <p:nvSpPr>
          <p:cNvPr id="24" name="Rectangle 23"/>
          <p:cNvSpPr/>
          <p:nvPr/>
        </p:nvSpPr>
        <p:spPr>
          <a:xfrm>
            <a:off x="501152" y="970954"/>
            <a:ext cx="8006743" cy="123104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Palo Verde wants to use RPA Bots to search the databases for a specific office building entry designs. You know that AI computer vision can be used to search this by comparing the client’s photo to search for this general design in other images. </a:t>
            </a:r>
            <a:r>
              <a:rPr lang="en-US" sz="1600" b="1" dirty="0">
                <a:solidFill>
                  <a:schemeClr val="tx1"/>
                </a:solidFill>
              </a:rPr>
              <a:t>Which type of data supports AI to search and analyze the office building images?</a:t>
            </a:r>
          </a:p>
          <a:p>
            <a:endParaRPr lang="en-US" sz="1600" b="1" dirty="0">
              <a:solidFill>
                <a:schemeClr val="tx1"/>
              </a:solidFill>
            </a:endParaRPr>
          </a:p>
        </p:txBody>
      </p:sp>
      <p:sp>
        <p:nvSpPr>
          <p:cNvPr id="26" name="Rectangle 25"/>
          <p:cNvSpPr/>
          <p:nvPr/>
        </p:nvSpPr>
        <p:spPr>
          <a:xfrm>
            <a:off x="481918" y="5414271"/>
            <a:ext cx="1657156" cy="5080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Confirm</a:t>
            </a:r>
          </a:p>
        </p:txBody>
      </p:sp>
      <p:sp>
        <p:nvSpPr>
          <p:cNvPr id="30" name="Rectangle 29">
            <a:extLst>
              <a:ext uri="{FF2B5EF4-FFF2-40B4-BE49-F238E27FC236}">
                <a16:creationId xmlns:a16="http://schemas.microsoft.com/office/drawing/2014/main" id="{35CA208A-E800-4866-AE34-82781F53D958}"/>
              </a:ext>
            </a:extLst>
          </p:cNvPr>
          <p:cNvSpPr/>
          <p:nvPr/>
        </p:nvSpPr>
        <p:spPr>
          <a:xfrm>
            <a:off x="12286844" y="0"/>
            <a:ext cx="2892195"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r>
              <a:rPr lang="en-US" dirty="0"/>
              <a:t>Answers are scrambled automatically. For the remainder of this storyboard they will be in order.</a:t>
            </a:r>
          </a:p>
          <a:p>
            <a:endParaRPr lang="en-US" dirty="0"/>
          </a:p>
          <a:p>
            <a:r>
              <a:rPr lang="en-US" dirty="0"/>
              <a:t>The Reference Tab reveals the data table – see next slide. If desired, we can build this into each question for extra guidance in this lesson part since these questions are not scored.</a:t>
            </a:r>
          </a:p>
          <a:p>
            <a:endParaRPr lang="en-US" dirty="0"/>
          </a:p>
          <a:p>
            <a:r>
              <a:rPr lang="en-US" dirty="0"/>
              <a:t>Feedback for correct/incorrect:  Image data can be in the form of jpeg or png file types.  The images can be in color or black/white. PDF files can have images as well. Machine learning tools can extract the images from this type of data file as well.</a:t>
            </a:r>
          </a:p>
          <a:p>
            <a:endParaRPr lang="en-US" dirty="0"/>
          </a:p>
          <a:p>
            <a:endParaRPr lang="en-US" dirty="0"/>
          </a:p>
        </p:txBody>
      </p:sp>
      <p:sp>
        <p:nvSpPr>
          <p:cNvPr id="31" name="Rectangle 30">
            <a:extLst>
              <a:ext uri="{FF2B5EF4-FFF2-40B4-BE49-F238E27FC236}">
                <a16:creationId xmlns:a16="http://schemas.microsoft.com/office/drawing/2014/main" id="{F66914F0-F3E0-4FEE-ACF0-8DC3F7EBD163}"/>
              </a:ext>
            </a:extLst>
          </p:cNvPr>
          <p:cNvSpPr/>
          <p:nvPr/>
        </p:nvSpPr>
        <p:spPr>
          <a:xfrm>
            <a:off x="481918" y="2389758"/>
            <a:ext cx="455631" cy="43983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76EC588-5D49-41E1-986F-118E995FD400}"/>
              </a:ext>
            </a:extLst>
          </p:cNvPr>
          <p:cNvSpPr/>
          <p:nvPr/>
        </p:nvSpPr>
        <p:spPr>
          <a:xfrm>
            <a:off x="481918" y="3133017"/>
            <a:ext cx="455631" cy="43983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5C701420-909C-4EA0-831B-11D03FFFE21E}"/>
              </a:ext>
            </a:extLst>
          </p:cNvPr>
          <p:cNvSpPr/>
          <p:nvPr/>
        </p:nvSpPr>
        <p:spPr>
          <a:xfrm>
            <a:off x="481918" y="3878047"/>
            <a:ext cx="455631" cy="43983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1D36416-29E9-4944-A80E-CAF58B6EB9B0}"/>
              </a:ext>
            </a:extLst>
          </p:cNvPr>
          <p:cNvSpPr/>
          <p:nvPr/>
        </p:nvSpPr>
        <p:spPr>
          <a:xfrm>
            <a:off x="481918" y="4695816"/>
            <a:ext cx="455631" cy="43983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F95897A1-2592-40A5-BBBF-65C04EE9C5BD}"/>
              </a:ext>
            </a:extLst>
          </p:cNvPr>
          <p:cNvSpPr/>
          <p:nvPr/>
        </p:nvSpPr>
        <p:spPr>
          <a:xfrm>
            <a:off x="630863" y="2532847"/>
            <a:ext cx="146795" cy="1594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81DEEFFE-A2B5-4B55-866B-1F2278CCF94F}"/>
              </a:ext>
            </a:extLst>
          </p:cNvPr>
          <p:cNvSpPr/>
          <p:nvPr/>
        </p:nvSpPr>
        <p:spPr>
          <a:xfrm>
            <a:off x="8825948" y="1177200"/>
            <a:ext cx="2992347" cy="508093"/>
          </a:xfrm>
          <a:prstGeom prst="rect">
            <a:avLst/>
          </a:prstGeom>
          <a:solidFill>
            <a:srgbClr val="DD52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REFERENCE TAB</a:t>
            </a:r>
          </a:p>
        </p:txBody>
      </p:sp>
      <p:sp>
        <p:nvSpPr>
          <p:cNvPr id="22" name="Title 1">
            <a:extLst>
              <a:ext uri="{FF2B5EF4-FFF2-40B4-BE49-F238E27FC236}">
                <a16:creationId xmlns:a16="http://schemas.microsoft.com/office/drawing/2014/main" id="{1039D46E-0B9B-4B08-928B-4FA9A660991A}"/>
              </a:ext>
            </a:extLst>
          </p:cNvPr>
          <p:cNvSpPr txBox="1">
            <a:spLocks/>
          </p:cNvSpPr>
          <p:nvPr/>
        </p:nvSpPr>
        <p:spPr>
          <a:xfrm>
            <a:off x="-3535158" y="956256"/>
            <a:ext cx="3394409"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p>
          <a:p>
            <a:pPr>
              <a:spcAft>
                <a:spcPts val="600"/>
              </a:spcAft>
            </a:pPr>
            <a:r>
              <a:rPr lang="en-IN" sz="2000" b="1" dirty="0">
                <a:solidFill>
                  <a:schemeClr val="bg1"/>
                </a:solidFill>
              </a:rPr>
              <a:t>Pick many</a:t>
            </a:r>
          </a:p>
        </p:txBody>
      </p:sp>
    </p:spTree>
    <p:custDataLst>
      <p:tags r:id="rId1"/>
    </p:custDataLst>
    <p:extLst>
      <p:ext uri="{BB962C8B-B14F-4D97-AF65-F5344CB8AC3E}">
        <p14:creationId xmlns:p14="http://schemas.microsoft.com/office/powerpoint/2010/main" val="3507396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406266" y="6101123"/>
            <a:ext cx="11456314" cy="646331"/>
          </a:xfrm>
          <a:prstGeom prst="rect">
            <a:avLst/>
          </a:prstGeom>
          <a:solidFill>
            <a:schemeClr val="accent1">
              <a:lumMod val="20000"/>
              <a:lumOff val="80000"/>
            </a:schemeClr>
          </a:solidFill>
        </p:spPr>
        <p:txBody>
          <a:bodyPr wrap="square">
            <a:spAutoFit/>
          </a:bodyPr>
          <a:lstStyle/>
          <a:p>
            <a:pPr lvl="0"/>
            <a:r>
              <a:rPr lang="en-US" i="1" dirty="0"/>
              <a:t>&lt;i-text&gt; Select two answers then select </a:t>
            </a:r>
            <a:r>
              <a:rPr lang="en-US" b="1" i="1" dirty="0"/>
              <a:t>Confirm</a:t>
            </a:r>
            <a:r>
              <a:rPr lang="en-US" i="1" dirty="0"/>
              <a:t>. If you need help, select the Ask the IT Colleague button.</a:t>
            </a:r>
          </a:p>
          <a:p>
            <a:pPr lvl="0"/>
            <a:endParaRPr lang="en-US" i="1" dirty="0"/>
          </a:p>
        </p:txBody>
      </p:sp>
      <p:sp>
        <p:nvSpPr>
          <p:cNvPr id="6" name="Title 1">
            <a:extLst>
              <a:ext uri="{FF2B5EF4-FFF2-40B4-BE49-F238E27FC236}">
                <a16:creationId xmlns:a16="http://schemas.microsoft.com/office/drawing/2014/main" id="{C7E38702-0141-4E93-A182-E8D62B92A2E9}"/>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Activity: Identify data types</a:t>
            </a:r>
          </a:p>
          <a:p>
            <a:pPr lvl="0">
              <a:spcBef>
                <a:spcPts val="0"/>
              </a:spcBef>
            </a:pPr>
            <a:endParaRPr lang="en-US" sz="2000" dirty="0">
              <a:solidFill>
                <a:schemeClr val="bg1"/>
              </a:solidFill>
            </a:endParaRPr>
          </a:p>
        </p:txBody>
      </p:sp>
      <p:sp>
        <p:nvSpPr>
          <p:cNvPr id="49" name="Rectangle 48"/>
          <p:cNvSpPr/>
          <p:nvPr/>
        </p:nvSpPr>
        <p:spPr>
          <a:xfrm>
            <a:off x="1197446" y="2348181"/>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Binary</a:t>
            </a:r>
          </a:p>
        </p:txBody>
      </p:sp>
      <p:sp>
        <p:nvSpPr>
          <p:cNvPr id="51" name="Rectangle 50"/>
          <p:cNvSpPr/>
          <p:nvPr/>
        </p:nvSpPr>
        <p:spPr>
          <a:xfrm>
            <a:off x="1194489" y="3078193"/>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Nominal</a:t>
            </a:r>
          </a:p>
        </p:txBody>
      </p:sp>
      <p:sp>
        <p:nvSpPr>
          <p:cNvPr id="53" name="Rectangle 52"/>
          <p:cNvSpPr/>
          <p:nvPr/>
        </p:nvSpPr>
        <p:spPr>
          <a:xfrm>
            <a:off x="1197446" y="3836470"/>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Ordinary</a:t>
            </a:r>
          </a:p>
        </p:txBody>
      </p:sp>
      <p:sp>
        <p:nvSpPr>
          <p:cNvPr id="55" name="Rectangle 54"/>
          <p:cNvSpPr/>
          <p:nvPr/>
        </p:nvSpPr>
        <p:spPr>
          <a:xfrm>
            <a:off x="1197446" y="4654239"/>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Count</a:t>
            </a:r>
          </a:p>
        </p:txBody>
      </p:sp>
      <p:sp>
        <p:nvSpPr>
          <p:cNvPr id="24" name="Rectangle 23"/>
          <p:cNvSpPr/>
          <p:nvPr/>
        </p:nvSpPr>
        <p:spPr>
          <a:xfrm>
            <a:off x="501152" y="970954"/>
            <a:ext cx="8006743" cy="10958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Palo Verde wants to use RPA bots to search the web databases for a specific office building entry design that one of our clients requires for several of their office locations. You and I both know that AI computer vision can be used with the client’s photo to search for this general design. </a:t>
            </a:r>
            <a:r>
              <a:rPr lang="en-US" sz="1600" b="1" dirty="0">
                <a:solidFill>
                  <a:schemeClr val="tx1"/>
                </a:solidFill>
              </a:rPr>
              <a:t>Which 2 types of data do we need to use to analyze the office building images?</a:t>
            </a:r>
          </a:p>
        </p:txBody>
      </p:sp>
      <p:sp>
        <p:nvSpPr>
          <p:cNvPr id="26" name="Rectangle 25"/>
          <p:cNvSpPr/>
          <p:nvPr/>
        </p:nvSpPr>
        <p:spPr>
          <a:xfrm>
            <a:off x="481918" y="5414271"/>
            <a:ext cx="1657156" cy="5080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Confirm</a:t>
            </a:r>
          </a:p>
        </p:txBody>
      </p:sp>
      <p:sp>
        <p:nvSpPr>
          <p:cNvPr id="30" name="Rectangle 29">
            <a:extLst>
              <a:ext uri="{FF2B5EF4-FFF2-40B4-BE49-F238E27FC236}">
                <a16:creationId xmlns:a16="http://schemas.microsoft.com/office/drawing/2014/main" id="{35CA208A-E800-4866-AE34-82781F53D958}"/>
              </a:ext>
            </a:extLst>
          </p:cNvPr>
          <p:cNvSpPr/>
          <p:nvPr/>
        </p:nvSpPr>
        <p:spPr>
          <a:xfrm>
            <a:off x="12286845" y="0"/>
            <a:ext cx="25527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US" dirty="0"/>
          </a:p>
          <a:p>
            <a:r>
              <a:rPr lang="en-US" dirty="0"/>
              <a:t>The Reference Tab pop-up – this shows the table again for the learner to use as a reference, possibly with a scrollbar, or zoomable image.</a:t>
            </a:r>
          </a:p>
          <a:p>
            <a:endParaRPr lang="en-US" dirty="0"/>
          </a:p>
        </p:txBody>
      </p:sp>
      <p:sp>
        <p:nvSpPr>
          <p:cNvPr id="31" name="Rectangle 30">
            <a:extLst>
              <a:ext uri="{FF2B5EF4-FFF2-40B4-BE49-F238E27FC236}">
                <a16:creationId xmlns:a16="http://schemas.microsoft.com/office/drawing/2014/main" id="{F66914F0-F3E0-4FEE-ACF0-8DC3F7EBD163}"/>
              </a:ext>
            </a:extLst>
          </p:cNvPr>
          <p:cNvSpPr/>
          <p:nvPr/>
        </p:nvSpPr>
        <p:spPr>
          <a:xfrm>
            <a:off x="481918" y="2389758"/>
            <a:ext cx="455631" cy="43983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76EC588-5D49-41E1-986F-118E995FD400}"/>
              </a:ext>
            </a:extLst>
          </p:cNvPr>
          <p:cNvSpPr/>
          <p:nvPr/>
        </p:nvSpPr>
        <p:spPr>
          <a:xfrm>
            <a:off x="481918" y="3133017"/>
            <a:ext cx="455631" cy="43983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5C701420-909C-4EA0-831B-11D03FFFE21E}"/>
              </a:ext>
            </a:extLst>
          </p:cNvPr>
          <p:cNvSpPr/>
          <p:nvPr/>
        </p:nvSpPr>
        <p:spPr>
          <a:xfrm>
            <a:off x="481918" y="3878047"/>
            <a:ext cx="455631" cy="43983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1D36416-29E9-4944-A80E-CAF58B6EB9B0}"/>
              </a:ext>
            </a:extLst>
          </p:cNvPr>
          <p:cNvSpPr/>
          <p:nvPr/>
        </p:nvSpPr>
        <p:spPr>
          <a:xfrm>
            <a:off x="481918" y="4695816"/>
            <a:ext cx="455631" cy="43983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F95897A1-2592-40A5-BBBF-65C04EE9C5BD}"/>
              </a:ext>
            </a:extLst>
          </p:cNvPr>
          <p:cNvSpPr/>
          <p:nvPr/>
        </p:nvSpPr>
        <p:spPr>
          <a:xfrm>
            <a:off x="630863" y="2532847"/>
            <a:ext cx="146795" cy="1594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81DEEFFE-A2B5-4B55-866B-1F2278CCF94F}"/>
              </a:ext>
            </a:extLst>
          </p:cNvPr>
          <p:cNvSpPr/>
          <p:nvPr/>
        </p:nvSpPr>
        <p:spPr>
          <a:xfrm>
            <a:off x="8825948" y="1177200"/>
            <a:ext cx="2992347" cy="508093"/>
          </a:xfrm>
          <a:prstGeom prst="rect">
            <a:avLst/>
          </a:prstGeom>
          <a:solidFill>
            <a:srgbClr val="DD52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Reference Tab</a:t>
            </a:r>
          </a:p>
        </p:txBody>
      </p:sp>
      <p:sp>
        <p:nvSpPr>
          <p:cNvPr id="23" name="Rectangle 22">
            <a:extLst>
              <a:ext uri="{FF2B5EF4-FFF2-40B4-BE49-F238E27FC236}">
                <a16:creationId xmlns:a16="http://schemas.microsoft.com/office/drawing/2014/main" id="{869429B4-B16B-4A79-82ED-6ED92E683EC7}"/>
              </a:ext>
            </a:extLst>
          </p:cNvPr>
          <p:cNvSpPr/>
          <p:nvPr/>
        </p:nvSpPr>
        <p:spPr>
          <a:xfrm>
            <a:off x="3840851" y="1994520"/>
            <a:ext cx="7869231" cy="4576607"/>
          </a:xfrm>
          <a:prstGeom prst="rect">
            <a:avLst/>
          </a:prstGeom>
          <a:solidFill>
            <a:srgbClr val="1F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Isosceles Triangle 24">
            <a:extLst>
              <a:ext uri="{FF2B5EF4-FFF2-40B4-BE49-F238E27FC236}">
                <a16:creationId xmlns:a16="http://schemas.microsoft.com/office/drawing/2014/main" id="{CB299093-BE13-4D37-9E5B-5A6DD97645BF}"/>
              </a:ext>
            </a:extLst>
          </p:cNvPr>
          <p:cNvSpPr/>
          <p:nvPr/>
        </p:nvSpPr>
        <p:spPr>
          <a:xfrm>
            <a:off x="10105822" y="1722727"/>
            <a:ext cx="583096" cy="333465"/>
          </a:xfrm>
          <a:prstGeom prst="triangle">
            <a:avLst/>
          </a:prstGeom>
          <a:solidFill>
            <a:srgbClr val="1F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6E68EABB-6211-4803-9523-9DC0B3777675}"/>
              </a:ext>
            </a:extLst>
          </p:cNvPr>
          <p:cNvSpPr/>
          <p:nvPr/>
        </p:nvSpPr>
        <p:spPr>
          <a:xfrm>
            <a:off x="3990053" y="2077098"/>
            <a:ext cx="5918287" cy="369332"/>
          </a:xfrm>
          <a:prstGeom prst="rect">
            <a:avLst/>
          </a:prstGeom>
        </p:spPr>
        <p:txBody>
          <a:bodyPr wrap="none">
            <a:spAutoFit/>
          </a:bodyPr>
          <a:lstStyle/>
          <a:p>
            <a:r>
              <a:rPr lang="en-US" dirty="0">
                <a:solidFill>
                  <a:schemeClr val="bg1"/>
                </a:solidFill>
              </a:rPr>
              <a:t>Refer to this table that explains the types of data to help you:</a:t>
            </a:r>
            <a:endParaRPr lang="en-US" dirty="0"/>
          </a:p>
        </p:txBody>
      </p:sp>
      <p:sp>
        <p:nvSpPr>
          <p:cNvPr id="22" name="Title 1">
            <a:extLst>
              <a:ext uri="{FF2B5EF4-FFF2-40B4-BE49-F238E27FC236}">
                <a16:creationId xmlns:a16="http://schemas.microsoft.com/office/drawing/2014/main" id="{EABDBBA2-044C-4C79-B974-CB0637B94A0E}"/>
              </a:ext>
            </a:extLst>
          </p:cNvPr>
          <p:cNvSpPr txBox="1">
            <a:spLocks/>
          </p:cNvSpPr>
          <p:nvPr/>
        </p:nvSpPr>
        <p:spPr>
          <a:xfrm>
            <a:off x="-3535158" y="956256"/>
            <a:ext cx="3394409"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p>
          <a:p>
            <a:pPr>
              <a:spcAft>
                <a:spcPts val="600"/>
              </a:spcAft>
            </a:pPr>
            <a:r>
              <a:rPr lang="en-IN" sz="2000" b="1" dirty="0">
                <a:solidFill>
                  <a:schemeClr val="bg1"/>
                </a:solidFill>
              </a:rPr>
              <a:t>Pick many</a:t>
            </a:r>
          </a:p>
        </p:txBody>
      </p:sp>
      <p:pic>
        <p:nvPicPr>
          <p:cNvPr id="4" name="Picture 3" descr="A screenshot of a computer&#10;&#10;Description automatically generated">
            <a:extLst>
              <a:ext uri="{FF2B5EF4-FFF2-40B4-BE49-F238E27FC236}">
                <a16:creationId xmlns:a16="http://schemas.microsoft.com/office/drawing/2014/main" id="{85D06A9B-333F-4052-B9C6-9ABB97F546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5590" y="2529008"/>
            <a:ext cx="7479751" cy="3845879"/>
          </a:xfrm>
          <a:prstGeom prst="rect">
            <a:avLst/>
          </a:prstGeom>
        </p:spPr>
      </p:pic>
    </p:spTree>
    <p:custDataLst>
      <p:tags r:id="rId1"/>
    </p:custDataLst>
    <p:extLst>
      <p:ext uri="{BB962C8B-B14F-4D97-AF65-F5344CB8AC3E}">
        <p14:creationId xmlns:p14="http://schemas.microsoft.com/office/powerpoint/2010/main" val="2387256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192000" y="0"/>
            <a:ext cx="3848101" cy="881017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IN" b="1" dirty="0"/>
              <a:t>Pop-up 1. For pop-up text 2-11  see table in slide 9 or see blueprint lesson 1 in dropbox to copy text.</a:t>
            </a:r>
          </a:p>
        </p:txBody>
      </p:sp>
      <p:sp>
        <p:nvSpPr>
          <p:cNvPr id="14" name="Title 1"/>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Explore types of data</a:t>
            </a:r>
          </a:p>
        </p:txBody>
      </p:sp>
      <p:sp>
        <p:nvSpPr>
          <p:cNvPr id="13" name="Google Shape;525;p66"/>
          <p:cNvSpPr txBox="1"/>
          <p:nvPr/>
        </p:nvSpPr>
        <p:spPr>
          <a:xfrm>
            <a:off x="0" y="5976564"/>
            <a:ext cx="11944350" cy="705237"/>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l" rtl="0">
              <a:spcBef>
                <a:spcPts val="300"/>
              </a:spcBef>
              <a:spcAft>
                <a:spcPts val="300"/>
              </a:spcAft>
              <a:buNone/>
            </a:pPr>
            <a:r>
              <a:rPr lang="en" i="1" dirty="0">
                <a:solidFill>
                  <a:srgbClr val="000000"/>
                </a:solidFill>
              </a:rPr>
              <a:t>&lt;I-text&gt;: </a:t>
            </a:r>
            <a:r>
              <a:rPr lang="en-US" i="1" dirty="0">
                <a:solidFill>
                  <a:srgbClr val="000000"/>
                </a:solidFill>
              </a:rPr>
              <a:t>Select each type of data to learn more.</a:t>
            </a:r>
            <a:endParaRPr i="1" dirty="0"/>
          </a:p>
        </p:txBody>
      </p:sp>
      <p:sp>
        <p:nvSpPr>
          <p:cNvPr id="2" name="Slide Number Placeholder 1">
            <a:extLst>
              <a:ext uri="{FF2B5EF4-FFF2-40B4-BE49-F238E27FC236}">
                <a16:creationId xmlns:a16="http://schemas.microsoft.com/office/drawing/2014/main" id="{A3CA0486-AEF6-47FF-8CA9-855FC398B149}"/>
              </a:ext>
            </a:extLst>
          </p:cNvPr>
          <p:cNvSpPr>
            <a:spLocks noGrp="1"/>
          </p:cNvSpPr>
          <p:nvPr>
            <p:ph type="sldNum" sz="quarter" idx="4294967295"/>
          </p:nvPr>
        </p:nvSpPr>
        <p:spPr>
          <a:xfrm>
            <a:off x="8610600" y="6356350"/>
            <a:ext cx="2743200" cy="365125"/>
          </a:xfrm>
          <a:prstGeom prst="rect">
            <a:avLst/>
          </a:prstGeom>
        </p:spPr>
        <p:txBody>
          <a:bodyPr/>
          <a:lstStyle/>
          <a:p>
            <a:fld id="{BA31FF49-7B43-4FB5-815E-EB4DFAAF1341}" type="slidenum">
              <a:rPr lang="en-IN" smtClean="0"/>
              <a:t>16</a:t>
            </a:fld>
            <a:endParaRPr lang="en-IN" dirty="0"/>
          </a:p>
        </p:txBody>
      </p:sp>
      <p:sp>
        <p:nvSpPr>
          <p:cNvPr id="16" name="Rectangle 15">
            <a:extLst>
              <a:ext uri="{FF2B5EF4-FFF2-40B4-BE49-F238E27FC236}">
                <a16:creationId xmlns:a16="http://schemas.microsoft.com/office/drawing/2014/main" id="{628E7212-EBF2-4779-91EC-C5A694DDB63E}"/>
              </a:ext>
            </a:extLst>
          </p:cNvPr>
          <p:cNvSpPr/>
          <p:nvPr/>
        </p:nvSpPr>
        <p:spPr>
          <a:xfrm>
            <a:off x="3881693" y="1086323"/>
            <a:ext cx="7869231" cy="4576607"/>
          </a:xfrm>
          <a:prstGeom prst="rect">
            <a:avLst/>
          </a:prstGeom>
          <a:solidFill>
            <a:srgbClr val="1F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Isosceles Triangle 16">
            <a:extLst>
              <a:ext uri="{FF2B5EF4-FFF2-40B4-BE49-F238E27FC236}">
                <a16:creationId xmlns:a16="http://schemas.microsoft.com/office/drawing/2014/main" id="{3F4372A7-8CF1-4789-97DC-E0B409D67586}"/>
              </a:ext>
            </a:extLst>
          </p:cNvPr>
          <p:cNvSpPr/>
          <p:nvPr/>
        </p:nvSpPr>
        <p:spPr>
          <a:xfrm rot="16200000">
            <a:off x="3385333" y="1934048"/>
            <a:ext cx="583096" cy="311451"/>
          </a:xfrm>
          <a:prstGeom prst="triangle">
            <a:avLst/>
          </a:prstGeom>
          <a:solidFill>
            <a:srgbClr val="1F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77739CE-CF5C-4B01-B180-29C53E24FE48}"/>
              </a:ext>
            </a:extLst>
          </p:cNvPr>
          <p:cNvSpPr/>
          <p:nvPr/>
        </p:nvSpPr>
        <p:spPr>
          <a:xfrm>
            <a:off x="4171129" y="1256137"/>
            <a:ext cx="6139063" cy="3170099"/>
          </a:xfrm>
          <a:prstGeom prst="rect">
            <a:avLst/>
          </a:prstGeom>
        </p:spPr>
        <p:txBody>
          <a:bodyPr wrap="square">
            <a:spAutoFit/>
          </a:bodyPr>
          <a:lstStyle/>
          <a:p>
            <a:r>
              <a:rPr lang="en-US" sz="2400" b="1" dirty="0">
                <a:solidFill>
                  <a:schemeClr val="bg1"/>
                </a:solidFill>
              </a:rPr>
              <a:t>BINARY</a:t>
            </a:r>
          </a:p>
          <a:p>
            <a:endParaRPr lang="en-US" sz="1600" dirty="0">
              <a:solidFill>
                <a:schemeClr val="bg1"/>
              </a:solidFill>
            </a:endParaRPr>
          </a:p>
          <a:p>
            <a:r>
              <a:rPr lang="en-US" sz="1600" dirty="0">
                <a:solidFill>
                  <a:schemeClr val="bg1"/>
                </a:solidFill>
              </a:rPr>
              <a:t>Discrete data in one or two categories</a:t>
            </a:r>
          </a:p>
          <a:p>
            <a:endParaRPr lang="en-US" sz="1600" dirty="0">
              <a:solidFill>
                <a:schemeClr val="bg1"/>
              </a:solidFill>
            </a:endParaRPr>
          </a:p>
          <a:p>
            <a:endParaRPr lang="en-US" sz="1600" dirty="0">
              <a:solidFill>
                <a:schemeClr val="bg1"/>
              </a:solidFill>
            </a:endParaRPr>
          </a:p>
          <a:p>
            <a:r>
              <a:rPr lang="en-US" sz="1600" dirty="0">
                <a:solidFill>
                  <a:schemeClr val="bg1"/>
                </a:solidFill>
              </a:rPr>
              <a:t>0 or 1, yes or no, in or out.</a:t>
            </a:r>
          </a:p>
          <a:p>
            <a:endParaRPr lang="en-US" sz="1600" dirty="0">
              <a:solidFill>
                <a:schemeClr val="bg1"/>
              </a:solidFill>
            </a:endParaRPr>
          </a:p>
          <a:p>
            <a:endParaRPr lang="en-US" sz="1600" dirty="0">
              <a:solidFill>
                <a:schemeClr val="bg1"/>
              </a:solidFill>
            </a:endParaRPr>
          </a:p>
          <a:p>
            <a:r>
              <a:rPr lang="en-US" sz="1600" dirty="0">
                <a:solidFill>
                  <a:schemeClr val="bg1"/>
                </a:solidFill>
              </a:rPr>
              <a:t>Pixels are labeled with binary values. They form images.</a:t>
            </a:r>
          </a:p>
          <a:p>
            <a:endParaRPr lang="en-US" sz="1600" dirty="0">
              <a:solidFill>
                <a:schemeClr val="bg1"/>
              </a:solidFill>
            </a:endParaRPr>
          </a:p>
          <a:p>
            <a:endParaRPr lang="en-US" sz="1600" dirty="0">
              <a:solidFill>
                <a:schemeClr val="bg1"/>
              </a:solidFill>
            </a:endParaRPr>
          </a:p>
          <a:p>
            <a:r>
              <a:rPr lang="en-US" sz="1600" dirty="0">
                <a:solidFill>
                  <a:schemeClr val="bg1"/>
                </a:solidFill>
              </a:rPr>
              <a:t>Face recognition, any image or feature search.</a:t>
            </a:r>
            <a:endParaRPr lang="en-US" sz="1600" b="1" dirty="0">
              <a:solidFill>
                <a:schemeClr val="bg1"/>
              </a:solidFill>
            </a:endParaRPr>
          </a:p>
        </p:txBody>
      </p:sp>
      <p:sp>
        <p:nvSpPr>
          <p:cNvPr id="20" name="Rectangle 19">
            <a:extLst>
              <a:ext uri="{FF2B5EF4-FFF2-40B4-BE49-F238E27FC236}">
                <a16:creationId xmlns:a16="http://schemas.microsoft.com/office/drawing/2014/main" id="{A3A7267A-C6B5-4140-BD68-6CCC8F767D62}"/>
              </a:ext>
            </a:extLst>
          </p:cNvPr>
          <p:cNvSpPr/>
          <p:nvPr/>
        </p:nvSpPr>
        <p:spPr>
          <a:xfrm>
            <a:off x="441075" y="989662"/>
            <a:ext cx="3030993" cy="357808"/>
          </a:xfrm>
          <a:prstGeom prst="rect">
            <a:avLst/>
          </a:prstGeom>
          <a:solidFill>
            <a:srgbClr val="DD5217"/>
          </a:solidFill>
          <a:ln>
            <a:solidFill>
              <a:srgbClr val="1F337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Useless</a:t>
            </a:r>
          </a:p>
        </p:txBody>
      </p:sp>
      <p:sp>
        <p:nvSpPr>
          <p:cNvPr id="21" name="Rectangle 20">
            <a:extLst>
              <a:ext uri="{FF2B5EF4-FFF2-40B4-BE49-F238E27FC236}">
                <a16:creationId xmlns:a16="http://schemas.microsoft.com/office/drawing/2014/main" id="{9BFD1778-8699-4EF6-97D5-B86C9053FA92}"/>
              </a:ext>
            </a:extLst>
          </p:cNvPr>
          <p:cNvSpPr/>
          <p:nvPr/>
        </p:nvSpPr>
        <p:spPr>
          <a:xfrm>
            <a:off x="441075" y="1450266"/>
            <a:ext cx="3030993" cy="357808"/>
          </a:xfrm>
          <a:prstGeom prst="rect">
            <a:avLst/>
          </a:prstGeom>
          <a:solidFill>
            <a:srgbClr val="DD5217"/>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Nominal</a:t>
            </a:r>
          </a:p>
        </p:txBody>
      </p:sp>
      <p:sp>
        <p:nvSpPr>
          <p:cNvPr id="22" name="Rectangle 21">
            <a:extLst>
              <a:ext uri="{FF2B5EF4-FFF2-40B4-BE49-F238E27FC236}">
                <a16:creationId xmlns:a16="http://schemas.microsoft.com/office/drawing/2014/main" id="{7A8B2F0C-D842-484D-B65A-97F24BFC4A3A}"/>
              </a:ext>
            </a:extLst>
          </p:cNvPr>
          <p:cNvSpPr/>
          <p:nvPr/>
        </p:nvSpPr>
        <p:spPr>
          <a:xfrm>
            <a:off x="441075" y="1910870"/>
            <a:ext cx="3030993" cy="357808"/>
          </a:xfrm>
          <a:prstGeom prst="rect">
            <a:avLst/>
          </a:prstGeom>
          <a:solidFill>
            <a:schemeClr val="accent5">
              <a:lumMod val="50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Binary</a:t>
            </a:r>
          </a:p>
        </p:txBody>
      </p:sp>
      <p:sp>
        <p:nvSpPr>
          <p:cNvPr id="31" name="Rectangle 30">
            <a:extLst>
              <a:ext uri="{FF2B5EF4-FFF2-40B4-BE49-F238E27FC236}">
                <a16:creationId xmlns:a16="http://schemas.microsoft.com/office/drawing/2014/main" id="{9865F692-7139-412C-87FF-96A4C2B54956}"/>
              </a:ext>
            </a:extLst>
          </p:cNvPr>
          <p:cNvSpPr/>
          <p:nvPr/>
        </p:nvSpPr>
        <p:spPr>
          <a:xfrm>
            <a:off x="441075" y="2371474"/>
            <a:ext cx="3030993" cy="357808"/>
          </a:xfrm>
          <a:prstGeom prst="rect">
            <a:avLst/>
          </a:prstGeom>
          <a:solidFill>
            <a:srgbClr val="DD5217"/>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Ordinal</a:t>
            </a:r>
          </a:p>
        </p:txBody>
      </p:sp>
      <p:sp>
        <p:nvSpPr>
          <p:cNvPr id="32" name="Rectangle 31">
            <a:extLst>
              <a:ext uri="{FF2B5EF4-FFF2-40B4-BE49-F238E27FC236}">
                <a16:creationId xmlns:a16="http://schemas.microsoft.com/office/drawing/2014/main" id="{07E01210-81D6-4347-98A1-7C02312DB7CB}"/>
              </a:ext>
            </a:extLst>
          </p:cNvPr>
          <p:cNvSpPr/>
          <p:nvPr/>
        </p:nvSpPr>
        <p:spPr>
          <a:xfrm>
            <a:off x="441075" y="2832078"/>
            <a:ext cx="3030993" cy="357808"/>
          </a:xfrm>
          <a:prstGeom prst="rect">
            <a:avLst/>
          </a:prstGeom>
          <a:solidFill>
            <a:srgbClr val="DD5217"/>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Count</a:t>
            </a:r>
          </a:p>
        </p:txBody>
      </p:sp>
      <p:sp>
        <p:nvSpPr>
          <p:cNvPr id="33" name="Rectangle 32">
            <a:extLst>
              <a:ext uri="{FF2B5EF4-FFF2-40B4-BE49-F238E27FC236}">
                <a16:creationId xmlns:a16="http://schemas.microsoft.com/office/drawing/2014/main" id="{76C1A7D6-A664-467A-97E9-4F0417678194}"/>
              </a:ext>
            </a:extLst>
          </p:cNvPr>
          <p:cNvSpPr/>
          <p:nvPr/>
        </p:nvSpPr>
        <p:spPr>
          <a:xfrm>
            <a:off x="441075" y="3292682"/>
            <a:ext cx="3030993" cy="357808"/>
          </a:xfrm>
          <a:prstGeom prst="rect">
            <a:avLst/>
          </a:prstGeom>
          <a:solidFill>
            <a:srgbClr val="DD5217"/>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Time</a:t>
            </a:r>
          </a:p>
        </p:txBody>
      </p:sp>
      <p:sp>
        <p:nvSpPr>
          <p:cNvPr id="34" name="Rectangle 33">
            <a:extLst>
              <a:ext uri="{FF2B5EF4-FFF2-40B4-BE49-F238E27FC236}">
                <a16:creationId xmlns:a16="http://schemas.microsoft.com/office/drawing/2014/main" id="{8042CB84-B460-4E53-B054-D6C294A6E512}"/>
              </a:ext>
            </a:extLst>
          </p:cNvPr>
          <p:cNvSpPr/>
          <p:nvPr/>
        </p:nvSpPr>
        <p:spPr>
          <a:xfrm>
            <a:off x="441075" y="3753286"/>
            <a:ext cx="3030993" cy="357808"/>
          </a:xfrm>
          <a:prstGeom prst="rect">
            <a:avLst/>
          </a:prstGeom>
          <a:solidFill>
            <a:srgbClr val="DD5217"/>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Interval</a:t>
            </a:r>
          </a:p>
        </p:txBody>
      </p:sp>
      <p:sp>
        <p:nvSpPr>
          <p:cNvPr id="35" name="Rectangle 34">
            <a:extLst>
              <a:ext uri="{FF2B5EF4-FFF2-40B4-BE49-F238E27FC236}">
                <a16:creationId xmlns:a16="http://schemas.microsoft.com/office/drawing/2014/main" id="{3349FF97-BF9C-41C6-AA5B-88BA972616E6}"/>
              </a:ext>
            </a:extLst>
          </p:cNvPr>
          <p:cNvSpPr/>
          <p:nvPr/>
        </p:nvSpPr>
        <p:spPr>
          <a:xfrm>
            <a:off x="441075" y="4213890"/>
            <a:ext cx="3030993" cy="357808"/>
          </a:xfrm>
          <a:prstGeom prst="rect">
            <a:avLst/>
          </a:prstGeom>
          <a:solidFill>
            <a:srgbClr val="DD5217"/>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Image</a:t>
            </a:r>
          </a:p>
        </p:txBody>
      </p:sp>
      <p:sp>
        <p:nvSpPr>
          <p:cNvPr id="36" name="Rectangle 35">
            <a:extLst>
              <a:ext uri="{FF2B5EF4-FFF2-40B4-BE49-F238E27FC236}">
                <a16:creationId xmlns:a16="http://schemas.microsoft.com/office/drawing/2014/main" id="{E0B35511-179C-4AC8-9DF3-5C1B9CDA42B6}"/>
              </a:ext>
            </a:extLst>
          </p:cNvPr>
          <p:cNvSpPr/>
          <p:nvPr/>
        </p:nvSpPr>
        <p:spPr>
          <a:xfrm>
            <a:off x="441075" y="4674494"/>
            <a:ext cx="3030993" cy="357808"/>
          </a:xfrm>
          <a:prstGeom prst="rect">
            <a:avLst/>
          </a:prstGeom>
          <a:solidFill>
            <a:srgbClr val="DD5217"/>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Video</a:t>
            </a:r>
          </a:p>
        </p:txBody>
      </p:sp>
      <p:sp>
        <p:nvSpPr>
          <p:cNvPr id="37" name="Rectangle 36">
            <a:extLst>
              <a:ext uri="{FF2B5EF4-FFF2-40B4-BE49-F238E27FC236}">
                <a16:creationId xmlns:a16="http://schemas.microsoft.com/office/drawing/2014/main" id="{119EDC3E-B3A4-493F-AB61-DB302B0B886B}"/>
              </a:ext>
            </a:extLst>
          </p:cNvPr>
          <p:cNvSpPr/>
          <p:nvPr/>
        </p:nvSpPr>
        <p:spPr>
          <a:xfrm>
            <a:off x="441075" y="5135098"/>
            <a:ext cx="3030993" cy="357808"/>
          </a:xfrm>
          <a:prstGeom prst="rect">
            <a:avLst/>
          </a:prstGeom>
          <a:solidFill>
            <a:srgbClr val="DD5217"/>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Audio</a:t>
            </a:r>
          </a:p>
        </p:txBody>
      </p:sp>
      <p:sp>
        <p:nvSpPr>
          <p:cNvPr id="38" name="Rectangle 37">
            <a:extLst>
              <a:ext uri="{FF2B5EF4-FFF2-40B4-BE49-F238E27FC236}">
                <a16:creationId xmlns:a16="http://schemas.microsoft.com/office/drawing/2014/main" id="{EDFE8D92-0DCC-4C62-9E6A-5D38839CAB3A}"/>
              </a:ext>
            </a:extLst>
          </p:cNvPr>
          <p:cNvSpPr/>
          <p:nvPr/>
        </p:nvSpPr>
        <p:spPr>
          <a:xfrm>
            <a:off x="441075" y="5595699"/>
            <a:ext cx="3030993" cy="357808"/>
          </a:xfrm>
          <a:prstGeom prst="rect">
            <a:avLst/>
          </a:prstGeom>
          <a:solidFill>
            <a:srgbClr val="DD5217"/>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Text</a:t>
            </a:r>
          </a:p>
        </p:txBody>
      </p:sp>
      <p:sp>
        <p:nvSpPr>
          <p:cNvPr id="23" name="Title 1">
            <a:extLst>
              <a:ext uri="{FF2B5EF4-FFF2-40B4-BE49-F238E27FC236}">
                <a16:creationId xmlns:a16="http://schemas.microsoft.com/office/drawing/2014/main" id="{D70772F3-C6CA-43B5-B5E4-3872FF510641}"/>
              </a:ext>
            </a:extLst>
          </p:cNvPr>
          <p:cNvSpPr txBox="1">
            <a:spLocks/>
          </p:cNvSpPr>
          <p:nvPr/>
        </p:nvSpPr>
        <p:spPr>
          <a:xfrm>
            <a:off x="-4493277" y="1044092"/>
            <a:ext cx="3981450"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2000" dirty="0">
              <a:solidFill>
                <a:schemeClr val="bg1"/>
              </a:solidFill>
            </a:endParaRPr>
          </a:p>
          <a:p>
            <a:r>
              <a:rPr lang="en-IN" sz="2000" dirty="0">
                <a:solidFill>
                  <a:schemeClr val="bg1"/>
                </a:solidFill>
              </a:rPr>
              <a:t>Content Screen Type – </a:t>
            </a:r>
            <a:r>
              <a:rPr lang="en-IN" sz="2000" b="1" dirty="0">
                <a:solidFill>
                  <a:schemeClr val="bg1"/>
                </a:solidFill>
              </a:rPr>
              <a:t>HOTSPOT / Tabs</a:t>
            </a:r>
          </a:p>
        </p:txBody>
      </p:sp>
    </p:spTree>
    <p:custDataLst>
      <p:tags r:id="rId1"/>
    </p:custDataLst>
    <p:extLst>
      <p:ext uri="{BB962C8B-B14F-4D97-AF65-F5344CB8AC3E}">
        <p14:creationId xmlns:p14="http://schemas.microsoft.com/office/powerpoint/2010/main" val="591446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501153" y="6068543"/>
            <a:ext cx="11456314" cy="646331"/>
          </a:xfrm>
          <a:prstGeom prst="rect">
            <a:avLst/>
          </a:prstGeom>
          <a:solidFill>
            <a:schemeClr val="accent1">
              <a:lumMod val="20000"/>
              <a:lumOff val="80000"/>
            </a:schemeClr>
          </a:solidFill>
        </p:spPr>
        <p:txBody>
          <a:bodyPr wrap="square">
            <a:spAutoFit/>
          </a:bodyPr>
          <a:lstStyle/>
          <a:p>
            <a:pPr lvl="0"/>
            <a:r>
              <a:rPr lang="en-US" i="1" dirty="0"/>
              <a:t>&lt;i-text&gt; Select your answer then select </a:t>
            </a:r>
            <a:r>
              <a:rPr lang="en-US" b="1" i="1" dirty="0"/>
              <a:t>Confirm</a:t>
            </a:r>
            <a:r>
              <a:rPr lang="en-US" i="1" dirty="0"/>
              <a:t>.  </a:t>
            </a:r>
          </a:p>
          <a:p>
            <a:pPr lvl="0"/>
            <a:endParaRPr lang="en-US" i="1" dirty="0"/>
          </a:p>
        </p:txBody>
      </p:sp>
      <p:sp>
        <p:nvSpPr>
          <p:cNvPr id="6" name="Title 1">
            <a:extLst>
              <a:ext uri="{FF2B5EF4-FFF2-40B4-BE49-F238E27FC236}">
                <a16:creationId xmlns:a16="http://schemas.microsoft.com/office/drawing/2014/main" id="{C7E38702-0141-4E93-A182-E8D62B92A2E9}"/>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Activity: Identify data types</a:t>
            </a:r>
          </a:p>
          <a:p>
            <a:pPr lvl="0">
              <a:spcBef>
                <a:spcPts val="0"/>
              </a:spcBef>
            </a:pPr>
            <a:endParaRPr lang="en-US" sz="2000" dirty="0">
              <a:solidFill>
                <a:schemeClr val="bg1"/>
              </a:solidFill>
            </a:endParaRPr>
          </a:p>
        </p:txBody>
      </p:sp>
      <p:sp>
        <p:nvSpPr>
          <p:cNvPr id="49" name="Rectangle 48"/>
          <p:cNvSpPr/>
          <p:nvPr/>
        </p:nvSpPr>
        <p:spPr>
          <a:xfrm>
            <a:off x="1197446" y="2348181"/>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Ordinal</a:t>
            </a:r>
          </a:p>
        </p:txBody>
      </p:sp>
      <p:sp>
        <p:nvSpPr>
          <p:cNvPr id="51" name="Rectangle 50"/>
          <p:cNvSpPr/>
          <p:nvPr/>
        </p:nvSpPr>
        <p:spPr>
          <a:xfrm>
            <a:off x="1197446" y="3091440"/>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Nominal</a:t>
            </a:r>
          </a:p>
        </p:txBody>
      </p:sp>
      <p:sp>
        <p:nvSpPr>
          <p:cNvPr id="53" name="Rectangle 52"/>
          <p:cNvSpPr/>
          <p:nvPr/>
        </p:nvSpPr>
        <p:spPr>
          <a:xfrm>
            <a:off x="1197446" y="3851472"/>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Count</a:t>
            </a:r>
          </a:p>
        </p:txBody>
      </p:sp>
      <p:sp>
        <p:nvSpPr>
          <p:cNvPr id="55" name="Rectangle 54"/>
          <p:cNvSpPr/>
          <p:nvPr/>
        </p:nvSpPr>
        <p:spPr>
          <a:xfrm>
            <a:off x="1197446" y="4654239"/>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Useless</a:t>
            </a:r>
          </a:p>
        </p:txBody>
      </p:sp>
      <p:sp>
        <p:nvSpPr>
          <p:cNvPr id="24" name="Rectangle 23"/>
          <p:cNvSpPr/>
          <p:nvPr/>
        </p:nvSpPr>
        <p:spPr>
          <a:xfrm>
            <a:off x="501152" y="970954"/>
            <a:ext cx="9875300" cy="10958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sz="1600" dirty="0">
                <a:solidFill>
                  <a:schemeClr val="tx1"/>
                </a:solidFill>
              </a:rPr>
              <a:t>Recalling a conversation, I really like the idea of using social media to poll a targeted audience to optimize our marketing strategy and gain client insights using AI.  We need to start asking website visitors if they are thinking about relocating within the next 2 years, using from 1 to 5, with 1 being very unlikely and 5 being very likely. How can we do this with an AI solution?  </a:t>
            </a:r>
            <a:r>
              <a:rPr lang="en-US" sz="1600" b="1" dirty="0">
                <a:solidFill>
                  <a:schemeClr val="tx1"/>
                </a:solidFill>
              </a:rPr>
              <a:t>Besides text data, what other type of data needs to be used for this social media polling?  </a:t>
            </a:r>
          </a:p>
        </p:txBody>
      </p:sp>
      <p:sp>
        <p:nvSpPr>
          <p:cNvPr id="26" name="Rectangle 25"/>
          <p:cNvSpPr/>
          <p:nvPr/>
        </p:nvSpPr>
        <p:spPr>
          <a:xfrm>
            <a:off x="481918" y="5414271"/>
            <a:ext cx="1657156" cy="5080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Confirm</a:t>
            </a:r>
          </a:p>
        </p:txBody>
      </p:sp>
      <p:sp>
        <p:nvSpPr>
          <p:cNvPr id="30" name="Rectangle 29">
            <a:extLst>
              <a:ext uri="{FF2B5EF4-FFF2-40B4-BE49-F238E27FC236}">
                <a16:creationId xmlns:a16="http://schemas.microsoft.com/office/drawing/2014/main" id="{35CA208A-E800-4866-AE34-82781F53D958}"/>
              </a:ext>
            </a:extLst>
          </p:cNvPr>
          <p:cNvSpPr/>
          <p:nvPr/>
        </p:nvSpPr>
        <p:spPr>
          <a:xfrm>
            <a:off x="12286845" y="0"/>
            <a:ext cx="25527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US" dirty="0"/>
          </a:p>
          <a:p>
            <a:r>
              <a:rPr lang="en-US" dirty="0"/>
              <a:t>Correct/incorrect feedback: There are two answers that would work here.  One is ordinal.  The other is the text data itself in order to perform sentiment analysis.  It’s also possible that the ordinal or text data can be used to drive recommendation models.</a:t>
            </a:r>
          </a:p>
          <a:p>
            <a:endParaRPr lang="en-US" dirty="0"/>
          </a:p>
        </p:txBody>
      </p:sp>
      <p:sp>
        <p:nvSpPr>
          <p:cNvPr id="31" name="Rectangle 30">
            <a:extLst>
              <a:ext uri="{FF2B5EF4-FFF2-40B4-BE49-F238E27FC236}">
                <a16:creationId xmlns:a16="http://schemas.microsoft.com/office/drawing/2014/main" id="{F66914F0-F3E0-4FEE-ACF0-8DC3F7EBD163}"/>
              </a:ext>
            </a:extLst>
          </p:cNvPr>
          <p:cNvSpPr/>
          <p:nvPr/>
        </p:nvSpPr>
        <p:spPr>
          <a:xfrm>
            <a:off x="600630" y="2377760"/>
            <a:ext cx="455631" cy="43983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76EC588-5D49-41E1-986F-118E995FD400}"/>
              </a:ext>
            </a:extLst>
          </p:cNvPr>
          <p:cNvSpPr/>
          <p:nvPr/>
        </p:nvSpPr>
        <p:spPr>
          <a:xfrm>
            <a:off x="600630" y="3121019"/>
            <a:ext cx="455631" cy="43983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5C701420-909C-4EA0-831B-11D03FFFE21E}"/>
              </a:ext>
            </a:extLst>
          </p:cNvPr>
          <p:cNvSpPr/>
          <p:nvPr/>
        </p:nvSpPr>
        <p:spPr>
          <a:xfrm>
            <a:off x="600630" y="3866049"/>
            <a:ext cx="455631" cy="43983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1D36416-29E9-4944-A80E-CAF58B6EB9B0}"/>
              </a:ext>
            </a:extLst>
          </p:cNvPr>
          <p:cNvSpPr/>
          <p:nvPr/>
        </p:nvSpPr>
        <p:spPr>
          <a:xfrm>
            <a:off x="600630" y="4683818"/>
            <a:ext cx="455631" cy="43983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4EFC50A-A1EC-48B5-B7F6-F2B1057107BD}"/>
              </a:ext>
            </a:extLst>
          </p:cNvPr>
          <p:cNvSpPr/>
          <p:nvPr/>
        </p:nvSpPr>
        <p:spPr>
          <a:xfrm>
            <a:off x="733993" y="2557513"/>
            <a:ext cx="146795" cy="1594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65542668-BE87-4B18-BD14-AB3DA9E13714}"/>
              </a:ext>
            </a:extLst>
          </p:cNvPr>
          <p:cNvSpPr txBox="1">
            <a:spLocks/>
          </p:cNvSpPr>
          <p:nvPr/>
        </p:nvSpPr>
        <p:spPr>
          <a:xfrm>
            <a:off x="-3535158" y="956256"/>
            <a:ext cx="3394409"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p>
          <a:p>
            <a:pPr>
              <a:spcAft>
                <a:spcPts val="600"/>
              </a:spcAft>
            </a:pPr>
            <a:r>
              <a:rPr lang="en-IN" sz="2000" b="1" dirty="0">
                <a:solidFill>
                  <a:schemeClr val="bg1"/>
                </a:solidFill>
              </a:rPr>
              <a:t>Pick many</a:t>
            </a:r>
          </a:p>
        </p:txBody>
      </p:sp>
      <p:sp>
        <p:nvSpPr>
          <p:cNvPr id="18" name="Rectangle 17">
            <a:extLst>
              <a:ext uri="{FF2B5EF4-FFF2-40B4-BE49-F238E27FC236}">
                <a16:creationId xmlns:a16="http://schemas.microsoft.com/office/drawing/2014/main" id="{68A22D0C-A172-49A1-A6C3-83FD423E34C1}"/>
              </a:ext>
            </a:extLst>
          </p:cNvPr>
          <p:cNvSpPr/>
          <p:nvPr/>
        </p:nvSpPr>
        <p:spPr>
          <a:xfrm>
            <a:off x="8880278" y="2356917"/>
            <a:ext cx="2992347" cy="508093"/>
          </a:xfrm>
          <a:prstGeom prst="rect">
            <a:avLst/>
          </a:prstGeom>
          <a:solidFill>
            <a:srgbClr val="DD52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REFERENCE TAB</a:t>
            </a:r>
          </a:p>
        </p:txBody>
      </p:sp>
    </p:spTree>
    <p:custDataLst>
      <p:tags r:id="rId1"/>
    </p:custDataLst>
    <p:extLst>
      <p:ext uri="{BB962C8B-B14F-4D97-AF65-F5344CB8AC3E}">
        <p14:creationId xmlns:p14="http://schemas.microsoft.com/office/powerpoint/2010/main" val="719603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501153" y="6068543"/>
            <a:ext cx="11456314" cy="646331"/>
          </a:xfrm>
          <a:prstGeom prst="rect">
            <a:avLst/>
          </a:prstGeom>
          <a:solidFill>
            <a:schemeClr val="accent1">
              <a:lumMod val="20000"/>
              <a:lumOff val="80000"/>
            </a:schemeClr>
          </a:solidFill>
        </p:spPr>
        <p:txBody>
          <a:bodyPr wrap="square">
            <a:spAutoFit/>
          </a:bodyPr>
          <a:lstStyle/>
          <a:p>
            <a:pPr lvl="0"/>
            <a:r>
              <a:rPr lang="en-US" i="1" dirty="0"/>
              <a:t>&lt;i-text&gt; Select your answer then select </a:t>
            </a:r>
            <a:r>
              <a:rPr lang="en-US" b="1" i="1" dirty="0"/>
              <a:t>Confirm</a:t>
            </a:r>
            <a:r>
              <a:rPr lang="en-US" i="1" dirty="0"/>
              <a:t>.  </a:t>
            </a:r>
          </a:p>
          <a:p>
            <a:pPr lvl="0"/>
            <a:endParaRPr lang="en-US" i="1" dirty="0"/>
          </a:p>
        </p:txBody>
      </p:sp>
      <p:sp>
        <p:nvSpPr>
          <p:cNvPr id="6" name="Title 1">
            <a:extLst>
              <a:ext uri="{FF2B5EF4-FFF2-40B4-BE49-F238E27FC236}">
                <a16:creationId xmlns:a16="http://schemas.microsoft.com/office/drawing/2014/main" id="{C7E38702-0141-4E93-A182-E8D62B92A2E9}"/>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Activity: Identify data types</a:t>
            </a:r>
          </a:p>
          <a:p>
            <a:pPr lvl="0">
              <a:spcBef>
                <a:spcPts val="0"/>
              </a:spcBef>
            </a:pPr>
            <a:endParaRPr lang="en-US" sz="2000" dirty="0">
              <a:solidFill>
                <a:schemeClr val="bg1"/>
              </a:solidFill>
            </a:endParaRPr>
          </a:p>
        </p:txBody>
      </p:sp>
      <p:sp>
        <p:nvSpPr>
          <p:cNvPr id="49" name="Rectangle 48"/>
          <p:cNvSpPr/>
          <p:nvPr/>
        </p:nvSpPr>
        <p:spPr>
          <a:xfrm>
            <a:off x="1197446" y="2348181"/>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Yes, we can use ordinal data for this.</a:t>
            </a:r>
          </a:p>
        </p:txBody>
      </p:sp>
      <p:sp>
        <p:nvSpPr>
          <p:cNvPr id="51" name="Rectangle 50"/>
          <p:cNvSpPr/>
          <p:nvPr/>
        </p:nvSpPr>
        <p:spPr>
          <a:xfrm>
            <a:off x="1197446" y="3091440"/>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No, we cannot use ordinal data for this.</a:t>
            </a:r>
          </a:p>
        </p:txBody>
      </p:sp>
      <p:sp>
        <p:nvSpPr>
          <p:cNvPr id="24" name="Rectangle 23"/>
          <p:cNvSpPr/>
          <p:nvPr/>
        </p:nvSpPr>
        <p:spPr>
          <a:xfrm>
            <a:off x="501152" y="970954"/>
            <a:ext cx="9875300" cy="10958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sz="1600" b="1" dirty="0">
                <a:solidFill>
                  <a:schemeClr val="tx1"/>
                </a:solidFill>
              </a:rPr>
              <a:t>Would it be also possible to use ordinal data to optimize our marketing strategy and gain more client insight by adding a like/dislike button to one of our recently searched online advertisements? </a:t>
            </a:r>
          </a:p>
        </p:txBody>
      </p:sp>
      <p:sp>
        <p:nvSpPr>
          <p:cNvPr id="26" name="Rectangle 25"/>
          <p:cNvSpPr/>
          <p:nvPr/>
        </p:nvSpPr>
        <p:spPr>
          <a:xfrm>
            <a:off x="481918" y="5414271"/>
            <a:ext cx="1657156" cy="5080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Confirm</a:t>
            </a:r>
          </a:p>
        </p:txBody>
      </p:sp>
      <p:sp>
        <p:nvSpPr>
          <p:cNvPr id="30" name="Rectangle 29">
            <a:extLst>
              <a:ext uri="{FF2B5EF4-FFF2-40B4-BE49-F238E27FC236}">
                <a16:creationId xmlns:a16="http://schemas.microsoft.com/office/drawing/2014/main" id="{35CA208A-E800-4866-AE34-82781F53D958}"/>
              </a:ext>
            </a:extLst>
          </p:cNvPr>
          <p:cNvSpPr/>
          <p:nvPr/>
        </p:nvSpPr>
        <p:spPr>
          <a:xfrm>
            <a:off x="12286845" y="0"/>
            <a:ext cx="25527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US" dirty="0"/>
          </a:p>
          <a:p>
            <a:r>
              <a:rPr lang="en-US" dirty="0"/>
              <a:t>Correct/incorrect feedback: Marketing can be driven by age of customer or by the type property or by property location (which floor in a building).  The ideal is to match a marketing campaign to a class or order or ranking of customers or preferences.</a:t>
            </a:r>
          </a:p>
          <a:p>
            <a:endParaRPr lang="en-US" dirty="0"/>
          </a:p>
          <a:p>
            <a:r>
              <a:rPr lang="en-US" dirty="0"/>
              <a:t>Grouping customers into high, medium or low and riving yes/no responses on an ad are both good examples of how ordinal data can be used to cluster customers and drive more marketing dollar returns.</a:t>
            </a:r>
          </a:p>
          <a:p>
            <a:endParaRPr lang="en-US" dirty="0"/>
          </a:p>
          <a:p>
            <a:endParaRPr lang="en-US" dirty="0"/>
          </a:p>
        </p:txBody>
      </p:sp>
      <p:sp>
        <p:nvSpPr>
          <p:cNvPr id="18" name="Oval 17">
            <a:extLst>
              <a:ext uri="{FF2B5EF4-FFF2-40B4-BE49-F238E27FC236}">
                <a16:creationId xmlns:a16="http://schemas.microsoft.com/office/drawing/2014/main" id="{955D9E26-E4B6-4113-AFE8-CFD9E417AC96}"/>
              </a:ext>
            </a:extLst>
          </p:cNvPr>
          <p:cNvSpPr/>
          <p:nvPr/>
        </p:nvSpPr>
        <p:spPr>
          <a:xfrm>
            <a:off x="557315" y="2391045"/>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50F3B9D-66D1-4B1A-A608-6B8B4984B2C1}"/>
              </a:ext>
            </a:extLst>
          </p:cNvPr>
          <p:cNvSpPr/>
          <p:nvPr/>
        </p:nvSpPr>
        <p:spPr>
          <a:xfrm>
            <a:off x="557315" y="3134304"/>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6E35AB1C-FBBE-4852-9CC0-E28D804CB864}"/>
              </a:ext>
            </a:extLst>
          </p:cNvPr>
          <p:cNvSpPr/>
          <p:nvPr/>
        </p:nvSpPr>
        <p:spPr>
          <a:xfrm>
            <a:off x="723993" y="2551535"/>
            <a:ext cx="146795" cy="1594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D50BB423-DF58-47F5-9A4B-33F6D4F14BE6}"/>
              </a:ext>
            </a:extLst>
          </p:cNvPr>
          <p:cNvSpPr txBox="1">
            <a:spLocks/>
          </p:cNvSpPr>
          <p:nvPr/>
        </p:nvSpPr>
        <p:spPr>
          <a:xfrm>
            <a:off x="-3535158" y="956256"/>
            <a:ext cx="3394409"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p>
          <a:p>
            <a:pPr>
              <a:spcAft>
                <a:spcPts val="600"/>
              </a:spcAft>
            </a:pPr>
            <a:r>
              <a:rPr lang="en-IN" sz="2000" b="1" dirty="0">
                <a:solidFill>
                  <a:schemeClr val="bg1"/>
                </a:solidFill>
              </a:rPr>
              <a:t>Multiple choice</a:t>
            </a:r>
          </a:p>
        </p:txBody>
      </p:sp>
    </p:spTree>
    <p:custDataLst>
      <p:tags r:id="rId1"/>
    </p:custDataLst>
    <p:extLst>
      <p:ext uri="{BB962C8B-B14F-4D97-AF65-F5344CB8AC3E}">
        <p14:creationId xmlns:p14="http://schemas.microsoft.com/office/powerpoint/2010/main" val="2344231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501153" y="6068543"/>
            <a:ext cx="11456314" cy="646331"/>
          </a:xfrm>
          <a:prstGeom prst="rect">
            <a:avLst/>
          </a:prstGeom>
          <a:solidFill>
            <a:schemeClr val="accent1">
              <a:lumMod val="20000"/>
              <a:lumOff val="80000"/>
            </a:schemeClr>
          </a:solidFill>
        </p:spPr>
        <p:txBody>
          <a:bodyPr wrap="square">
            <a:spAutoFit/>
          </a:bodyPr>
          <a:lstStyle/>
          <a:p>
            <a:pPr lvl="0"/>
            <a:r>
              <a:rPr lang="en-US" i="1" dirty="0"/>
              <a:t>&lt;i-text&gt; Select your answer then select </a:t>
            </a:r>
            <a:r>
              <a:rPr lang="en-US" b="1" i="1" dirty="0"/>
              <a:t>Confirm</a:t>
            </a:r>
            <a:r>
              <a:rPr lang="en-US" i="1" dirty="0"/>
              <a:t>.  </a:t>
            </a:r>
          </a:p>
          <a:p>
            <a:pPr lvl="0"/>
            <a:endParaRPr lang="en-US" i="1" dirty="0"/>
          </a:p>
        </p:txBody>
      </p:sp>
      <p:sp>
        <p:nvSpPr>
          <p:cNvPr id="6" name="Title 1">
            <a:extLst>
              <a:ext uri="{FF2B5EF4-FFF2-40B4-BE49-F238E27FC236}">
                <a16:creationId xmlns:a16="http://schemas.microsoft.com/office/drawing/2014/main" id="{C7E38702-0141-4E93-A182-E8D62B92A2E9}"/>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Activity: Identify data types</a:t>
            </a:r>
          </a:p>
          <a:p>
            <a:pPr lvl="0">
              <a:spcBef>
                <a:spcPts val="0"/>
              </a:spcBef>
            </a:pPr>
            <a:endParaRPr lang="en-US" sz="2000" dirty="0">
              <a:solidFill>
                <a:schemeClr val="bg1"/>
              </a:solidFill>
            </a:endParaRPr>
          </a:p>
        </p:txBody>
      </p:sp>
      <p:sp>
        <p:nvSpPr>
          <p:cNvPr id="49" name="Rectangle 48"/>
          <p:cNvSpPr/>
          <p:nvPr/>
        </p:nvSpPr>
        <p:spPr>
          <a:xfrm>
            <a:off x="1197446" y="2348181"/>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Ordinal</a:t>
            </a:r>
          </a:p>
        </p:txBody>
      </p:sp>
      <p:sp>
        <p:nvSpPr>
          <p:cNvPr id="51" name="Rectangle 50"/>
          <p:cNvSpPr/>
          <p:nvPr/>
        </p:nvSpPr>
        <p:spPr>
          <a:xfrm>
            <a:off x="1197446" y="3091440"/>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Useless</a:t>
            </a:r>
          </a:p>
        </p:txBody>
      </p:sp>
      <p:sp>
        <p:nvSpPr>
          <p:cNvPr id="53" name="Rectangle 52"/>
          <p:cNvSpPr/>
          <p:nvPr/>
        </p:nvSpPr>
        <p:spPr>
          <a:xfrm>
            <a:off x="1197446" y="3851472"/>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Count</a:t>
            </a:r>
          </a:p>
          <a:p>
            <a:endParaRPr lang="en-US" dirty="0">
              <a:solidFill>
                <a:schemeClr val="tx1"/>
              </a:solidFill>
            </a:endParaRPr>
          </a:p>
        </p:txBody>
      </p:sp>
      <p:sp>
        <p:nvSpPr>
          <p:cNvPr id="55" name="Rectangle 54"/>
          <p:cNvSpPr/>
          <p:nvPr/>
        </p:nvSpPr>
        <p:spPr>
          <a:xfrm>
            <a:off x="1197446" y="4654239"/>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Nominal</a:t>
            </a:r>
          </a:p>
        </p:txBody>
      </p:sp>
      <p:sp>
        <p:nvSpPr>
          <p:cNvPr id="24" name="Rectangle 23"/>
          <p:cNvSpPr/>
          <p:nvPr/>
        </p:nvSpPr>
        <p:spPr>
          <a:xfrm>
            <a:off x="501152" y="970954"/>
            <a:ext cx="9875300" cy="10958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sz="1600" dirty="0">
                <a:solidFill>
                  <a:schemeClr val="tx1"/>
                </a:solidFill>
              </a:rPr>
              <a:t>Our client is also asking how many office moves they have experienced in the past 10 years. </a:t>
            </a:r>
            <a:r>
              <a:rPr lang="en-US" sz="1600" b="1" dirty="0">
                <a:solidFill>
                  <a:schemeClr val="tx1"/>
                </a:solidFill>
              </a:rPr>
              <a:t>Can you tell me what type of data we need to use for identifying the amount of office moves within a defined time period?  </a:t>
            </a:r>
          </a:p>
        </p:txBody>
      </p:sp>
      <p:sp>
        <p:nvSpPr>
          <p:cNvPr id="26" name="Rectangle 25"/>
          <p:cNvSpPr/>
          <p:nvPr/>
        </p:nvSpPr>
        <p:spPr>
          <a:xfrm>
            <a:off x="481918" y="5414271"/>
            <a:ext cx="1657156" cy="5080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Confirm</a:t>
            </a:r>
          </a:p>
        </p:txBody>
      </p:sp>
      <p:sp>
        <p:nvSpPr>
          <p:cNvPr id="30" name="Rectangle 29">
            <a:extLst>
              <a:ext uri="{FF2B5EF4-FFF2-40B4-BE49-F238E27FC236}">
                <a16:creationId xmlns:a16="http://schemas.microsoft.com/office/drawing/2014/main" id="{35CA208A-E800-4866-AE34-82781F53D958}"/>
              </a:ext>
            </a:extLst>
          </p:cNvPr>
          <p:cNvSpPr/>
          <p:nvPr/>
        </p:nvSpPr>
        <p:spPr>
          <a:xfrm>
            <a:off x="12286845" y="0"/>
            <a:ext cx="25527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US" dirty="0"/>
          </a:p>
          <a:p>
            <a:r>
              <a:rPr lang="en-US" dirty="0"/>
              <a:t>Correct/incorrect feedback: Counting the number of moves is the best answer.  Other information gathered while interesting doesn’t solve the problem.</a:t>
            </a:r>
          </a:p>
          <a:p>
            <a:endParaRPr lang="en-US" dirty="0"/>
          </a:p>
          <a:p>
            <a:endParaRPr lang="en-US" dirty="0"/>
          </a:p>
        </p:txBody>
      </p:sp>
      <p:sp>
        <p:nvSpPr>
          <p:cNvPr id="18" name="Oval 17">
            <a:extLst>
              <a:ext uri="{FF2B5EF4-FFF2-40B4-BE49-F238E27FC236}">
                <a16:creationId xmlns:a16="http://schemas.microsoft.com/office/drawing/2014/main" id="{955D9E26-E4B6-4113-AFE8-CFD9E417AC96}"/>
              </a:ext>
            </a:extLst>
          </p:cNvPr>
          <p:cNvSpPr/>
          <p:nvPr/>
        </p:nvSpPr>
        <p:spPr>
          <a:xfrm>
            <a:off x="557315" y="2391045"/>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50F3B9D-66D1-4B1A-A608-6B8B4984B2C1}"/>
              </a:ext>
            </a:extLst>
          </p:cNvPr>
          <p:cNvSpPr/>
          <p:nvPr/>
        </p:nvSpPr>
        <p:spPr>
          <a:xfrm>
            <a:off x="557315" y="3134304"/>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206C271-644D-4D97-AEC3-4983C53786CB}"/>
              </a:ext>
            </a:extLst>
          </p:cNvPr>
          <p:cNvSpPr/>
          <p:nvPr/>
        </p:nvSpPr>
        <p:spPr>
          <a:xfrm>
            <a:off x="557315" y="3879334"/>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53281DA2-8058-4715-9DFD-EB286D287E6E}"/>
              </a:ext>
            </a:extLst>
          </p:cNvPr>
          <p:cNvSpPr/>
          <p:nvPr/>
        </p:nvSpPr>
        <p:spPr>
          <a:xfrm>
            <a:off x="557315" y="4697103"/>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6E35AB1C-FBBE-4852-9CC0-E28D804CB864}"/>
              </a:ext>
            </a:extLst>
          </p:cNvPr>
          <p:cNvSpPr/>
          <p:nvPr/>
        </p:nvSpPr>
        <p:spPr>
          <a:xfrm>
            <a:off x="711732" y="4015039"/>
            <a:ext cx="146795" cy="1594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BB5ADF76-377C-41A6-81E7-FCBB1977BEFF}"/>
              </a:ext>
            </a:extLst>
          </p:cNvPr>
          <p:cNvSpPr txBox="1">
            <a:spLocks/>
          </p:cNvSpPr>
          <p:nvPr/>
        </p:nvSpPr>
        <p:spPr>
          <a:xfrm>
            <a:off x="-3535158" y="956256"/>
            <a:ext cx="3394409"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p>
          <a:p>
            <a:pPr>
              <a:spcAft>
                <a:spcPts val="600"/>
              </a:spcAft>
            </a:pPr>
            <a:r>
              <a:rPr lang="en-IN" sz="2000" b="1" dirty="0">
                <a:solidFill>
                  <a:schemeClr val="bg1"/>
                </a:solidFill>
              </a:rPr>
              <a:t>Multiple choice</a:t>
            </a:r>
          </a:p>
        </p:txBody>
      </p:sp>
      <p:sp>
        <p:nvSpPr>
          <p:cNvPr id="17" name="Rectangle 16">
            <a:extLst>
              <a:ext uri="{FF2B5EF4-FFF2-40B4-BE49-F238E27FC236}">
                <a16:creationId xmlns:a16="http://schemas.microsoft.com/office/drawing/2014/main" id="{F78E4621-10EE-4790-928B-7AC7B14245F0}"/>
              </a:ext>
            </a:extLst>
          </p:cNvPr>
          <p:cNvSpPr/>
          <p:nvPr/>
        </p:nvSpPr>
        <p:spPr>
          <a:xfrm>
            <a:off x="8880278" y="2356917"/>
            <a:ext cx="2992347" cy="508093"/>
          </a:xfrm>
          <a:prstGeom prst="rect">
            <a:avLst/>
          </a:prstGeom>
          <a:solidFill>
            <a:srgbClr val="DD52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REFERENCE TAB</a:t>
            </a:r>
          </a:p>
        </p:txBody>
      </p:sp>
    </p:spTree>
    <p:custDataLst>
      <p:tags r:id="rId1"/>
    </p:custDataLst>
    <p:extLst>
      <p:ext uri="{BB962C8B-B14F-4D97-AF65-F5344CB8AC3E}">
        <p14:creationId xmlns:p14="http://schemas.microsoft.com/office/powerpoint/2010/main" val="196991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E31D66B-3072-4FDC-8EEA-63625A196373}"/>
              </a:ext>
            </a:extLst>
          </p:cNvPr>
          <p:cNvPicPr>
            <a:picLocks noChangeAspect="1"/>
          </p:cNvPicPr>
          <p:nvPr/>
        </p:nvPicPr>
        <p:blipFill>
          <a:blip r:embed="rId4"/>
          <a:stretch>
            <a:fillRect/>
          </a:stretch>
        </p:blipFill>
        <p:spPr>
          <a:xfrm>
            <a:off x="-23062" y="819062"/>
            <a:ext cx="8539770" cy="4957232"/>
          </a:xfrm>
          <a:prstGeom prst="rect">
            <a:avLst/>
          </a:prstGeom>
        </p:spPr>
      </p:pic>
      <p:sp>
        <p:nvSpPr>
          <p:cNvPr id="7" name="Rectangle 6"/>
          <p:cNvSpPr/>
          <p:nvPr/>
        </p:nvSpPr>
        <p:spPr>
          <a:xfrm>
            <a:off x="12306299" y="0"/>
            <a:ext cx="3848101" cy="881017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IN" sz="1600" dirty="0"/>
              <a:t>This intro video combines the credential overview and scenario overview as well as the Skillbuilder overview. On-screen text in sync with audio.</a:t>
            </a:r>
          </a:p>
          <a:p>
            <a:endParaRPr lang="en-IN" sz="1600" dirty="0"/>
          </a:p>
          <a:p>
            <a:r>
              <a:rPr lang="en-IN" sz="1600" dirty="0"/>
              <a:t>FULL SCREEN VIDEO – text appears as overlay in sync with audio – numbers indicate motion graphics with audio – throughout each video.</a:t>
            </a:r>
          </a:p>
          <a:p>
            <a:endParaRPr lang="en-IN" sz="1600" dirty="0"/>
          </a:p>
          <a:p>
            <a:r>
              <a:rPr lang="en-IN" sz="1600" dirty="0"/>
              <a:t>Meeting video:</a:t>
            </a:r>
          </a:p>
          <a:p>
            <a:r>
              <a:rPr lang="en-US" sz="1600" dirty="0">
                <a:hlinkClick r:id="rId5"/>
              </a:rPr>
              <a:t>https://www.istockphoto.com/video/beautiful-businesswoman-gives-report-presentation-to-her-business-colleagues-in-the-gm898959520-248042582</a:t>
            </a:r>
            <a:endParaRPr lang="en-IN" sz="1600" dirty="0"/>
          </a:p>
          <a:p>
            <a:endParaRPr lang="en-IN" sz="1600" dirty="0"/>
          </a:p>
          <a:p>
            <a:r>
              <a:rPr lang="en-IN" sz="1600" dirty="0"/>
              <a:t>For the ProEdge transcript part, please use the same assets as with the other skillbuilders for that portion of the video to be uniform with the entire program. </a:t>
            </a:r>
          </a:p>
          <a:p>
            <a:endParaRPr lang="en-IN" sz="1600" dirty="0"/>
          </a:p>
          <a:p>
            <a:r>
              <a:rPr lang="en-IN" b="1" dirty="0"/>
              <a:t> </a:t>
            </a:r>
          </a:p>
        </p:txBody>
      </p:sp>
      <p:sp>
        <p:nvSpPr>
          <p:cNvPr id="14" name="Title 1"/>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Introduction to creating a high-quality data set</a:t>
            </a:r>
          </a:p>
        </p:txBody>
      </p:sp>
      <p:sp>
        <p:nvSpPr>
          <p:cNvPr id="13" name="Google Shape;525;p66"/>
          <p:cNvSpPr txBox="1"/>
          <p:nvPr/>
        </p:nvSpPr>
        <p:spPr>
          <a:xfrm>
            <a:off x="0" y="5976564"/>
            <a:ext cx="11944350" cy="705237"/>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l" rtl="0">
              <a:spcBef>
                <a:spcPts val="300"/>
              </a:spcBef>
              <a:spcAft>
                <a:spcPts val="300"/>
              </a:spcAft>
              <a:buNone/>
            </a:pPr>
            <a:r>
              <a:rPr lang="en" i="1" dirty="0">
                <a:solidFill>
                  <a:srgbClr val="000000"/>
                </a:solidFill>
              </a:rPr>
              <a:t>&lt;I-text&gt;: Play the video </a:t>
            </a:r>
            <a:r>
              <a:rPr lang="en-US" i="1" dirty="0">
                <a:solidFill>
                  <a:srgbClr val="000000"/>
                </a:solidFill>
              </a:rPr>
              <a:t>to begin</a:t>
            </a:r>
            <a:r>
              <a:rPr lang="en" i="1" dirty="0">
                <a:solidFill>
                  <a:srgbClr val="000000"/>
                </a:solidFill>
              </a:rPr>
              <a:t>.</a:t>
            </a:r>
            <a:endParaRPr i="1" dirty="0"/>
          </a:p>
        </p:txBody>
      </p:sp>
      <p:sp>
        <p:nvSpPr>
          <p:cNvPr id="2" name="Slide Number Placeholder 1">
            <a:extLst>
              <a:ext uri="{FF2B5EF4-FFF2-40B4-BE49-F238E27FC236}">
                <a16:creationId xmlns:a16="http://schemas.microsoft.com/office/drawing/2014/main" id="{A3CA0486-AEF6-47FF-8CA9-855FC398B149}"/>
              </a:ext>
            </a:extLst>
          </p:cNvPr>
          <p:cNvSpPr>
            <a:spLocks noGrp="1"/>
          </p:cNvSpPr>
          <p:nvPr>
            <p:ph type="sldNum" sz="quarter" idx="4294967295"/>
          </p:nvPr>
        </p:nvSpPr>
        <p:spPr>
          <a:xfrm>
            <a:off x="8610600" y="6356350"/>
            <a:ext cx="2743200" cy="365125"/>
          </a:xfrm>
          <a:prstGeom prst="rect">
            <a:avLst/>
          </a:prstGeom>
        </p:spPr>
        <p:txBody>
          <a:bodyPr/>
          <a:lstStyle/>
          <a:p>
            <a:fld id="{BA31FF49-7B43-4FB5-815E-EB4DFAAF1341}" type="slidenum">
              <a:rPr lang="en-IN" smtClean="0"/>
              <a:t>2</a:t>
            </a:fld>
            <a:endParaRPr lang="en-IN" dirty="0"/>
          </a:p>
        </p:txBody>
      </p:sp>
      <p:sp>
        <p:nvSpPr>
          <p:cNvPr id="10" name="TextBox 9">
            <a:extLst>
              <a:ext uri="{FF2B5EF4-FFF2-40B4-BE49-F238E27FC236}">
                <a16:creationId xmlns:a16="http://schemas.microsoft.com/office/drawing/2014/main" id="{98030100-5FAB-454F-A7E9-23EDBB438980}"/>
              </a:ext>
            </a:extLst>
          </p:cNvPr>
          <p:cNvSpPr txBox="1"/>
          <p:nvPr/>
        </p:nvSpPr>
        <p:spPr>
          <a:xfrm>
            <a:off x="8493996" y="2655703"/>
            <a:ext cx="301686" cy="369332"/>
          </a:xfrm>
          <a:prstGeom prst="rect">
            <a:avLst/>
          </a:prstGeom>
          <a:solidFill>
            <a:schemeClr val="accent5">
              <a:lumMod val="75000"/>
            </a:schemeClr>
          </a:solidFill>
        </p:spPr>
        <p:txBody>
          <a:bodyPr wrap="none" rtlCol="0">
            <a:spAutoFit/>
          </a:bodyPr>
          <a:lstStyle/>
          <a:p>
            <a:r>
              <a:rPr lang="en-US" dirty="0">
                <a:solidFill>
                  <a:schemeClr val="bg1"/>
                </a:solidFill>
              </a:rPr>
              <a:t>1</a:t>
            </a:r>
          </a:p>
        </p:txBody>
      </p:sp>
      <p:sp>
        <p:nvSpPr>
          <p:cNvPr id="15" name="TextBox 14">
            <a:extLst>
              <a:ext uri="{FF2B5EF4-FFF2-40B4-BE49-F238E27FC236}">
                <a16:creationId xmlns:a16="http://schemas.microsoft.com/office/drawing/2014/main" id="{94DEF4C0-0C07-4F56-B0A0-503BDBE118B2}"/>
              </a:ext>
            </a:extLst>
          </p:cNvPr>
          <p:cNvSpPr txBox="1"/>
          <p:nvPr/>
        </p:nvSpPr>
        <p:spPr>
          <a:xfrm>
            <a:off x="8481267" y="3463634"/>
            <a:ext cx="301686" cy="369332"/>
          </a:xfrm>
          <a:prstGeom prst="rect">
            <a:avLst/>
          </a:prstGeom>
          <a:solidFill>
            <a:schemeClr val="accent5">
              <a:lumMod val="75000"/>
            </a:schemeClr>
          </a:solidFill>
        </p:spPr>
        <p:txBody>
          <a:bodyPr wrap="none" rtlCol="0">
            <a:spAutoFit/>
          </a:bodyPr>
          <a:lstStyle/>
          <a:p>
            <a:r>
              <a:rPr lang="en-US" dirty="0">
                <a:solidFill>
                  <a:schemeClr val="bg1"/>
                </a:solidFill>
              </a:rPr>
              <a:t>2</a:t>
            </a:r>
          </a:p>
        </p:txBody>
      </p:sp>
      <p:sp>
        <p:nvSpPr>
          <p:cNvPr id="16" name="TextBox 15">
            <a:extLst>
              <a:ext uri="{FF2B5EF4-FFF2-40B4-BE49-F238E27FC236}">
                <a16:creationId xmlns:a16="http://schemas.microsoft.com/office/drawing/2014/main" id="{EE83ACFF-8967-4297-A49F-579E47DEBDB3}"/>
              </a:ext>
            </a:extLst>
          </p:cNvPr>
          <p:cNvSpPr txBox="1"/>
          <p:nvPr/>
        </p:nvSpPr>
        <p:spPr>
          <a:xfrm>
            <a:off x="8493996" y="4239624"/>
            <a:ext cx="301686" cy="369332"/>
          </a:xfrm>
          <a:prstGeom prst="rect">
            <a:avLst/>
          </a:prstGeom>
          <a:solidFill>
            <a:schemeClr val="accent5">
              <a:lumMod val="75000"/>
            </a:schemeClr>
          </a:solidFill>
        </p:spPr>
        <p:txBody>
          <a:bodyPr wrap="none" rtlCol="0">
            <a:spAutoFit/>
          </a:bodyPr>
          <a:lstStyle/>
          <a:p>
            <a:r>
              <a:rPr lang="en-US" dirty="0">
                <a:solidFill>
                  <a:schemeClr val="bg1"/>
                </a:solidFill>
              </a:rPr>
              <a:t>3</a:t>
            </a:r>
          </a:p>
        </p:txBody>
      </p:sp>
      <p:sp>
        <p:nvSpPr>
          <p:cNvPr id="12" name="Rectangle 11">
            <a:extLst>
              <a:ext uri="{FF2B5EF4-FFF2-40B4-BE49-F238E27FC236}">
                <a16:creationId xmlns:a16="http://schemas.microsoft.com/office/drawing/2014/main" id="{5ECE1FA8-B17B-417A-B885-43F3313E6CD0}"/>
              </a:ext>
            </a:extLst>
          </p:cNvPr>
          <p:cNvSpPr/>
          <p:nvPr/>
        </p:nvSpPr>
        <p:spPr>
          <a:xfrm>
            <a:off x="8878657" y="2635286"/>
            <a:ext cx="3424889" cy="461665"/>
          </a:xfrm>
          <a:prstGeom prst="rect">
            <a:avLst/>
          </a:prstGeom>
          <a:solidFill>
            <a:schemeClr val="bg1"/>
          </a:solidFill>
        </p:spPr>
        <p:txBody>
          <a:bodyPr wrap="square">
            <a:spAutoFit/>
          </a:bodyPr>
          <a:lstStyle/>
          <a:p>
            <a:r>
              <a:rPr lang="en-US" sz="2400" b="1" dirty="0"/>
              <a:t>Reduce office rent</a:t>
            </a:r>
          </a:p>
        </p:txBody>
      </p:sp>
      <p:sp>
        <p:nvSpPr>
          <p:cNvPr id="17" name="Rectangle 16">
            <a:extLst>
              <a:ext uri="{FF2B5EF4-FFF2-40B4-BE49-F238E27FC236}">
                <a16:creationId xmlns:a16="http://schemas.microsoft.com/office/drawing/2014/main" id="{B0ED989F-1BAF-4E4E-BAD6-8182BDF7E36A}"/>
              </a:ext>
            </a:extLst>
          </p:cNvPr>
          <p:cNvSpPr/>
          <p:nvPr/>
        </p:nvSpPr>
        <p:spPr>
          <a:xfrm>
            <a:off x="8808368" y="3429000"/>
            <a:ext cx="3364581" cy="461665"/>
          </a:xfrm>
          <a:prstGeom prst="rect">
            <a:avLst/>
          </a:prstGeom>
          <a:solidFill>
            <a:schemeClr val="bg1"/>
          </a:solidFill>
        </p:spPr>
        <p:txBody>
          <a:bodyPr wrap="square">
            <a:spAutoFit/>
          </a:bodyPr>
          <a:lstStyle/>
          <a:p>
            <a:r>
              <a:rPr lang="en-US" sz="2400" b="1" dirty="0"/>
              <a:t> Locate new office space</a:t>
            </a:r>
          </a:p>
        </p:txBody>
      </p:sp>
      <p:sp>
        <p:nvSpPr>
          <p:cNvPr id="18" name="Rectangle 17">
            <a:extLst>
              <a:ext uri="{FF2B5EF4-FFF2-40B4-BE49-F238E27FC236}">
                <a16:creationId xmlns:a16="http://schemas.microsoft.com/office/drawing/2014/main" id="{9BBFB77F-9531-497A-9522-B086FAC34201}"/>
              </a:ext>
            </a:extLst>
          </p:cNvPr>
          <p:cNvSpPr/>
          <p:nvPr/>
        </p:nvSpPr>
        <p:spPr>
          <a:xfrm>
            <a:off x="8842860" y="4182008"/>
            <a:ext cx="3349140" cy="461665"/>
          </a:xfrm>
          <a:prstGeom prst="rect">
            <a:avLst/>
          </a:prstGeom>
          <a:solidFill>
            <a:schemeClr val="bg1"/>
          </a:solidFill>
        </p:spPr>
        <p:txBody>
          <a:bodyPr wrap="square">
            <a:spAutoFit/>
          </a:bodyPr>
          <a:lstStyle/>
          <a:p>
            <a:r>
              <a:rPr lang="en-US" sz="2400" b="1" dirty="0"/>
              <a:t>Estimate lease liabilities</a:t>
            </a:r>
          </a:p>
        </p:txBody>
      </p:sp>
      <p:sp>
        <p:nvSpPr>
          <p:cNvPr id="21" name="Title 1">
            <a:extLst>
              <a:ext uri="{FF2B5EF4-FFF2-40B4-BE49-F238E27FC236}">
                <a16:creationId xmlns:a16="http://schemas.microsoft.com/office/drawing/2014/main" id="{250206F2-4BD3-480C-9819-E9095DEE8FF3}"/>
              </a:ext>
            </a:extLst>
          </p:cNvPr>
          <p:cNvSpPr txBox="1">
            <a:spLocks/>
          </p:cNvSpPr>
          <p:nvPr/>
        </p:nvSpPr>
        <p:spPr>
          <a:xfrm>
            <a:off x="-3440674" y="772358"/>
            <a:ext cx="3394409" cy="903566"/>
          </a:xfrm>
          <a:prstGeom prst="homePlate">
            <a:avLst>
              <a:gd name="adj" fmla="val 128876"/>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r>
              <a:rPr lang="en-IN" sz="2000" b="1" dirty="0">
                <a:solidFill>
                  <a:schemeClr val="bg1"/>
                </a:solidFill>
              </a:rPr>
              <a:t>video/animation</a:t>
            </a:r>
          </a:p>
        </p:txBody>
      </p:sp>
      <p:sp>
        <p:nvSpPr>
          <p:cNvPr id="3" name="TextBox 2">
            <a:extLst>
              <a:ext uri="{FF2B5EF4-FFF2-40B4-BE49-F238E27FC236}">
                <a16:creationId xmlns:a16="http://schemas.microsoft.com/office/drawing/2014/main" id="{539F7C3A-F0C2-42A5-BE05-5A1592B20C91}"/>
              </a:ext>
            </a:extLst>
          </p:cNvPr>
          <p:cNvSpPr txBox="1"/>
          <p:nvPr/>
        </p:nvSpPr>
        <p:spPr>
          <a:xfrm>
            <a:off x="8516708" y="1295400"/>
            <a:ext cx="3585878" cy="830997"/>
          </a:xfrm>
          <a:prstGeom prst="rect">
            <a:avLst/>
          </a:prstGeom>
          <a:noFill/>
        </p:spPr>
        <p:txBody>
          <a:bodyPr wrap="square" rtlCol="0">
            <a:spAutoFit/>
          </a:bodyPr>
          <a:lstStyle/>
          <a:p>
            <a:pPr algn="just"/>
            <a:r>
              <a:rPr lang="en-US" sz="2400" b="1" dirty="0"/>
              <a:t>Commercial real estate:  </a:t>
            </a:r>
          </a:p>
          <a:p>
            <a:pPr algn="just"/>
            <a:r>
              <a:rPr lang="en-US" sz="2400" b="1" dirty="0"/>
              <a:t>Clients need lower costs</a:t>
            </a:r>
          </a:p>
        </p:txBody>
      </p:sp>
    </p:spTree>
    <p:custDataLst>
      <p:tags r:id="rId1"/>
    </p:custDataLst>
    <p:extLst>
      <p:ext uri="{BB962C8B-B14F-4D97-AF65-F5344CB8AC3E}">
        <p14:creationId xmlns:p14="http://schemas.microsoft.com/office/powerpoint/2010/main" val="3970049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306299" y="0"/>
            <a:ext cx="3848101" cy="881017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IN" b="1" dirty="0"/>
              <a:t>Video part 2 – CONT.</a:t>
            </a:r>
          </a:p>
          <a:p>
            <a:endParaRPr lang="en-IN" b="1" dirty="0"/>
          </a:p>
          <a:p>
            <a:r>
              <a:rPr lang="en-IN" b="1" dirty="0"/>
              <a:t>The MS Word table appears on screen in the video. – Zoom in and zoom out of the screen.  </a:t>
            </a:r>
          </a:p>
          <a:p>
            <a:endParaRPr lang="en-IN" b="1" dirty="0"/>
          </a:p>
          <a:p>
            <a:r>
              <a:rPr lang="en-IN" b="1" dirty="0"/>
              <a:t>Ken Burns Effect  - </a:t>
            </a:r>
          </a:p>
        </p:txBody>
      </p:sp>
      <p:sp>
        <p:nvSpPr>
          <p:cNvPr id="14" name="Title 1"/>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Introduction to classifying types of data</a:t>
            </a:r>
          </a:p>
        </p:txBody>
      </p:sp>
      <p:sp>
        <p:nvSpPr>
          <p:cNvPr id="13" name="Google Shape;525;p66"/>
          <p:cNvSpPr txBox="1"/>
          <p:nvPr/>
        </p:nvSpPr>
        <p:spPr>
          <a:xfrm>
            <a:off x="0" y="5976564"/>
            <a:ext cx="11944350" cy="705237"/>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l" rtl="0">
              <a:spcBef>
                <a:spcPts val="300"/>
              </a:spcBef>
              <a:spcAft>
                <a:spcPts val="300"/>
              </a:spcAft>
              <a:buNone/>
            </a:pPr>
            <a:r>
              <a:rPr lang="en" i="1" dirty="0">
                <a:solidFill>
                  <a:srgbClr val="000000"/>
                </a:solidFill>
              </a:rPr>
              <a:t>&lt;I-text&gt;: Play the video.</a:t>
            </a:r>
            <a:endParaRPr i="1" dirty="0"/>
          </a:p>
        </p:txBody>
      </p:sp>
      <p:sp>
        <p:nvSpPr>
          <p:cNvPr id="2" name="Slide Number Placeholder 1">
            <a:extLst>
              <a:ext uri="{FF2B5EF4-FFF2-40B4-BE49-F238E27FC236}">
                <a16:creationId xmlns:a16="http://schemas.microsoft.com/office/drawing/2014/main" id="{A3CA0486-AEF6-47FF-8CA9-855FC398B149}"/>
              </a:ext>
            </a:extLst>
          </p:cNvPr>
          <p:cNvSpPr>
            <a:spLocks noGrp="1"/>
          </p:cNvSpPr>
          <p:nvPr>
            <p:ph type="sldNum" sz="quarter" idx="4294967295"/>
          </p:nvPr>
        </p:nvSpPr>
        <p:spPr>
          <a:xfrm>
            <a:off x="8610600" y="6356350"/>
            <a:ext cx="2743200" cy="365125"/>
          </a:xfrm>
          <a:prstGeom prst="rect">
            <a:avLst/>
          </a:prstGeom>
        </p:spPr>
        <p:txBody>
          <a:bodyPr/>
          <a:lstStyle/>
          <a:p>
            <a:fld id="{BA31FF49-7B43-4FB5-815E-EB4DFAAF1341}" type="slidenum">
              <a:rPr lang="en-IN" smtClean="0"/>
              <a:t>20</a:t>
            </a:fld>
            <a:endParaRPr lang="en-IN" dirty="0"/>
          </a:p>
        </p:txBody>
      </p:sp>
      <p:pic>
        <p:nvPicPr>
          <p:cNvPr id="9" name="Picture 8">
            <a:extLst>
              <a:ext uri="{FF2B5EF4-FFF2-40B4-BE49-F238E27FC236}">
                <a16:creationId xmlns:a16="http://schemas.microsoft.com/office/drawing/2014/main" id="{741A0809-E2D0-4D90-965C-065C9D8621EE}"/>
              </a:ext>
            </a:extLst>
          </p:cNvPr>
          <p:cNvPicPr>
            <a:picLocks noChangeAspect="1"/>
          </p:cNvPicPr>
          <p:nvPr/>
        </p:nvPicPr>
        <p:blipFill>
          <a:blip r:embed="rId4"/>
          <a:stretch>
            <a:fillRect/>
          </a:stretch>
        </p:blipFill>
        <p:spPr>
          <a:xfrm>
            <a:off x="121068" y="1113957"/>
            <a:ext cx="8489532" cy="4719604"/>
          </a:xfrm>
          <a:prstGeom prst="rect">
            <a:avLst/>
          </a:prstGeom>
        </p:spPr>
      </p:pic>
      <p:sp>
        <p:nvSpPr>
          <p:cNvPr id="8" name="Title 1">
            <a:extLst>
              <a:ext uri="{FF2B5EF4-FFF2-40B4-BE49-F238E27FC236}">
                <a16:creationId xmlns:a16="http://schemas.microsoft.com/office/drawing/2014/main" id="{08EFD83D-A845-439F-B5FF-A9F0810F2EB9}"/>
              </a:ext>
            </a:extLst>
          </p:cNvPr>
          <p:cNvSpPr txBox="1">
            <a:spLocks/>
          </p:cNvSpPr>
          <p:nvPr/>
        </p:nvSpPr>
        <p:spPr>
          <a:xfrm>
            <a:off x="-3440674" y="772358"/>
            <a:ext cx="3394409" cy="903566"/>
          </a:xfrm>
          <a:prstGeom prst="homePlate">
            <a:avLst>
              <a:gd name="adj" fmla="val 128876"/>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r>
              <a:rPr lang="en-IN" sz="2000" b="1" dirty="0">
                <a:solidFill>
                  <a:schemeClr val="bg1"/>
                </a:solidFill>
              </a:rPr>
              <a:t>video/animation</a:t>
            </a:r>
          </a:p>
        </p:txBody>
      </p:sp>
      <p:pic>
        <p:nvPicPr>
          <p:cNvPr id="5" name="Picture 4">
            <a:extLst>
              <a:ext uri="{FF2B5EF4-FFF2-40B4-BE49-F238E27FC236}">
                <a16:creationId xmlns:a16="http://schemas.microsoft.com/office/drawing/2014/main" id="{639C5C6F-3F64-4254-9751-187DE32FA0B8}"/>
              </a:ext>
            </a:extLst>
          </p:cNvPr>
          <p:cNvPicPr>
            <a:picLocks noChangeAspect="1"/>
          </p:cNvPicPr>
          <p:nvPr/>
        </p:nvPicPr>
        <p:blipFill>
          <a:blip r:embed="rId5"/>
          <a:stretch>
            <a:fillRect/>
          </a:stretch>
        </p:blipFill>
        <p:spPr>
          <a:xfrm>
            <a:off x="1" y="3719236"/>
            <a:ext cx="12192000" cy="2257328"/>
          </a:xfrm>
          <a:prstGeom prst="rect">
            <a:avLst/>
          </a:prstGeom>
        </p:spPr>
      </p:pic>
    </p:spTree>
    <p:custDataLst>
      <p:tags r:id="rId1"/>
    </p:custDataLst>
    <p:extLst>
      <p:ext uri="{BB962C8B-B14F-4D97-AF65-F5344CB8AC3E}">
        <p14:creationId xmlns:p14="http://schemas.microsoft.com/office/powerpoint/2010/main" val="3977306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501153" y="6068543"/>
            <a:ext cx="11456314" cy="646331"/>
          </a:xfrm>
          <a:prstGeom prst="rect">
            <a:avLst/>
          </a:prstGeom>
          <a:solidFill>
            <a:schemeClr val="accent1">
              <a:lumMod val="20000"/>
              <a:lumOff val="80000"/>
            </a:schemeClr>
          </a:solidFill>
        </p:spPr>
        <p:txBody>
          <a:bodyPr wrap="square">
            <a:spAutoFit/>
          </a:bodyPr>
          <a:lstStyle/>
          <a:p>
            <a:pPr lvl="0"/>
            <a:r>
              <a:rPr lang="en-US" i="1" dirty="0"/>
              <a:t>&lt;i-text&gt; Select two answers then select </a:t>
            </a:r>
            <a:r>
              <a:rPr lang="en-US" b="1" i="1" dirty="0"/>
              <a:t>Confirm</a:t>
            </a:r>
            <a:r>
              <a:rPr lang="en-US" i="1" dirty="0"/>
              <a:t>.  </a:t>
            </a:r>
          </a:p>
          <a:p>
            <a:pPr lvl="0"/>
            <a:endParaRPr lang="en-US" i="1" dirty="0"/>
          </a:p>
        </p:txBody>
      </p:sp>
      <p:sp>
        <p:nvSpPr>
          <p:cNvPr id="6" name="Title 1">
            <a:extLst>
              <a:ext uri="{FF2B5EF4-FFF2-40B4-BE49-F238E27FC236}">
                <a16:creationId xmlns:a16="http://schemas.microsoft.com/office/drawing/2014/main" id="{C7E38702-0141-4E93-A182-E8D62B92A2E9}"/>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Activity: Identify data types</a:t>
            </a:r>
          </a:p>
          <a:p>
            <a:pPr lvl="0">
              <a:spcBef>
                <a:spcPts val="0"/>
              </a:spcBef>
            </a:pPr>
            <a:endParaRPr lang="en-US" sz="2000" dirty="0">
              <a:solidFill>
                <a:schemeClr val="bg1"/>
              </a:solidFill>
            </a:endParaRPr>
          </a:p>
        </p:txBody>
      </p:sp>
      <p:sp>
        <p:nvSpPr>
          <p:cNvPr id="49" name="Rectangle 48"/>
          <p:cNvSpPr/>
          <p:nvPr/>
        </p:nvSpPr>
        <p:spPr>
          <a:xfrm>
            <a:off x="1197446" y="2348181"/>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The image data provides the client’s desired features. </a:t>
            </a:r>
          </a:p>
        </p:txBody>
      </p:sp>
      <p:sp>
        <p:nvSpPr>
          <p:cNvPr id="51" name="Rectangle 50"/>
          <p:cNvSpPr/>
          <p:nvPr/>
        </p:nvSpPr>
        <p:spPr>
          <a:xfrm>
            <a:off x="1197446" y="3091440"/>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Using binary data, pixels are analyzed to closely match the clients image features–and saves valuable time.</a:t>
            </a:r>
          </a:p>
        </p:txBody>
      </p:sp>
      <p:sp>
        <p:nvSpPr>
          <p:cNvPr id="53" name="Rectangle 52"/>
          <p:cNvSpPr/>
          <p:nvPr/>
        </p:nvSpPr>
        <p:spPr>
          <a:xfrm>
            <a:off x="1197446" y="3851472"/>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Text data from contract discussions can be easily compared to building layouts.</a:t>
            </a:r>
          </a:p>
        </p:txBody>
      </p:sp>
      <p:sp>
        <p:nvSpPr>
          <p:cNvPr id="55" name="Rectangle 54"/>
          <p:cNvSpPr/>
          <p:nvPr/>
        </p:nvSpPr>
        <p:spPr>
          <a:xfrm>
            <a:off x="1197446" y="4654239"/>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Stored voicemails from the client contain their list of office space must-haves.</a:t>
            </a:r>
          </a:p>
        </p:txBody>
      </p:sp>
      <p:sp>
        <p:nvSpPr>
          <p:cNvPr id="24" name="Rectangle 23"/>
          <p:cNvSpPr/>
          <p:nvPr/>
        </p:nvSpPr>
        <p:spPr>
          <a:xfrm>
            <a:off x="501152" y="970954"/>
            <a:ext cx="9877882" cy="10958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We now know AI uses binary data to form images, which is then image data-to analyze the office building images. </a:t>
            </a:r>
            <a:r>
              <a:rPr lang="en-US" sz="1600" b="1" dirty="0">
                <a:solidFill>
                  <a:schemeClr val="tx1"/>
                </a:solidFill>
              </a:rPr>
              <a:t>My next question is, </a:t>
            </a:r>
            <a:r>
              <a:rPr lang="en-US" sz="1600" b="1" u="sng" dirty="0">
                <a:solidFill>
                  <a:schemeClr val="tx1"/>
                </a:solidFill>
              </a:rPr>
              <a:t>why</a:t>
            </a:r>
            <a:r>
              <a:rPr lang="en-US" sz="1600" b="1" dirty="0">
                <a:solidFill>
                  <a:schemeClr val="tx1"/>
                </a:solidFill>
              </a:rPr>
              <a:t> should we use this data for this AI solution to search for office building design entry? What’s the benefit? </a:t>
            </a:r>
          </a:p>
        </p:txBody>
      </p:sp>
      <p:sp>
        <p:nvSpPr>
          <p:cNvPr id="26" name="Rectangle 25"/>
          <p:cNvSpPr/>
          <p:nvPr/>
        </p:nvSpPr>
        <p:spPr>
          <a:xfrm>
            <a:off x="481918" y="5414271"/>
            <a:ext cx="1657156" cy="5080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Confirm</a:t>
            </a:r>
          </a:p>
        </p:txBody>
      </p:sp>
      <p:sp>
        <p:nvSpPr>
          <p:cNvPr id="30" name="Rectangle 29">
            <a:extLst>
              <a:ext uri="{FF2B5EF4-FFF2-40B4-BE49-F238E27FC236}">
                <a16:creationId xmlns:a16="http://schemas.microsoft.com/office/drawing/2014/main" id="{35CA208A-E800-4866-AE34-82781F53D958}"/>
              </a:ext>
            </a:extLst>
          </p:cNvPr>
          <p:cNvSpPr/>
          <p:nvPr/>
        </p:nvSpPr>
        <p:spPr>
          <a:xfrm>
            <a:off x="12286845" y="0"/>
            <a:ext cx="25527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US" dirty="0"/>
          </a:p>
          <a:p>
            <a:r>
              <a:rPr lang="en-US" dirty="0"/>
              <a:t>Correct/incorrect feedback: Using binary data, pixels are analyzed to match the clients image features. Computer vision models are definitely about feature identification as well as finding quality defects.</a:t>
            </a:r>
          </a:p>
          <a:p>
            <a:endParaRPr lang="en-US" dirty="0"/>
          </a:p>
          <a:p>
            <a:r>
              <a:rPr lang="en-US" dirty="0"/>
              <a:t>Note that the options Text data and stored voicemails have tons of issues.  It's not easy to build a library from text and then compare that text to an image.  Converting speech to text and then linking that output to an image is also very difficult.</a:t>
            </a:r>
          </a:p>
          <a:p>
            <a:endParaRPr lang="en-US" dirty="0"/>
          </a:p>
          <a:p>
            <a:endParaRPr lang="en-US" dirty="0"/>
          </a:p>
        </p:txBody>
      </p:sp>
      <p:sp>
        <p:nvSpPr>
          <p:cNvPr id="31" name="Rectangle 30">
            <a:extLst>
              <a:ext uri="{FF2B5EF4-FFF2-40B4-BE49-F238E27FC236}">
                <a16:creationId xmlns:a16="http://schemas.microsoft.com/office/drawing/2014/main" id="{F66914F0-F3E0-4FEE-ACF0-8DC3F7EBD163}"/>
              </a:ext>
            </a:extLst>
          </p:cNvPr>
          <p:cNvSpPr/>
          <p:nvPr/>
        </p:nvSpPr>
        <p:spPr>
          <a:xfrm>
            <a:off x="577126" y="2401464"/>
            <a:ext cx="455631" cy="43983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76EC588-5D49-41E1-986F-118E995FD400}"/>
              </a:ext>
            </a:extLst>
          </p:cNvPr>
          <p:cNvSpPr/>
          <p:nvPr/>
        </p:nvSpPr>
        <p:spPr>
          <a:xfrm>
            <a:off x="577126" y="3144723"/>
            <a:ext cx="455631" cy="43983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5C701420-909C-4EA0-831B-11D03FFFE21E}"/>
              </a:ext>
            </a:extLst>
          </p:cNvPr>
          <p:cNvSpPr/>
          <p:nvPr/>
        </p:nvSpPr>
        <p:spPr>
          <a:xfrm>
            <a:off x="577126" y="3889753"/>
            <a:ext cx="455631" cy="43983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1D36416-29E9-4944-A80E-CAF58B6EB9B0}"/>
              </a:ext>
            </a:extLst>
          </p:cNvPr>
          <p:cNvSpPr/>
          <p:nvPr/>
        </p:nvSpPr>
        <p:spPr>
          <a:xfrm>
            <a:off x="577126" y="4707522"/>
            <a:ext cx="455631" cy="43983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4F767DA2-C703-4C1E-8FD4-4689516704D8}"/>
              </a:ext>
            </a:extLst>
          </p:cNvPr>
          <p:cNvSpPr/>
          <p:nvPr/>
        </p:nvSpPr>
        <p:spPr>
          <a:xfrm>
            <a:off x="733993" y="3311684"/>
            <a:ext cx="146795" cy="1594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32D6DA2-FCBA-42D0-81C3-A75DD3304BB9}"/>
              </a:ext>
            </a:extLst>
          </p:cNvPr>
          <p:cNvSpPr/>
          <p:nvPr/>
        </p:nvSpPr>
        <p:spPr>
          <a:xfrm>
            <a:off x="710925" y="2585236"/>
            <a:ext cx="146795" cy="1594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11D84C46-AA4A-4717-B430-37B8EA8A59F2}"/>
              </a:ext>
            </a:extLst>
          </p:cNvPr>
          <p:cNvSpPr txBox="1">
            <a:spLocks/>
          </p:cNvSpPr>
          <p:nvPr/>
        </p:nvSpPr>
        <p:spPr>
          <a:xfrm>
            <a:off x="-3535158" y="956256"/>
            <a:ext cx="3394409"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p>
          <a:p>
            <a:pPr>
              <a:spcAft>
                <a:spcPts val="600"/>
              </a:spcAft>
            </a:pPr>
            <a:r>
              <a:rPr lang="en-IN" sz="2000" b="1" dirty="0">
                <a:solidFill>
                  <a:schemeClr val="bg1"/>
                </a:solidFill>
              </a:rPr>
              <a:t>Pick many</a:t>
            </a:r>
          </a:p>
        </p:txBody>
      </p:sp>
    </p:spTree>
    <p:custDataLst>
      <p:tags r:id="rId1"/>
    </p:custDataLst>
    <p:extLst>
      <p:ext uri="{BB962C8B-B14F-4D97-AF65-F5344CB8AC3E}">
        <p14:creationId xmlns:p14="http://schemas.microsoft.com/office/powerpoint/2010/main" val="1970984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501153" y="6068543"/>
            <a:ext cx="11456314" cy="646331"/>
          </a:xfrm>
          <a:prstGeom prst="rect">
            <a:avLst/>
          </a:prstGeom>
          <a:solidFill>
            <a:schemeClr val="accent1">
              <a:lumMod val="20000"/>
              <a:lumOff val="80000"/>
            </a:schemeClr>
          </a:solidFill>
        </p:spPr>
        <p:txBody>
          <a:bodyPr wrap="square">
            <a:spAutoFit/>
          </a:bodyPr>
          <a:lstStyle/>
          <a:p>
            <a:pPr lvl="0"/>
            <a:r>
              <a:rPr lang="en-US" i="1" dirty="0"/>
              <a:t>&lt;i-text&gt; Select two answers then select </a:t>
            </a:r>
            <a:r>
              <a:rPr lang="en-US" b="1" i="1" dirty="0"/>
              <a:t>Confirm</a:t>
            </a:r>
            <a:r>
              <a:rPr lang="en-US" i="1" dirty="0"/>
              <a:t>.  </a:t>
            </a:r>
          </a:p>
          <a:p>
            <a:pPr lvl="0"/>
            <a:endParaRPr lang="en-US" i="1" dirty="0"/>
          </a:p>
        </p:txBody>
      </p:sp>
      <p:sp>
        <p:nvSpPr>
          <p:cNvPr id="6" name="Title 1">
            <a:extLst>
              <a:ext uri="{FF2B5EF4-FFF2-40B4-BE49-F238E27FC236}">
                <a16:creationId xmlns:a16="http://schemas.microsoft.com/office/drawing/2014/main" id="{C7E38702-0141-4E93-A182-E8D62B92A2E9}"/>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Activity: Identify data types</a:t>
            </a:r>
          </a:p>
          <a:p>
            <a:pPr lvl="0">
              <a:spcBef>
                <a:spcPts val="0"/>
              </a:spcBef>
            </a:pPr>
            <a:endParaRPr lang="en-US" sz="2000" dirty="0">
              <a:solidFill>
                <a:schemeClr val="bg1"/>
              </a:solidFill>
            </a:endParaRPr>
          </a:p>
        </p:txBody>
      </p:sp>
      <p:sp>
        <p:nvSpPr>
          <p:cNvPr id="49" name="Rectangle 48"/>
          <p:cNvSpPr/>
          <p:nvPr/>
        </p:nvSpPr>
        <p:spPr>
          <a:xfrm>
            <a:off x="1197446" y="2348181"/>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Video data is commonly used and there are no limits to be concerned about. Consider making longer videos for more content.</a:t>
            </a:r>
          </a:p>
        </p:txBody>
      </p:sp>
      <p:sp>
        <p:nvSpPr>
          <p:cNvPr id="51" name="Rectangle 50"/>
          <p:cNvSpPr/>
          <p:nvPr/>
        </p:nvSpPr>
        <p:spPr>
          <a:xfrm>
            <a:off x="1197446" y="3091440"/>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Video data requires specialized storage and data should be managed by separately from other data.</a:t>
            </a:r>
          </a:p>
        </p:txBody>
      </p:sp>
      <p:sp>
        <p:nvSpPr>
          <p:cNvPr id="53" name="Rectangle 52"/>
          <p:cNvSpPr/>
          <p:nvPr/>
        </p:nvSpPr>
        <p:spPr>
          <a:xfrm>
            <a:off x="1197446" y="3851472"/>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Video data is relatively large and requires greater bandwidth for Wi-Fi users. Consider making shorter videos for data size and other reasons.</a:t>
            </a:r>
          </a:p>
        </p:txBody>
      </p:sp>
      <p:sp>
        <p:nvSpPr>
          <p:cNvPr id="55" name="Rectangle 54"/>
          <p:cNvSpPr/>
          <p:nvPr/>
        </p:nvSpPr>
        <p:spPr>
          <a:xfrm>
            <a:off x="1197446" y="4654239"/>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Video data also uses nominal data, so storage and limits are not issues for concern.</a:t>
            </a:r>
          </a:p>
        </p:txBody>
      </p:sp>
      <p:sp>
        <p:nvSpPr>
          <p:cNvPr id="24" name="Rectangle 23"/>
          <p:cNvSpPr/>
          <p:nvPr/>
        </p:nvSpPr>
        <p:spPr>
          <a:xfrm>
            <a:off x="501152" y="970954"/>
            <a:ext cx="9877882" cy="10958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6612">
              <a:defRPr/>
            </a:pPr>
            <a:r>
              <a:rPr lang="en-US" sz="1600" dirty="0">
                <a:solidFill>
                  <a:schemeClr val="tx1"/>
                </a:solidFill>
              </a:rPr>
              <a:t>PVV is also considering producing and using videos to market its services for relocation on its website and social media posts.  PVV is excited that the AI Initiative should support the growth from marketing.  </a:t>
            </a:r>
            <a:r>
              <a:rPr lang="en-US" sz="1600" b="1" dirty="0">
                <a:solidFill>
                  <a:schemeClr val="tx1"/>
                </a:solidFill>
              </a:rPr>
              <a:t>Knowing the type of data and its attributes, what possible issue below should be considered in using video data in marketing?</a:t>
            </a:r>
            <a:endParaRPr lang="en-US" b="1" dirty="0">
              <a:solidFill>
                <a:schemeClr val="tx1"/>
              </a:solidFill>
            </a:endParaRPr>
          </a:p>
        </p:txBody>
      </p:sp>
      <p:sp>
        <p:nvSpPr>
          <p:cNvPr id="26" name="Rectangle 25"/>
          <p:cNvSpPr/>
          <p:nvPr/>
        </p:nvSpPr>
        <p:spPr>
          <a:xfrm>
            <a:off x="481918" y="5414271"/>
            <a:ext cx="1657156" cy="5080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Confirm</a:t>
            </a:r>
          </a:p>
        </p:txBody>
      </p:sp>
      <p:sp>
        <p:nvSpPr>
          <p:cNvPr id="30" name="Rectangle 29">
            <a:extLst>
              <a:ext uri="{FF2B5EF4-FFF2-40B4-BE49-F238E27FC236}">
                <a16:creationId xmlns:a16="http://schemas.microsoft.com/office/drawing/2014/main" id="{35CA208A-E800-4866-AE34-82781F53D958}"/>
              </a:ext>
            </a:extLst>
          </p:cNvPr>
          <p:cNvSpPr/>
          <p:nvPr/>
        </p:nvSpPr>
        <p:spPr>
          <a:xfrm>
            <a:off x="12286845" y="0"/>
            <a:ext cx="25527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US" dirty="0"/>
          </a:p>
          <a:p>
            <a:r>
              <a:rPr lang="en-US" dirty="0"/>
              <a:t>Correct/incorrect feedback: Using binary data, pixels are analyzed to match the clients image features. Computer vision models are definitely about feature identification as well as finding quality defects.</a:t>
            </a:r>
          </a:p>
          <a:p>
            <a:endParaRPr lang="en-US" dirty="0"/>
          </a:p>
          <a:p>
            <a:r>
              <a:rPr lang="en-US" dirty="0"/>
              <a:t>Note that the options Text data and stored voicemails have tons of issues.  It's not easy to build a library from text and then compare that text to an image.  Converting speech to text and then linking that output to an image is also very difficult.</a:t>
            </a:r>
          </a:p>
          <a:p>
            <a:endParaRPr lang="en-US" dirty="0"/>
          </a:p>
          <a:p>
            <a:endParaRPr lang="en-US" dirty="0"/>
          </a:p>
        </p:txBody>
      </p:sp>
      <p:sp>
        <p:nvSpPr>
          <p:cNvPr id="31" name="Rectangle 30">
            <a:extLst>
              <a:ext uri="{FF2B5EF4-FFF2-40B4-BE49-F238E27FC236}">
                <a16:creationId xmlns:a16="http://schemas.microsoft.com/office/drawing/2014/main" id="{F66914F0-F3E0-4FEE-ACF0-8DC3F7EBD163}"/>
              </a:ext>
            </a:extLst>
          </p:cNvPr>
          <p:cNvSpPr/>
          <p:nvPr/>
        </p:nvSpPr>
        <p:spPr>
          <a:xfrm>
            <a:off x="577126" y="2401464"/>
            <a:ext cx="455631" cy="43983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76EC588-5D49-41E1-986F-118E995FD400}"/>
              </a:ext>
            </a:extLst>
          </p:cNvPr>
          <p:cNvSpPr/>
          <p:nvPr/>
        </p:nvSpPr>
        <p:spPr>
          <a:xfrm>
            <a:off x="577126" y="3144723"/>
            <a:ext cx="455631" cy="43983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5C701420-909C-4EA0-831B-11D03FFFE21E}"/>
              </a:ext>
            </a:extLst>
          </p:cNvPr>
          <p:cNvSpPr/>
          <p:nvPr/>
        </p:nvSpPr>
        <p:spPr>
          <a:xfrm>
            <a:off x="577126" y="3889753"/>
            <a:ext cx="455631" cy="43983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1D36416-29E9-4944-A80E-CAF58B6EB9B0}"/>
              </a:ext>
            </a:extLst>
          </p:cNvPr>
          <p:cNvSpPr/>
          <p:nvPr/>
        </p:nvSpPr>
        <p:spPr>
          <a:xfrm>
            <a:off x="577126" y="4707522"/>
            <a:ext cx="455631" cy="43983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4F767DA2-C703-4C1E-8FD4-4689516704D8}"/>
              </a:ext>
            </a:extLst>
          </p:cNvPr>
          <p:cNvSpPr/>
          <p:nvPr/>
        </p:nvSpPr>
        <p:spPr>
          <a:xfrm>
            <a:off x="731543" y="4054802"/>
            <a:ext cx="146795" cy="1594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11D84C46-AA4A-4717-B430-37B8EA8A59F2}"/>
              </a:ext>
            </a:extLst>
          </p:cNvPr>
          <p:cNvSpPr txBox="1">
            <a:spLocks/>
          </p:cNvSpPr>
          <p:nvPr/>
        </p:nvSpPr>
        <p:spPr>
          <a:xfrm>
            <a:off x="-3394409" y="970954"/>
            <a:ext cx="3394409"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p>
          <a:p>
            <a:pPr>
              <a:spcAft>
                <a:spcPts val="600"/>
              </a:spcAft>
            </a:pPr>
            <a:r>
              <a:rPr lang="en-IN" sz="2000" b="1" dirty="0">
                <a:solidFill>
                  <a:schemeClr val="bg1"/>
                </a:solidFill>
              </a:rPr>
              <a:t>Pick many</a:t>
            </a:r>
          </a:p>
        </p:txBody>
      </p:sp>
    </p:spTree>
    <p:custDataLst>
      <p:tags r:id="rId1"/>
    </p:custDataLst>
    <p:extLst>
      <p:ext uri="{BB962C8B-B14F-4D97-AF65-F5344CB8AC3E}">
        <p14:creationId xmlns:p14="http://schemas.microsoft.com/office/powerpoint/2010/main" val="4055991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E38702-0141-4E93-A182-E8D62B92A2E9}"/>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Knowledge check 1/2</a:t>
            </a:r>
          </a:p>
        </p:txBody>
      </p:sp>
      <p:sp>
        <p:nvSpPr>
          <p:cNvPr id="10" name="Rectangle 9">
            <a:extLst>
              <a:ext uri="{FF2B5EF4-FFF2-40B4-BE49-F238E27FC236}">
                <a16:creationId xmlns:a16="http://schemas.microsoft.com/office/drawing/2014/main" id="{35CA208A-E800-4866-AE34-82781F53D958}"/>
              </a:ext>
            </a:extLst>
          </p:cNvPr>
          <p:cNvSpPr/>
          <p:nvPr/>
        </p:nvSpPr>
        <p:spPr>
          <a:xfrm>
            <a:off x="12306300" y="0"/>
            <a:ext cx="25527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IN" b="1" dirty="0"/>
              <a:t>Change all drag and drops or drop downs to another template such as text entry. Recreate MS table.</a:t>
            </a:r>
          </a:p>
          <a:p>
            <a:endParaRPr lang="en-IN" b="1" dirty="0"/>
          </a:p>
          <a:p>
            <a:r>
              <a:rPr lang="en-IN" b="1" dirty="0"/>
              <a:t>Dropdown list is under Transcript – Please SCRAMBLE List. List is in correct order for programming.</a:t>
            </a:r>
          </a:p>
          <a:p>
            <a:endParaRPr lang="en-IN" b="1" dirty="0"/>
          </a:p>
          <a:p>
            <a:r>
              <a:rPr lang="en-IN" b="1" dirty="0"/>
              <a:t>Scored. No detailed feedback.</a:t>
            </a:r>
          </a:p>
          <a:p>
            <a:endParaRPr lang="en-IN" b="1" dirty="0"/>
          </a:p>
          <a:p>
            <a:r>
              <a:rPr lang="en-IN" b="1" dirty="0"/>
              <a:t> </a:t>
            </a:r>
          </a:p>
        </p:txBody>
      </p:sp>
      <p:sp>
        <p:nvSpPr>
          <p:cNvPr id="4" name="Rectangle 3"/>
          <p:cNvSpPr/>
          <p:nvPr/>
        </p:nvSpPr>
        <p:spPr>
          <a:xfrm>
            <a:off x="2742566" y="2534157"/>
            <a:ext cx="2028511"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22" name="Rectangle 21"/>
          <p:cNvSpPr/>
          <p:nvPr/>
        </p:nvSpPr>
        <p:spPr>
          <a:xfrm>
            <a:off x="4322841" y="2506989"/>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9" name="Rectangle 38"/>
          <p:cNvSpPr/>
          <p:nvPr/>
        </p:nvSpPr>
        <p:spPr>
          <a:xfrm>
            <a:off x="714263" y="5295884"/>
            <a:ext cx="1503907" cy="5080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Confirm</a:t>
            </a:r>
          </a:p>
        </p:txBody>
      </p:sp>
      <p:sp>
        <p:nvSpPr>
          <p:cNvPr id="5" name="Rectangle 4"/>
          <p:cNvSpPr/>
          <p:nvPr/>
        </p:nvSpPr>
        <p:spPr>
          <a:xfrm>
            <a:off x="11171429" y="6017741"/>
            <a:ext cx="592203" cy="6919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368868" y="1036520"/>
            <a:ext cx="11481262" cy="90356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We need to be clear on certain types of data being used for our AI platform which will generate client reports for its relocation analysis. Here is a table with some functional examples of Palo Verde’s uses for data, but it is missing the data types. Can you complete it for me? I need it for my next meeting.</a:t>
            </a:r>
          </a:p>
        </p:txBody>
      </p:sp>
      <p:sp>
        <p:nvSpPr>
          <p:cNvPr id="27" name="Rectangle 26"/>
          <p:cNvSpPr/>
          <p:nvPr/>
        </p:nvSpPr>
        <p:spPr>
          <a:xfrm>
            <a:off x="501153" y="6068543"/>
            <a:ext cx="11456314" cy="369332"/>
          </a:xfrm>
          <a:prstGeom prst="rect">
            <a:avLst/>
          </a:prstGeom>
          <a:solidFill>
            <a:schemeClr val="accent1">
              <a:lumMod val="20000"/>
              <a:lumOff val="80000"/>
            </a:schemeClr>
          </a:solidFill>
        </p:spPr>
        <p:txBody>
          <a:bodyPr wrap="square">
            <a:spAutoFit/>
          </a:bodyPr>
          <a:lstStyle/>
          <a:p>
            <a:pPr lvl="0"/>
            <a:r>
              <a:rPr lang="en-US" i="1" dirty="0"/>
              <a:t>&lt;i-text&gt;  Select each data type from the dropdown boxes then select </a:t>
            </a:r>
            <a:r>
              <a:rPr lang="en-US" b="1" i="1" dirty="0"/>
              <a:t>Confirm</a:t>
            </a:r>
            <a:r>
              <a:rPr lang="en-US" i="1" dirty="0"/>
              <a:t>.</a:t>
            </a:r>
          </a:p>
        </p:txBody>
      </p:sp>
      <p:pic>
        <p:nvPicPr>
          <p:cNvPr id="19" name="Picture 18">
            <a:extLst>
              <a:ext uri="{FF2B5EF4-FFF2-40B4-BE49-F238E27FC236}">
                <a16:creationId xmlns:a16="http://schemas.microsoft.com/office/drawing/2014/main" id="{5C18EACE-1064-4163-8F03-2DE1D23CB3D9}"/>
              </a:ext>
            </a:extLst>
          </p:cNvPr>
          <p:cNvPicPr>
            <a:picLocks noChangeAspect="1"/>
          </p:cNvPicPr>
          <p:nvPr/>
        </p:nvPicPr>
        <p:blipFill rotWithShape="1">
          <a:blip r:embed="rId4"/>
          <a:srcRect l="53433" b="41472"/>
          <a:stretch/>
        </p:blipFill>
        <p:spPr>
          <a:xfrm>
            <a:off x="4771447" y="1910323"/>
            <a:ext cx="5398601" cy="4137180"/>
          </a:xfrm>
          <a:prstGeom prst="rect">
            <a:avLst/>
          </a:prstGeom>
        </p:spPr>
      </p:pic>
      <p:sp>
        <p:nvSpPr>
          <p:cNvPr id="3" name="Rectangle 2">
            <a:extLst>
              <a:ext uri="{FF2B5EF4-FFF2-40B4-BE49-F238E27FC236}">
                <a16:creationId xmlns:a16="http://schemas.microsoft.com/office/drawing/2014/main" id="{3DC20026-0654-459F-B701-DC88635686AB}"/>
              </a:ext>
            </a:extLst>
          </p:cNvPr>
          <p:cNvSpPr/>
          <p:nvPr/>
        </p:nvSpPr>
        <p:spPr>
          <a:xfrm>
            <a:off x="2218747" y="2005651"/>
            <a:ext cx="25527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Types</a:t>
            </a:r>
          </a:p>
        </p:txBody>
      </p:sp>
      <p:sp>
        <p:nvSpPr>
          <p:cNvPr id="23" name="Rectangle 22">
            <a:extLst>
              <a:ext uri="{FF2B5EF4-FFF2-40B4-BE49-F238E27FC236}">
                <a16:creationId xmlns:a16="http://schemas.microsoft.com/office/drawing/2014/main" id="{A0572D7B-6384-4B13-9A4E-701A4E8DAEB4}"/>
              </a:ext>
            </a:extLst>
          </p:cNvPr>
          <p:cNvSpPr/>
          <p:nvPr/>
        </p:nvSpPr>
        <p:spPr>
          <a:xfrm>
            <a:off x="2742566" y="3196814"/>
            <a:ext cx="2028511"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25" name="Rectangle 24">
            <a:extLst>
              <a:ext uri="{FF2B5EF4-FFF2-40B4-BE49-F238E27FC236}">
                <a16:creationId xmlns:a16="http://schemas.microsoft.com/office/drawing/2014/main" id="{CD2B7725-DA0D-42FD-AE44-D4A64CB04A03}"/>
              </a:ext>
            </a:extLst>
          </p:cNvPr>
          <p:cNvSpPr/>
          <p:nvPr/>
        </p:nvSpPr>
        <p:spPr>
          <a:xfrm>
            <a:off x="4322841" y="3169646"/>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8" name="Rectangle 27">
            <a:extLst>
              <a:ext uri="{FF2B5EF4-FFF2-40B4-BE49-F238E27FC236}">
                <a16:creationId xmlns:a16="http://schemas.microsoft.com/office/drawing/2014/main" id="{FD1A03BD-7170-47A2-BE37-547C4C080C42}"/>
              </a:ext>
            </a:extLst>
          </p:cNvPr>
          <p:cNvSpPr/>
          <p:nvPr/>
        </p:nvSpPr>
        <p:spPr>
          <a:xfrm>
            <a:off x="2742566" y="3710639"/>
            <a:ext cx="2028511"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29" name="Rectangle 28">
            <a:extLst>
              <a:ext uri="{FF2B5EF4-FFF2-40B4-BE49-F238E27FC236}">
                <a16:creationId xmlns:a16="http://schemas.microsoft.com/office/drawing/2014/main" id="{4C92692F-BF79-441C-BF68-339AC09341CA}"/>
              </a:ext>
            </a:extLst>
          </p:cNvPr>
          <p:cNvSpPr/>
          <p:nvPr/>
        </p:nvSpPr>
        <p:spPr>
          <a:xfrm>
            <a:off x="4322841" y="3683471"/>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0" name="Rectangle 29">
            <a:extLst>
              <a:ext uri="{FF2B5EF4-FFF2-40B4-BE49-F238E27FC236}">
                <a16:creationId xmlns:a16="http://schemas.microsoft.com/office/drawing/2014/main" id="{73E17B28-D3C8-4291-A055-DBCA1BD439F8}"/>
              </a:ext>
            </a:extLst>
          </p:cNvPr>
          <p:cNvSpPr/>
          <p:nvPr/>
        </p:nvSpPr>
        <p:spPr>
          <a:xfrm>
            <a:off x="2742566" y="4283128"/>
            <a:ext cx="2028511"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31" name="Rectangle 30">
            <a:extLst>
              <a:ext uri="{FF2B5EF4-FFF2-40B4-BE49-F238E27FC236}">
                <a16:creationId xmlns:a16="http://schemas.microsoft.com/office/drawing/2014/main" id="{799DB5C2-7959-4E84-B193-B72FB6C4AF5F}"/>
              </a:ext>
            </a:extLst>
          </p:cNvPr>
          <p:cNvSpPr/>
          <p:nvPr/>
        </p:nvSpPr>
        <p:spPr>
          <a:xfrm>
            <a:off x="4322841" y="4255960"/>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2" name="Rectangle 31">
            <a:extLst>
              <a:ext uri="{FF2B5EF4-FFF2-40B4-BE49-F238E27FC236}">
                <a16:creationId xmlns:a16="http://schemas.microsoft.com/office/drawing/2014/main" id="{E7DFE332-276A-4016-8DED-4B9B7BCFA8A0}"/>
              </a:ext>
            </a:extLst>
          </p:cNvPr>
          <p:cNvSpPr/>
          <p:nvPr/>
        </p:nvSpPr>
        <p:spPr>
          <a:xfrm>
            <a:off x="2742566" y="4928554"/>
            <a:ext cx="2028511"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33" name="Rectangle 32">
            <a:extLst>
              <a:ext uri="{FF2B5EF4-FFF2-40B4-BE49-F238E27FC236}">
                <a16:creationId xmlns:a16="http://schemas.microsoft.com/office/drawing/2014/main" id="{0CA026B6-86A4-429C-835C-E483C7E2A084}"/>
              </a:ext>
            </a:extLst>
          </p:cNvPr>
          <p:cNvSpPr/>
          <p:nvPr/>
        </p:nvSpPr>
        <p:spPr>
          <a:xfrm>
            <a:off x="4322841" y="4901386"/>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6" name="Rectangle 35">
            <a:extLst>
              <a:ext uri="{FF2B5EF4-FFF2-40B4-BE49-F238E27FC236}">
                <a16:creationId xmlns:a16="http://schemas.microsoft.com/office/drawing/2014/main" id="{4C45F63C-72FA-401A-BDC3-5EC414B5DD2E}"/>
              </a:ext>
            </a:extLst>
          </p:cNvPr>
          <p:cNvSpPr/>
          <p:nvPr/>
        </p:nvSpPr>
        <p:spPr>
          <a:xfrm>
            <a:off x="2742566" y="5489152"/>
            <a:ext cx="2028511"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40" name="Rectangle 39">
            <a:extLst>
              <a:ext uri="{FF2B5EF4-FFF2-40B4-BE49-F238E27FC236}">
                <a16:creationId xmlns:a16="http://schemas.microsoft.com/office/drawing/2014/main" id="{D0715B5B-214C-4BCE-BF22-4BD9594B838E}"/>
              </a:ext>
            </a:extLst>
          </p:cNvPr>
          <p:cNvSpPr/>
          <p:nvPr/>
        </p:nvSpPr>
        <p:spPr>
          <a:xfrm>
            <a:off x="4322841" y="5461984"/>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4" name="Title 1">
            <a:extLst>
              <a:ext uri="{FF2B5EF4-FFF2-40B4-BE49-F238E27FC236}">
                <a16:creationId xmlns:a16="http://schemas.microsoft.com/office/drawing/2014/main" id="{C22EC81A-BD89-4CB2-B7A9-1E3CBB1B26C3}"/>
              </a:ext>
            </a:extLst>
          </p:cNvPr>
          <p:cNvSpPr txBox="1">
            <a:spLocks/>
          </p:cNvSpPr>
          <p:nvPr/>
        </p:nvSpPr>
        <p:spPr>
          <a:xfrm>
            <a:off x="-3535158" y="956256"/>
            <a:ext cx="3394409"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p>
          <a:p>
            <a:pPr>
              <a:spcAft>
                <a:spcPts val="600"/>
              </a:spcAft>
            </a:pPr>
            <a:r>
              <a:rPr lang="en-IN" sz="2000" b="1" dirty="0">
                <a:solidFill>
                  <a:schemeClr val="bg1"/>
                </a:solidFill>
              </a:rPr>
              <a:t>Dropdown</a:t>
            </a:r>
          </a:p>
        </p:txBody>
      </p:sp>
    </p:spTree>
    <p:custDataLst>
      <p:tags r:id="rId1"/>
    </p:custDataLst>
    <p:extLst>
      <p:ext uri="{BB962C8B-B14F-4D97-AF65-F5344CB8AC3E}">
        <p14:creationId xmlns:p14="http://schemas.microsoft.com/office/powerpoint/2010/main" val="1897329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E38702-0141-4E93-A182-E8D62B92A2E9}"/>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Knowledge check 2/2</a:t>
            </a:r>
          </a:p>
        </p:txBody>
      </p:sp>
      <p:sp>
        <p:nvSpPr>
          <p:cNvPr id="10" name="Rectangle 9">
            <a:extLst>
              <a:ext uri="{FF2B5EF4-FFF2-40B4-BE49-F238E27FC236}">
                <a16:creationId xmlns:a16="http://schemas.microsoft.com/office/drawing/2014/main" id="{35CA208A-E800-4866-AE34-82781F53D958}"/>
              </a:ext>
            </a:extLst>
          </p:cNvPr>
          <p:cNvSpPr/>
          <p:nvPr/>
        </p:nvSpPr>
        <p:spPr>
          <a:xfrm>
            <a:off x="12306300" y="0"/>
            <a:ext cx="25527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IN" b="1" dirty="0"/>
              <a:t>Change all drag and drops or drop downs to another template such as text entry. Recreate MS table.</a:t>
            </a:r>
          </a:p>
          <a:p>
            <a:endParaRPr lang="en-IN" b="1" dirty="0"/>
          </a:p>
          <a:p>
            <a:r>
              <a:rPr lang="en-IN" b="1" dirty="0"/>
              <a:t>Dropdown list is under Transcript – Please SCRAMBLE List. List is in correct order for programming.</a:t>
            </a:r>
          </a:p>
          <a:p>
            <a:endParaRPr lang="en-IN" b="1" dirty="0"/>
          </a:p>
          <a:p>
            <a:r>
              <a:rPr lang="en-IN" b="1" dirty="0"/>
              <a:t>Correct/incorrect feedback: Thanks so much for finishing the table me. I’ll see you in the next meeting. </a:t>
            </a:r>
          </a:p>
          <a:p>
            <a:endParaRPr lang="en-IN" b="1" dirty="0"/>
          </a:p>
          <a:p>
            <a:r>
              <a:rPr lang="en-IN" b="1" dirty="0"/>
              <a:t> </a:t>
            </a:r>
          </a:p>
        </p:txBody>
      </p:sp>
      <p:sp>
        <p:nvSpPr>
          <p:cNvPr id="4" name="Rectangle 3"/>
          <p:cNvSpPr/>
          <p:nvPr/>
        </p:nvSpPr>
        <p:spPr>
          <a:xfrm>
            <a:off x="2742566" y="2534157"/>
            <a:ext cx="2028511"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22" name="Rectangle 21"/>
          <p:cNvSpPr/>
          <p:nvPr/>
        </p:nvSpPr>
        <p:spPr>
          <a:xfrm>
            <a:off x="4322841" y="2506989"/>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9" name="Rectangle 38"/>
          <p:cNvSpPr/>
          <p:nvPr/>
        </p:nvSpPr>
        <p:spPr>
          <a:xfrm>
            <a:off x="714263" y="5295884"/>
            <a:ext cx="1503907" cy="5080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Confirm</a:t>
            </a:r>
          </a:p>
        </p:txBody>
      </p:sp>
      <p:sp>
        <p:nvSpPr>
          <p:cNvPr id="5" name="Rectangle 4"/>
          <p:cNvSpPr/>
          <p:nvPr/>
        </p:nvSpPr>
        <p:spPr>
          <a:xfrm>
            <a:off x="11171429" y="6017741"/>
            <a:ext cx="592203" cy="6919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368868" y="1036520"/>
            <a:ext cx="11481262" cy="90356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Here is the second part of the table for you to complete with the missing types of data. Thanks!</a:t>
            </a:r>
          </a:p>
        </p:txBody>
      </p:sp>
      <p:sp>
        <p:nvSpPr>
          <p:cNvPr id="27" name="Rectangle 26"/>
          <p:cNvSpPr/>
          <p:nvPr/>
        </p:nvSpPr>
        <p:spPr>
          <a:xfrm>
            <a:off x="501153" y="6068543"/>
            <a:ext cx="11456314" cy="369332"/>
          </a:xfrm>
          <a:prstGeom prst="rect">
            <a:avLst/>
          </a:prstGeom>
          <a:solidFill>
            <a:schemeClr val="accent1">
              <a:lumMod val="20000"/>
              <a:lumOff val="80000"/>
            </a:schemeClr>
          </a:solidFill>
        </p:spPr>
        <p:txBody>
          <a:bodyPr wrap="square">
            <a:spAutoFit/>
          </a:bodyPr>
          <a:lstStyle/>
          <a:p>
            <a:pPr lvl="0"/>
            <a:r>
              <a:rPr lang="en-US" i="1" dirty="0"/>
              <a:t>&lt;i-text&gt;  Select each data type from the dropdown boxes then select </a:t>
            </a:r>
            <a:r>
              <a:rPr lang="en-US" b="1" i="1" dirty="0"/>
              <a:t>Confirm</a:t>
            </a:r>
            <a:r>
              <a:rPr lang="en-US" i="1" dirty="0"/>
              <a:t>.</a:t>
            </a:r>
          </a:p>
        </p:txBody>
      </p:sp>
      <p:pic>
        <p:nvPicPr>
          <p:cNvPr id="20" name="Picture 19">
            <a:extLst>
              <a:ext uri="{FF2B5EF4-FFF2-40B4-BE49-F238E27FC236}">
                <a16:creationId xmlns:a16="http://schemas.microsoft.com/office/drawing/2014/main" id="{3E2438B9-6144-4A6F-ACF5-17E990FE31A8}"/>
              </a:ext>
            </a:extLst>
          </p:cNvPr>
          <p:cNvPicPr>
            <a:picLocks noChangeAspect="1"/>
          </p:cNvPicPr>
          <p:nvPr/>
        </p:nvPicPr>
        <p:blipFill rotWithShape="1">
          <a:blip r:embed="rId4"/>
          <a:srcRect l="53376" t="57025"/>
          <a:stretch/>
        </p:blipFill>
        <p:spPr>
          <a:xfrm>
            <a:off x="5173943" y="2374983"/>
            <a:ext cx="5885063" cy="3728185"/>
          </a:xfrm>
          <a:prstGeom prst="rect">
            <a:avLst/>
          </a:prstGeom>
        </p:spPr>
      </p:pic>
      <p:sp>
        <p:nvSpPr>
          <p:cNvPr id="3" name="Rectangle 2">
            <a:extLst>
              <a:ext uri="{FF2B5EF4-FFF2-40B4-BE49-F238E27FC236}">
                <a16:creationId xmlns:a16="http://schemas.microsoft.com/office/drawing/2014/main" id="{3DC20026-0654-459F-B701-DC88635686AB}"/>
              </a:ext>
            </a:extLst>
          </p:cNvPr>
          <p:cNvSpPr/>
          <p:nvPr/>
        </p:nvSpPr>
        <p:spPr>
          <a:xfrm>
            <a:off x="2218747" y="2005651"/>
            <a:ext cx="25527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Types</a:t>
            </a:r>
          </a:p>
        </p:txBody>
      </p:sp>
      <p:sp>
        <p:nvSpPr>
          <p:cNvPr id="23" name="Rectangle 22">
            <a:extLst>
              <a:ext uri="{FF2B5EF4-FFF2-40B4-BE49-F238E27FC236}">
                <a16:creationId xmlns:a16="http://schemas.microsoft.com/office/drawing/2014/main" id="{A0572D7B-6384-4B13-9A4E-701A4E8DAEB4}"/>
              </a:ext>
            </a:extLst>
          </p:cNvPr>
          <p:cNvSpPr/>
          <p:nvPr/>
        </p:nvSpPr>
        <p:spPr>
          <a:xfrm>
            <a:off x="2742566" y="3196814"/>
            <a:ext cx="2028511"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25" name="Rectangle 24">
            <a:extLst>
              <a:ext uri="{FF2B5EF4-FFF2-40B4-BE49-F238E27FC236}">
                <a16:creationId xmlns:a16="http://schemas.microsoft.com/office/drawing/2014/main" id="{CD2B7725-DA0D-42FD-AE44-D4A64CB04A03}"/>
              </a:ext>
            </a:extLst>
          </p:cNvPr>
          <p:cNvSpPr/>
          <p:nvPr/>
        </p:nvSpPr>
        <p:spPr>
          <a:xfrm>
            <a:off x="4322841" y="3169646"/>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8" name="Rectangle 27">
            <a:extLst>
              <a:ext uri="{FF2B5EF4-FFF2-40B4-BE49-F238E27FC236}">
                <a16:creationId xmlns:a16="http://schemas.microsoft.com/office/drawing/2014/main" id="{FD1A03BD-7170-47A2-BE37-547C4C080C42}"/>
              </a:ext>
            </a:extLst>
          </p:cNvPr>
          <p:cNvSpPr/>
          <p:nvPr/>
        </p:nvSpPr>
        <p:spPr>
          <a:xfrm>
            <a:off x="2742566" y="4005481"/>
            <a:ext cx="2028511"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29" name="Rectangle 28">
            <a:extLst>
              <a:ext uri="{FF2B5EF4-FFF2-40B4-BE49-F238E27FC236}">
                <a16:creationId xmlns:a16="http://schemas.microsoft.com/office/drawing/2014/main" id="{4C92692F-BF79-441C-BF68-339AC09341CA}"/>
              </a:ext>
            </a:extLst>
          </p:cNvPr>
          <p:cNvSpPr/>
          <p:nvPr/>
        </p:nvSpPr>
        <p:spPr>
          <a:xfrm>
            <a:off x="4322841" y="3978313"/>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0" name="Rectangle 29">
            <a:extLst>
              <a:ext uri="{FF2B5EF4-FFF2-40B4-BE49-F238E27FC236}">
                <a16:creationId xmlns:a16="http://schemas.microsoft.com/office/drawing/2014/main" id="{73E17B28-D3C8-4291-A055-DBCA1BD439F8}"/>
              </a:ext>
            </a:extLst>
          </p:cNvPr>
          <p:cNvSpPr/>
          <p:nvPr/>
        </p:nvSpPr>
        <p:spPr>
          <a:xfrm>
            <a:off x="2742566" y="4577970"/>
            <a:ext cx="2028511"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31" name="Rectangle 30">
            <a:extLst>
              <a:ext uri="{FF2B5EF4-FFF2-40B4-BE49-F238E27FC236}">
                <a16:creationId xmlns:a16="http://schemas.microsoft.com/office/drawing/2014/main" id="{799DB5C2-7959-4E84-B193-B72FB6C4AF5F}"/>
              </a:ext>
            </a:extLst>
          </p:cNvPr>
          <p:cNvSpPr/>
          <p:nvPr/>
        </p:nvSpPr>
        <p:spPr>
          <a:xfrm>
            <a:off x="4322841" y="4550802"/>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2" name="Rectangle 31">
            <a:extLst>
              <a:ext uri="{FF2B5EF4-FFF2-40B4-BE49-F238E27FC236}">
                <a16:creationId xmlns:a16="http://schemas.microsoft.com/office/drawing/2014/main" id="{E7DFE332-276A-4016-8DED-4B9B7BCFA8A0}"/>
              </a:ext>
            </a:extLst>
          </p:cNvPr>
          <p:cNvSpPr/>
          <p:nvPr/>
        </p:nvSpPr>
        <p:spPr>
          <a:xfrm>
            <a:off x="2742566" y="5470738"/>
            <a:ext cx="2028511"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33" name="Rectangle 32">
            <a:extLst>
              <a:ext uri="{FF2B5EF4-FFF2-40B4-BE49-F238E27FC236}">
                <a16:creationId xmlns:a16="http://schemas.microsoft.com/office/drawing/2014/main" id="{0CA026B6-86A4-429C-835C-E483C7E2A084}"/>
              </a:ext>
            </a:extLst>
          </p:cNvPr>
          <p:cNvSpPr/>
          <p:nvPr/>
        </p:nvSpPr>
        <p:spPr>
          <a:xfrm>
            <a:off x="4322841" y="5443570"/>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2" name="Picture 1">
            <a:extLst>
              <a:ext uri="{FF2B5EF4-FFF2-40B4-BE49-F238E27FC236}">
                <a16:creationId xmlns:a16="http://schemas.microsoft.com/office/drawing/2014/main" id="{0860707E-29AA-4853-921F-B421387B6A58}"/>
              </a:ext>
            </a:extLst>
          </p:cNvPr>
          <p:cNvPicPr>
            <a:picLocks noChangeAspect="1"/>
          </p:cNvPicPr>
          <p:nvPr/>
        </p:nvPicPr>
        <p:blipFill>
          <a:blip r:embed="rId5"/>
          <a:stretch>
            <a:fillRect/>
          </a:stretch>
        </p:blipFill>
        <p:spPr>
          <a:xfrm>
            <a:off x="5227617" y="1943985"/>
            <a:ext cx="5697682" cy="438150"/>
          </a:xfrm>
          <a:prstGeom prst="rect">
            <a:avLst/>
          </a:prstGeom>
        </p:spPr>
      </p:pic>
      <p:sp>
        <p:nvSpPr>
          <p:cNvPr id="21" name="Title 1">
            <a:extLst>
              <a:ext uri="{FF2B5EF4-FFF2-40B4-BE49-F238E27FC236}">
                <a16:creationId xmlns:a16="http://schemas.microsoft.com/office/drawing/2014/main" id="{058C0D4A-4992-46BA-8F36-65A18978CDB2}"/>
              </a:ext>
            </a:extLst>
          </p:cNvPr>
          <p:cNvSpPr txBox="1">
            <a:spLocks/>
          </p:cNvSpPr>
          <p:nvPr/>
        </p:nvSpPr>
        <p:spPr>
          <a:xfrm>
            <a:off x="-3535158" y="956256"/>
            <a:ext cx="3394409"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p>
          <a:p>
            <a:pPr>
              <a:spcAft>
                <a:spcPts val="600"/>
              </a:spcAft>
            </a:pPr>
            <a:r>
              <a:rPr lang="en-IN" sz="2000" b="1" dirty="0">
                <a:solidFill>
                  <a:schemeClr val="bg1"/>
                </a:solidFill>
              </a:rPr>
              <a:t>Dropdown</a:t>
            </a:r>
          </a:p>
        </p:txBody>
      </p:sp>
    </p:spTree>
    <p:custDataLst>
      <p:tags r:id="rId1"/>
    </p:custDataLst>
    <p:extLst>
      <p:ext uri="{BB962C8B-B14F-4D97-AF65-F5344CB8AC3E}">
        <p14:creationId xmlns:p14="http://schemas.microsoft.com/office/powerpoint/2010/main" val="3504175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8CD441-0085-4559-8B47-86FA6C23E959}"/>
              </a:ext>
            </a:extLst>
          </p:cNvPr>
          <p:cNvPicPr>
            <a:picLocks noChangeAspect="1"/>
          </p:cNvPicPr>
          <p:nvPr/>
        </p:nvPicPr>
        <p:blipFill rotWithShape="1">
          <a:blip r:embed="rId4"/>
          <a:srcRect b="24905"/>
          <a:stretch/>
        </p:blipFill>
        <p:spPr>
          <a:xfrm>
            <a:off x="0" y="630555"/>
            <a:ext cx="11132820" cy="6307456"/>
          </a:xfrm>
          <a:prstGeom prst="rect">
            <a:avLst/>
          </a:prstGeom>
        </p:spPr>
      </p:pic>
      <p:sp>
        <p:nvSpPr>
          <p:cNvPr id="9" name="Rectangle 8">
            <a:extLst>
              <a:ext uri="{FF2B5EF4-FFF2-40B4-BE49-F238E27FC236}">
                <a16:creationId xmlns:a16="http://schemas.microsoft.com/office/drawing/2014/main" id="{7E9075C5-685A-4D9F-898B-119AFEFC0B9E}"/>
              </a:ext>
            </a:extLst>
          </p:cNvPr>
          <p:cNvSpPr/>
          <p:nvPr/>
        </p:nvSpPr>
        <p:spPr>
          <a:xfrm>
            <a:off x="12192000" y="-14514"/>
            <a:ext cx="3030071"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US" dirty="0"/>
              <a:t> Image: </a:t>
            </a:r>
            <a:r>
              <a:rPr lang="en-US" dirty="0">
                <a:hlinkClick r:id="rId5"/>
              </a:rPr>
              <a:t>https://www.istockphoto.com/photo/error-binary-code-gm503425136-82523605</a:t>
            </a:r>
            <a:endParaRPr lang="en-US" u="sng" dirty="0"/>
          </a:p>
        </p:txBody>
      </p:sp>
      <p:sp>
        <p:nvSpPr>
          <p:cNvPr id="5" name="Rectangle 4">
            <a:extLst>
              <a:ext uri="{FF2B5EF4-FFF2-40B4-BE49-F238E27FC236}">
                <a16:creationId xmlns:a16="http://schemas.microsoft.com/office/drawing/2014/main" id="{89CCBFA4-7C18-43E3-A9D1-39382E0DC42B}"/>
              </a:ext>
            </a:extLst>
          </p:cNvPr>
          <p:cNvSpPr/>
          <p:nvPr/>
        </p:nvSpPr>
        <p:spPr>
          <a:xfrm>
            <a:off x="1059180" y="3868882"/>
            <a:ext cx="6654652" cy="12702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Lesson 2: Locate common data errors</a:t>
            </a:r>
          </a:p>
          <a:p>
            <a:endParaRPr lang="en-US" dirty="0"/>
          </a:p>
        </p:txBody>
      </p:sp>
      <p:sp>
        <p:nvSpPr>
          <p:cNvPr id="6" name="Title 1">
            <a:extLst>
              <a:ext uri="{FF2B5EF4-FFF2-40B4-BE49-F238E27FC236}">
                <a16:creationId xmlns:a16="http://schemas.microsoft.com/office/drawing/2014/main" id="{C9CDF786-F3A2-439C-B9DE-1283145F6EC0}"/>
              </a:ext>
            </a:extLst>
          </p:cNvPr>
          <p:cNvSpPr txBox="1">
            <a:spLocks/>
          </p:cNvSpPr>
          <p:nvPr/>
        </p:nvSpPr>
        <p:spPr>
          <a:xfrm>
            <a:off x="-3981450" y="259733"/>
            <a:ext cx="3981450"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Screen Type – </a:t>
            </a:r>
            <a:r>
              <a:rPr lang="en-IN" sz="2000" b="1" dirty="0">
                <a:solidFill>
                  <a:schemeClr val="bg1"/>
                </a:solidFill>
              </a:rPr>
              <a:t>Introduction</a:t>
            </a:r>
            <a:r>
              <a:rPr lang="en-IN" sz="2000" dirty="0">
                <a:solidFill>
                  <a:schemeClr val="bg1"/>
                </a:solidFill>
              </a:rPr>
              <a:t>/</a:t>
            </a:r>
            <a:r>
              <a:rPr lang="en-IN" sz="2000" b="1" dirty="0">
                <a:solidFill>
                  <a:schemeClr val="bg1"/>
                </a:solidFill>
              </a:rPr>
              <a:t>Lesson Opener Screen</a:t>
            </a:r>
          </a:p>
          <a:p>
            <a:pPr>
              <a:spcAft>
                <a:spcPts val="600"/>
              </a:spcAft>
            </a:pPr>
            <a:endParaRPr lang="en-IN" sz="2000" b="1" dirty="0">
              <a:solidFill>
                <a:schemeClr val="bg1"/>
              </a:solidFill>
            </a:endParaRPr>
          </a:p>
        </p:txBody>
      </p:sp>
    </p:spTree>
    <p:custDataLst>
      <p:tags r:id="rId1"/>
    </p:custDataLst>
    <p:extLst>
      <p:ext uri="{BB962C8B-B14F-4D97-AF65-F5344CB8AC3E}">
        <p14:creationId xmlns:p14="http://schemas.microsoft.com/office/powerpoint/2010/main" val="1281286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AB09D5-FC61-4C0A-830A-6660AA78FC1A}"/>
              </a:ext>
            </a:extLst>
          </p:cNvPr>
          <p:cNvSpPr/>
          <p:nvPr/>
        </p:nvSpPr>
        <p:spPr>
          <a:xfrm>
            <a:off x="12226746" y="26894"/>
            <a:ext cx="2552700" cy="6858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pPr marL="285750" indent="-285750">
              <a:buFont typeface="Arial" panose="020B0604020202020204" pitchFamily="34" charset="0"/>
              <a:buChar char="•"/>
            </a:pPr>
            <a:r>
              <a:rPr lang="en-IN" dirty="0"/>
              <a:t>Display the OST  and image when the audio starts.</a:t>
            </a:r>
          </a:p>
          <a:p>
            <a:pPr marL="285750" indent="-285750">
              <a:buFont typeface="Arial" panose="020B0604020202020204" pitchFamily="34" charset="0"/>
              <a:buChar char="•"/>
            </a:pPr>
            <a:r>
              <a:rPr lang="en-US" dirty="0"/>
              <a:t>Play the narration per the transcript.</a:t>
            </a:r>
          </a:p>
          <a:p>
            <a:pPr marL="285750" indent="-285750">
              <a:buFont typeface="Arial" panose="020B0604020202020204" pitchFamily="34" charset="0"/>
              <a:buChar char="•"/>
            </a:pPr>
            <a:r>
              <a:rPr lang="en-US" dirty="0"/>
              <a:t>Play the narration for each bulleted item one at a time, showing them one at a time starting with the first.</a:t>
            </a:r>
          </a:p>
          <a:p>
            <a:pPr marL="285750" indent="-285750">
              <a:buFont typeface="Arial" panose="020B0604020202020204" pitchFamily="34" charset="0"/>
              <a:buChar char="•"/>
            </a:pPr>
            <a:endParaRPr lang="en-IN" dirty="0"/>
          </a:p>
          <a:p>
            <a:r>
              <a:rPr lang="en-US" dirty="0"/>
              <a:t>Stock photo </a:t>
            </a:r>
            <a:r>
              <a:rPr lang="en-US" dirty="0">
                <a:hlinkClick r:id="rId4"/>
              </a:rPr>
              <a:t>https://www.shutterstock.com/image-photo/targeting-business-concept-1120664918</a:t>
            </a:r>
            <a:endParaRPr lang="en-US" dirty="0"/>
          </a:p>
        </p:txBody>
      </p:sp>
      <p:sp>
        <p:nvSpPr>
          <p:cNvPr id="3" name="Rectangle 2">
            <a:extLst>
              <a:ext uri="{FF2B5EF4-FFF2-40B4-BE49-F238E27FC236}">
                <a16:creationId xmlns:a16="http://schemas.microsoft.com/office/drawing/2014/main" id="{5D82A0EC-85CD-4205-955D-7208373206DE}"/>
              </a:ext>
            </a:extLst>
          </p:cNvPr>
          <p:cNvSpPr/>
          <p:nvPr/>
        </p:nvSpPr>
        <p:spPr>
          <a:xfrm>
            <a:off x="0" y="839233"/>
            <a:ext cx="7389430" cy="61045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Rectangle 2">
            <a:extLst>
              <a:ext uri="{FF2B5EF4-FFF2-40B4-BE49-F238E27FC236}">
                <a16:creationId xmlns:a16="http://schemas.microsoft.com/office/drawing/2014/main" id="{7F8D74BC-A36F-4C9E-BDDF-C8F9106FD8B2}"/>
              </a:ext>
            </a:extLst>
          </p:cNvPr>
          <p:cNvSpPr>
            <a:spLocks noChangeArrowheads="1"/>
          </p:cNvSpPr>
          <p:nvPr/>
        </p:nvSpPr>
        <p:spPr bwMode="auto">
          <a:xfrm>
            <a:off x="709011" y="2992204"/>
            <a:ext cx="619212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24525" algn="r"/>
              </a:tabLst>
              <a:defRPr>
                <a:solidFill>
                  <a:schemeClr val="tx1"/>
                </a:solidFill>
                <a:latin typeface="Arial" panose="020B0604020202020204" pitchFamily="34" charset="0"/>
              </a:defRPr>
            </a:lvl1pPr>
            <a:lvl2pPr eaLnBrk="0" fontAlgn="base" hangingPunct="0">
              <a:spcBef>
                <a:spcPct val="0"/>
              </a:spcBef>
              <a:spcAft>
                <a:spcPct val="0"/>
              </a:spcAft>
              <a:tabLst>
                <a:tab pos="5724525" algn="r"/>
              </a:tabLst>
              <a:defRPr>
                <a:solidFill>
                  <a:schemeClr val="tx1"/>
                </a:solidFill>
                <a:latin typeface="Arial" panose="020B0604020202020204" pitchFamily="34" charset="0"/>
              </a:defRPr>
            </a:lvl2pPr>
            <a:lvl3pPr eaLnBrk="0" fontAlgn="base" hangingPunct="0">
              <a:spcBef>
                <a:spcPct val="0"/>
              </a:spcBef>
              <a:spcAft>
                <a:spcPct val="0"/>
              </a:spcAft>
              <a:tabLst>
                <a:tab pos="5724525" algn="r"/>
              </a:tabLst>
              <a:defRPr>
                <a:solidFill>
                  <a:schemeClr val="tx1"/>
                </a:solidFill>
                <a:latin typeface="Arial" panose="020B0604020202020204" pitchFamily="34" charset="0"/>
              </a:defRPr>
            </a:lvl3pPr>
            <a:lvl4pPr eaLnBrk="0" fontAlgn="base" hangingPunct="0">
              <a:spcBef>
                <a:spcPct val="0"/>
              </a:spcBef>
              <a:spcAft>
                <a:spcPct val="0"/>
              </a:spcAft>
              <a:tabLst>
                <a:tab pos="5724525" algn="r"/>
              </a:tabLst>
              <a:defRPr>
                <a:solidFill>
                  <a:schemeClr val="tx1"/>
                </a:solidFill>
                <a:latin typeface="Arial" panose="020B0604020202020204" pitchFamily="34" charset="0"/>
              </a:defRPr>
            </a:lvl4pPr>
            <a:lvl5pPr eaLnBrk="0" fontAlgn="base" hangingPunct="0">
              <a:spcBef>
                <a:spcPct val="0"/>
              </a:spcBef>
              <a:spcAft>
                <a:spcPct val="0"/>
              </a:spcAft>
              <a:tabLst>
                <a:tab pos="5724525" algn="r"/>
              </a:tabLst>
              <a:defRPr>
                <a:solidFill>
                  <a:schemeClr val="tx1"/>
                </a:solidFill>
                <a:latin typeface="Arial" panose="020B0604020202020204" pitchFamily="34" charset="0"/>
              </a:defRPr>
            </a:lvl5pPr>
            <a:lvl6pPr eaLnBrk="0" fontAlgn="base" hangingPunct="0">
              <a:spcBef>
                <a:spcPct val="0"/>
              </a:spcBef>
              <a:spcAft>
                <a:spcPct val="0"/>
              </a:spcAft>
              <a:tabLst>
                <a:tab pos="5724525" algn="r"/>
              </a:tabLst>
              <a:defRPr>
                <a:solidFill>
                  <a:schemeClr val="tx1"/>
                </a:solidFill>
                <a:latin typeface="Arial" panose="020B0604020202020204" pitchFamily="34" charset="0"/>
              </a:defRPr>
            </a:lvl6pPr>
            <a:lvl7pPr eaLnBrk="0" fontAlgn="base" hangingPunct="0">
              <a:spcBef>
                <a:spcPct val="0"/>
              </a:spcBef>
              <a:spcAft>
                <a:spcPct val="0"/>
              </a:spcAft>
              <a:tabLst>
                <a:tab pos="5724525" algn="r"/>
              </a:tabLst>
              <a:defRPr>
                <a:solidFill>
                  <a:schemeClr val="tx1"/>
                </a:solidFill>
                <a:latin typeface="Arial" panose="020B0604020202020204" pitchFamily="34" charset="0"/>
              </a:defRPr>
            </a:lvl7pPr>
            <a:lvl8pPr eaLnBrk="0" fontAlgn="base" hangingPunct="0">
              <a:spcBef>
                <a:spcPct val="0"/>
              </a:spcBef>
              <a:spcAft>
                <a:spcPct val="0"/>
              </a:spcAft>
              <a:tabLst>
                <a:tab pos="5724525" algn="r"/>
              </a:tabLst>
              <a:defRPr>
                <a:solidFill>
                  <a:schemeClr val="tx1"/>
                </a:solidFill>
                <a:latin typeface="Arial" panose="020B0604020202020204" pitchFamily="34" charset="0"/>
              </a:defRPr>
            </a:lvl8pPr>
            <a:lvl9pPr eaLnBrk="0" fontAlgn="base" hangingPunct="0">
              <a:spcBef>
                <a:spcPct val="0"/>
              </a:spcBef>
              <a:spcAft>
                <a:spcPct val="0"/>
              </a:spcAft>
              <a:tabLst>
                <a:tab pos="5724525" algn="r"/>
              </a:tabLst>
              <a:defRPr>
                <a:solidFill>
                  <a:schemeClr val="tx1"/>
                </a:solidFill>
                <a:latin typeface="Arial" panose="020B0604020202020204" pitchFamily="34" charset="0"/>
              </a:defRPr>
            </a:lvl9pPr>
          </a:lstStyle>
          <a:p>
            <a:pPr lvl="0"/>
            <a:r>
              <a:rPr lang="en-US" b="1" dirty="0">
                <a:solidFill>
                  <a:srgbClr val="000000"/>
                </a:solidFill>
              </a:rPr>
              <a:t>By the end of this lesson, you should be able to:</a:t>
            </a:r>
          </a:p>
          <a:p>
            <a:pPr lvl="0"/>
            <a:endParaRPr lang="en-GB" dirty="0">
              <a:ea typeface="DM Sans"/>
            </a:endParaRPr>
          </a:p>
          <a:p>
            <a:pPr marL="285750" lvl="0" indent="-285750">
              <a:buFont typeface="Arial" panose="020B0604020202020204" pitchFamily="34" charset="0"/>
              <a:buChar char="•"/>
            </a:pPr>
            <a:r>
              <a:rPr lang="en-US" dirty="0"/>
              <a:t>Locate common data errors</a:t>
            </a:r>
          </a:p>
        </p:txBody>
      </p:sp>
      <p:pic>
        <p:nvPicPr>
          <p:cNvPr id="5" name="Picture 2">
            <a:extLst>
              <a:ext uri="{FF2B5EF4-FFF2-40B4-BE49-F238E27FC236}">
                <a16:creationId xmlns:a16="http://schemas.microsoft.com/office/drawing/2014/main" id="{EAD9E075-4914-4828-BA7A-D6D73337366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1357"/>
          <a:stretch/>
        </p:blipFill>
        <p:spPr bwMode="auto">
          <a:xfrm>
            <a:off x="7382822" y="2470919"/>
            <a:ext cx="4815787" cy="241411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8EF901A-BA6B-42FE-A03E-A65E2EAB6D26}"/>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defRPr/>
            </a:pPr>
            <a:r>
              <a:rPr lang="en-US" sz="2000" dirty="0">
                <a:solidFill>
                  <a:schemeClr val="bg1"/>
                </a:solidFill>
              </a:rPr>
              <a:t>Lesson 2: Locate common data errors</a:t>
            </a:r>
          </a:p>
        </p:txBody>
      </p:sp>
    </p:spTree>
    <p:custDataLst>
      <p:tags r:id="rId1"/>
    </p:custDataLst>
    <p:extLst>
      <p:ext uri="{BB962C8B-B14F-4D97-AF65-F5344CB8AC3E}">
        <p14:creationId xmlns:p14="http://schemas.microsoft.com/office/powerpoint/2010/main" val="3011762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2D687A-8602-4CE9-BDFD-DD1532160D55}"/>
              </a:ext>
            </a:extLst>
          </p:cNvPr>
          <p:cNvPicPr>
            <a:picLocks noChangeAspect="1"/>
          </p:cNvPicPr>
          <p:nvPr/>
        </p:nvPicPr>
        <p:blipFill>
          <a:blip r:embed="rId4"/>
          <a:stretch>
            <a:fillRect/>
          </a:stretch>
        </p:blipFill>
        <p:spPr>
          <a:xfrm>
            <a:off x="80010" y="1038552"/>
            <a:ext cx="9281160" cy="4913555"/>
          </a:xfrm>
          <a:prstGeom prst="rect">
            <a:avLst/>
          </a:prstGeom>
        </p:spPr>
      </p:pic>
      <p:sp>
        <p:nvSpPr>
          <p:cNvPr id="7" name="Rectangle 6"/>
          <p:cNvSpPr/>
          <p:nvPr/>
        </p:nvSpPr>
        <p:spPr>
          <a:xfrm>
            <a:off x="12306299" y="0"/>
            <a:ext cx="3848101" cy="881017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IN" b="1" dirty="0"/>
              <a:t>Video part 1</a:t>
            </a:r>
          </a:p>
          <a:p>
            <a:endParaRPr lang="en-IN" b="1" dirty="0"/>
          </a:p>
          <a:p>
            <a:r>
              <a:rPr lang="en-US" dirty="0"/>
              <a:t>Motion graphics with data error types - </a:t>
            </a:r>
            <a:r>
              <a:rPr lang="en-IN" dirty="0"/>
              <a:t>FULL SCREEN VIDEO – text appears as overlay in sync with audio – numbers indicate motion graphics with audio – throughout each video.</a:t>
            </a:r>
          </a:p>
          <a:p>
            <a:endParaRPr lang="en-US" dirty="0"/>
          </a:p>
          <a:p>
            <a:endParaRPr lang="en-US" b="1" dirty="0"/>
          </a:p>
          <a:p>
            <a:r>
              <a:rPr lang="en-US" dirty="0">
                <a:hlinkClick r:id="rId5"/>
              </a:rPr>
              <a:t>https://www.istockphoto.com/video/group-of-young-people-in-conference-room-have-discussion-about-mock-up-chroma-key-gm907846592-250054850</a:t>
            </a:r>
            <a:endParaRPr lang="en-IN" b="1" dirty="0"/>
          </a:p>
          <a:p>
            <a:endParaRPr lang="en-IN" b="1" dirty="0"/>
          </a:p>
        </p:txBody>
      </p:sp>
      <p:sp>
        <p:nvSpPr>
          <p:cNvPr id="14" name="Title 1"/>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Introduction to locating common data errors</a:t>
            </a:r>
          </a:p>
        </p:txBody>
      </p:sp>
      <p:sp>
        <p:nvSpPr>
          <p:cNvPr id="13" name="Google Shape;525;p66"/>
          <p:cNvSpPr txBox="1"/>
          <p:nvPr/>
        </p:nvSpPr>
        <p:spPr>
          <a:xfrm>
            <a:off x="0" y="5976564"/>
            <a:ext cx="11944350" cy="705237"/>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l" rtl="0">
              <a:spcBef>
                <a:spcPts val="300"/>
              </a:spcBef>
              <a:spcAft>
                <a:spcPts val="300"/>
              </a:spcAft>
              <a:buNone/>
            </a:pPr>
            <a:r>
              <a:rPr lang="en" i="1" dirty="0">
                <a:solidFill>
                  <a:srgbClr val="000000"/>
                </a:solidFill>
              </a:rPr>
              <a:t>&lt;I-text&gt;: Play the video.</a:t>
            </a:r>
            <a:endParaRPr i="1" dirty="0"/>
          </a:p>
        </p:txBody>
      </p:sp>
      <p:sp>
        <p:nvSpPr>
          <p:cNvPr id="2" name="Slide Number Placeholder 1">
            <a:extLst>
              <a:ext uri="{FF2B5EF4-FFF2-40B4-BE49-F238E27FC236}">
                <a16:creationId xmlns:a16="http://schemas.microsoft.com/office/drawing/2014/main" id="{A3CA0486-AEF6-47FF-8CA9-855FC398B149}"/>
              </a:ext>
            </a:extLst>
          </p:cNvPr>
          <p:cNvSpPr>
            <a:spLocks noGrp="1"/>
          </p:cNvSpPr>
          <p:nvPr>
            <p:ph type="sldNum" sz="quarter" idx="4294967295"/>
          </p:nvPr>
        </p:nvSpPr>
        <p:spPr>
          <a:xfrm>
            <a:off x="8610600" y="6356350"/>
            <a:ext cx="2743200" cy="365125"/>
          </a:xfrm>
          <a:prstGeom prst="rect">
            <a:avLst/>
          </a:prstGeom>
        </p:spPr>
        <p:txBody>
          <a:bodyPr/>
          <a:lstStyle/>
          <a:p>
            <a:fld id="{BA31FF49-7B43-4FB5-815E-EB4DFAAF1341}" type="slidenum">
              <a:rPr lang="en-IN" smtClean="0"/>
              <a:t>27</a:t>
            </a:fld>
            <a:endParaRPr lang="en-IN" dirty="0"/>
          </a:p>
        </p:txBody>
      </p:sp>
      <p:sp>
        <p:nvSpPr>
          <p:cNvPr id="10" name="TextBox 9">
            <a:extLst>
              <a:ext uri="{FF2B5EF4-FFF2-40B4-BE49-F238E27FC236}">
                <a16:creationId xmlns:a16="http://schemas.microsoft.com/office/drawing/2014/main" id="{98030100-5FAB-454F-A7E9-23EDBB438980}"/>
              </a:ext>
            </a:extLst>
          </p:cNvPr>
          <p:cNvSpPr txBox="1"/>
          <p:nvPr/>
        </p:nvSpPr>
        <p:spPr>
          <a:xfrm>
            <a:off x="5467184" y="2503436"/>
            <a:ext cx="301686" cy="369332"/>
          </a:xfrm>
          <a:prstGeom prst="rect">
            <a:avLst/>
          </a:prstGeom>
          <a:solidFill>
            <a:schemeClr val="accent5">
              <a:lumMod val="75000"/>
            </a:schemeClr>
          </a:solidFill>
        </p:spPr>
        <p:txBody>
          <a:bodyPr wrap="none" rtlCol="0">
            <a:spAutoFit/>
          </a:bodyPr>
          <a:lstStyle/>
          <a:p>
            <a:r>
              <a:rPr lang="en-US" dirty="0">
                <a:solidFill>
                  <a:schemeClr val="bg1"/>
                </a:solidFill>
              </a:rPr>
              <a:t>1</a:t>
            </a:r>
          </a:p>
        </p:txBody>
      </p:sp>
      <p:sp>
        <p:nvSpPr>
          <p:cNvPr id="15" name="TextBox 14">
            <a:extLst>
              <a:ext uri="{FF2B5EF4-FFF2-40B4-BE49-F238E27FC236}">
                <a16:creationId xmlns:a16="http://schemas.microsoft.com/office/drawing/2014/main" id="{94DEF4C0-0C07-4F56-B0A0-503BDBE118B2}"/>
              </a:ext>
            </a:extLst>
          </p:cNvPr>
          <p:cNvSpPr txBox="1"/>
          <p:nvPr/>
        </p:nvSpPr>
        <p:spPr>
          <a:xfrm>
            <a:off x="5471826" y="3160567"/>
            <a:ext cx="301686" cy="369332"/>
          </a:xfrm>
          <a:prstGeom prst="rect">
            <a:avLst/>
          </a:prstGeom>
          <a:solidFill>
            <a:schemeClr val="accent5">
              <a:lumMod val="75000"/>
            </a:schemeClr>
          </a:solidFill>
        </p:spPr>
        <p:txBody>
          <a:bodyPr wrap="none" rtlCol="0">
            <a:spAutoFit/>
          </a:bodyPr>
          <a:lstStyle/>
          <a:p>
            <a:r>
              <a:rPr lang="en-US" dirty="0">
                <a:solidFill>
                  <a:schemeClr val="bg1"/>
                </a:solidFill>
              </a:rPr>
              <a:t>2</a:t>
            </a:r>
          </a:p>
        </p:txBody>
      </p:sp>
      <p:sp>
        <p:nvSpPr>
          <p:cNvPr id="16" name="TextBox 15">
            <a:extLst>
              <a:ext uri="{FF2B5EF4-FFF2-40B4-BE49-F238E27FC236}">
                <a16:creationId xmlns:a16="http://schemas.microsoft.com/office/drawing/2014/main" id="{EE83ACFF-8967-4297-A49F-579E47DEBDB3}"/>
              </a:ext>
            </a:extLst>
          </p:cNvPr>
          <p:cNvSpPr txBox="1"/>
          <p:nvPr/>
        </p:nvSpPr>
        <p:spPr>
          <a:xfrm>
            <a:off x="5471826" y="4208329"/>
            <a:ext cx="301686" cy="369332"/>
          </a:xfrm>
          <a:prstGeom prst="rect">
            <a:avLst/>
          </a:prstGeom>
          <a:solidFill>
            <a:schemeClr val="accent5">
              <a:lumMod val="75000"/>
            </a:schemeClr>
          </a:solidFill>
        </p:spPr>
        <p:txBody>
          <a:bodyPr wrap="square" rtlCol="0">
            <a:spAutoFit/>
          </a:bodyPr>
          <a:lstStyle/>
          <a:p>
            <a:r>
              <a:rPr lang="en-US" dirty="0">
                <a:solidFill>
                  <a:schemeClr val="bg1"/>
                </a:solidFill>
              </a:rPr>
              <a:t>3</a:t>
            </a:r>
          </a:p>
        </p:txBody>
      </p:sp>
      <p:sp>
        <p:nvSpPr>
          <p:cNvPr id="12" name="Rectangle 11">
            <a:extLst>
              <a:ext uri="{FF2B5EF4-FFF2-40B4-BE49-F238E27FC236}">
                <a16:creationId xmlns:a16="http://schemas.microsoft.com/office/drawing/2014/main" id="{5ECE1FA8-B17B-417A-B885-43F3313E6CD0}"/>
              </a:ext>
            </a:extLst>
          </p:cNvPr>
          <p:cNvSpPr/>
          <p:nvPr/>
        </p:nvSpPr>
        <p:spPr>
          <a:xfrm>
            <a:off x="5949844" y="2503436"/>
            <a:ext cx="5811626" cy="461665"/>
          </a:xfrm>
          <a:prstGeom prst="rect">
            <a:avLst/>
          </a:prstGeom>
          <a:solidFill>
            <a:schemeClr val="bg1"/>
          </a:solidFill>
        </p:spPr>
        <p:txBody>
          <a:bodyPr wrap="square">
            <a:spAutoFit/>
          </a:bodyPr>
          <a:lstStyle/>
          <a:p>
            <a:r>
              <a:rPr lang="en-US" sz="2400" b="1" dirty="0"/>
              <a:t>Root causes of poor data must be resolved</a:t>
            </a:r>
          </a:p>
        </p:txBody>
      </p:sp>
      <p:sp>
        <p:nvSpPr>
          <p:cNvPr id="17" name="Rectangle 16">
            <a:extLst>
              <a:ext uri="{FF2B5EF4-FFF2-40B4-BE49-F238E27FC236}">
                <a16:creationId xmlns:a16="http://schemas.microsoft.com/office/drawing/2014/main" id="{B0ED989F-1BAF-4E4E-BAD6-8182BDF7E36A}"/>
              </a:ext>
            </a:extLst>
          </p:cNvPr>
          <p:cNvSpPr/>
          <p:nvPr/>
        </p:nvSpPr>
        <p:spPr>
          <a:xfrm>
            <a:off x="5941227" y="3160567"/>
            <a:ext cx="6003123" cy="830997"/>
          </a:xfrm>
          <a:prstGeom prst="rect">
            <a:avLst/>
          </a:prstGeom>
          <a:solidFill>
            <a:schemeClr val="bg1"/>
          </a:solidFill>
        </p:spPr>
        <p:txBody>
          <a:bodyPr wrap="square">
            <a:spAutoFit/>
          </a:bodyPr>
          <a:lstStyle/>
          <a:p>
            <a:r>
              <a:rPr lang="en-US" sz="2400" b="1" dirty="0"/>
              <a:t>Found in inputs, software, system-level issues, and formatting</a:t>
            </a:r>
          </a:p>
        </p:txBody>
      </p:sp>
      <p:sp>
        <p:nvSpPr>
          <p:cNvPr id="18" name="Rectangle 17">
            <a:extLst>
              <a:ext uri="{FF2B5EF4-FFF2-40B4-BE49-F238E27FC236}">
                <a16:creationId xmlns:a16="http://schemas.microsoft.com/office/drawing/2014/main" id="{9BBFB77F-9531-497A-9522-B086FAC34201}"/>
              </a:ext>
            </a:extLst>
          </p:cNvPr>
          <p:cNvSpPr/>
          <p:nvPr/>
        </p:nvSpPr>
        <p:spPr>
          <a:xfrm>
            <a:off x="5916660" y="4129776"/>
            <a:ext cx="5570490" cy="461665"/>
          </a:xfrm>
          <a:prstGeom prst="rect">
            <a:avLst/>
          </a:prstGeom>
          <a:solidFill>
            <a:schemeClr val="bg1"/>
          </a:solidFill>
        </p:spPr>
        <p:txBody>
          <a:bodyPr wrap="square">
            <a:spAutoFit/>
          </a:bodyPr>
          <a:lstStyle/>
          <a:p>
            <a:r>
              <a:rPr lang="en-US" sz="2400" b="1" dirty="0"/>
              <a:t>Quality data may become subjective</a:t>
            </a:r>
          </a:p>
        </p:txBody>
      </p:sp>
      <p:sp>
        <p:nvSpPr>
          <p:cNvPr id="20" name="Rectangle 19">
            <a:extLst>
              <a:ext uri="{FF2B5EF4-FFF2-40B4-BE49-F238E27FC236}">
                <a16:creationId xmlns:a16="http://schemas.microsoft.com/office/drawing/2014/main" id="{D692C46A-2AD3-46DD-96FF-D59D543C7A10}"/>
              </a:ext>
            </a:extLst>
          </p:cNvPr>
          <p:cNvSpPr/>
          <p:nvPr/>
        </p:nvSpPr>
        <p:spPr>
          <a:xfrm>
            <a:off x="5954486" y="4740394"/>
            <a:ext cx="5366657" cy="830997"/>
          </a:xfrm>
          <a:prstGeom prst="rect">
            <a:avLst/>
          </a:prstGeom>
          <a:solidFill>
            <a:schemeClr val="bg1"/>
          </a:solidFill>
        </p:spPr>
        <p:txBody>
          <a:bodyPr wrap="square">
            <a:spAutoFit/>
          </a:bodyPr>
          <a:lstStyle/>
          <a:p>
            <a:r>
              <a:rPr lang="en-US" sz="2400" b="1" dirty="0"/>
              <a:t>We use definitive characteristics to define data quality</a:t>
            </a:r>
          </a:p>
        </p:txBody>
      </p:sp>
      <p:sp>
        <p:nvSpPr>
          <p:cNvPr id="21" name="TextBox 20">
            <a:extLst>
              <a:ext uri="{FF2B5EF4-FFF2-40B4-BE49-F238E27FC236}">
                <a16:creationId xmlns:a16="http://schemas.microsoft.com/office/drawing/2014/main" id="{5961B76E-6567-4895-8E67-4191C51D93BA}"/>
              </a:ext>
            </a:extLst>
          </p:cNvPr>
          <p:cNvSpPr txBox="1"/>
          <p:nvPr/>
        </p:nvSpPr>
        <p:spPr>
          <a:xfrm>
            <a:off x="5471826" y="4756263"/>
            <a:ext cx="301686" cy="369332"/>
          </a:xfrm>
          <a:prstGeom prst="rect">
            <a:avLst/>
          </a:prstGeom>
          <a:solidFill>
            <a:schemeClr val="accent5">
              <a:lumMod val="75000"/>
            </a:schemeClr>
          </a:solidFill>
        </p:spPr>
        <p:txBody>
          <a:bodyPr wrap="square" rtlCol="0">
            <a:spAutoFit/>
          </a:bodyPr>
          <a:lstStyle/>
          <a:p>
            <a:r>
              <a:rPr lang="en-US" dirty="0">
                <a:solidFill>
                  <a:schemeClr val="bg1"/>
                </a:solidFill>
              </a:rPr>
              <a:t>4</a:t>
            </a:r>
          </a:p>
        </p:txBody>
      </p:sp>
      <p:sp>
        <p:nvSpPr>
          <p:cNvPr id="19" name="Title 1">
            <a:extLst>
              <a:ext uri="{FF2B5EF4-FFF2-40B4-BE49-F238E27FC236}">
                <a16:creationId xmlns:a16="http://schemas.microsoft.com/office/drawing/2014/main" id="{BB633AB7-3435-4153-BCBC-8BDC5AB7EFEE}"/>
              </a:ext>
            </a:extLst>
          </p:cNvPr>
          <p:cNvSpPr txBox="1">
            <a:spLocks/>
          </p:cNvSpPr>
          <p:nvPr/>
        </p:nvSpPr>
        <p:spPr>
          <a:xfrm>
            <a:off x="-3440674" y="772358"/>
            <a:ext cx="3394409" cy="903566"/>
          </a:xfrm>
          <a:prstGeom prst="homePlate">
            <a:avLst>
              <a:gd name="adj" fmla="val 128876"/>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r>
              <a:rPr lang="en-IN" sz="2000" b="1" dirty="0">
                <a:solidFill>
                  <a:schemeClr val="bg1"/>
                </a:solidFill>
              </a:rPr>
              <a:t>video/animation</a:t>
            </a:r>
          </a:p>
        </p:txBody>
      </p:sp>
    </p:spTree>
    <p:custDataLst>
      <p:tags r:id="rId1"/>
    </p:custDataLst>
    <p:extLst>
      <p:ext uri="{BB962C8B-B14F-4D97-AF65-F5344CB8AC3E}">
        <p14:creationId xmlns:p14="http://schemas.microsoft.com/office/powerpoint/2010/main" val="2579163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2D687A-8602-4CE9-BDFD-DD1532160D55}"/>
              </a:ext>
            </a:extLst>
          </p:cNvPr>
          <p:cNvPicPr>
            <a:picLocks noChangeAspect="1"/>
          </p:cNvPicPr>
          <p:nvPr/>
        </p:nvPicPr>
        <p:blipFill>
          <a:blip r:embed="rId4"/>
          <a:stretch>
            <a:fillRect/>
          </a:stretch>
        </p:blipFill>
        <p:spPr>
          <a:xfrm>
            <a:off x="80010" y="1038552"/>
            <a:ext cx="9281160" cy="4913555"/>
          </a:xfrm>
          <a:prstGeom prst="rect">
            <a:avLst/>
          </a:prstGeom>
        </p:spPr>
      </p:pic>
      <p:sp>
        <p:nvSpPr>
          <p:cNvPr id="7" name="Rectangle 6"/>
          <p:cNvSpPr/>
          <p:nvPr/>
        </p:nvSpPr>
        <p:spPr>
          <a:xfrm>
            <a:off x="12306299" y="0"/>
            <a:ext cx="3848101" cy="881017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IN" b="1" dirty="0"/>
              <a:t>Video CONTINUED</a:t>
            </a:r>
          </a:p>
          <a:p>
            <a:endParaRPr lang="en-IN" b="1" dirty="0"/>
          </a:p>
          <a:p>
            <a:r>
              <a:rPr lang="en-US" dirty="0"/>
              <a:t>Motion graphics with data error types – present the list on screen in sync</a:t>
            </a:r>
          </a:p>
          <a:p>
            <a:endParaRPr lang="en-US" b="1" dirty="0"/>
          </a:p>
          <a:p>
            <a:r>
              <a:rPr lang="en-US" dirty="0">
                <a:hlinkClick r:id="rId5"/>
              </a:rPr>
              <a:t>https://www.istockphoto.com/video/group-of-young-people-in-conference-room-have-discussion-about-mock-up-chroma-key-gm907846592-250054850</a:t>
            </a:r>
            <a:endParaRPr lang="en-IN" b="1" dirty="0"/>
          </a:p>
          <a:p>
            <a:endParaRPr lang="en-IN" b="1" dirty="0"/>
          </a:p>
        </p:txBody>
      </p:sp>
      <p:sp>
        <p:nvSpPr>
          <p:cNvPr id="14" name="Title 1"/>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Introduction to locating common data errors</a:t>
            </a:r>
          </a:p>
        </p:txBody>
      </p:sp>
      <p:sp>
        <p:nvSpPr>
          <p:cNvPr id="13" name="Google Shape;525;p66"/>
          <p:cNvSpPr txBox="1"/>
          <p:nvPr/>
        </p:nvSpPr>
        <p:spPr>
          <a:xfrm>
            <a:off x="0" y="5976564"/>
            <a:ext cx="11944350" cy="705237"/>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l" rtl="0">
              <a:spcBef>
                <a:spcPts val="300"/>
              </a:spcBef>
              <a:spcAft>
                <a:spcPts val="300"/>
              </a:spcAft>
              <a:buNone/>
            </a:pPr>
            <a:r>
              <a:rPr lang="en" i="1" dirty="0">
                <a:solidFill>
                  <a:srgbClr val="000000"/>
                </a:solidFill>
              </a:rPr>
              <a:t>&lt;I-text&gt;: Play the video.</a:t>
            </a:r>
            <a:endParaRPr i="1" dirty="0"/>
          </a:p>
        </p:txBody>
      </p:sp>
      <p:sp>
        <p:nvSpPr>
          <p:cNvPr id="2" name="Slide Number Placeholder 1">
            <a:extLst>
              <a:ext uri="{FF2B5EF4-FFF2-40B4-BE49-F238E27FC236}">
                <a16:creationId xmlns:a16="http://schemas.microsoft.com/office/drawing/2014/main" id="{A3CA0486-AEF6-47FF-8CA9-855FC398B149}"/>
              </a:ext>
            </a:extLst>
          </p:cNvPr>
          <p:cNvSpPr>
            <a:spLocks noGrp="1"/>
          </p:cNvSpPr>
          <p:nvPr>
            <p:ph type="sldNum" sz="quarter" idx="4294967295"/>
          </p:nvPr>
        </p:nvSpPr>
        <p:spPr>
          <a:xfrm>
            <a:off x="8610600" y="6356350"/>
            <a:ext cx="2743200" cy="365125"/>
          </a:xfrm>
          <a:prstGeom prst="rect">
            <a:avLst/>
          </a:prstGeom>
        </p:spPr>
        <p:txBody>
          <a:bodyPr/>
          <a:lstStyle/>
          <a:p>
            <a:fld id="{BA31FF49-7B43-4FB5-815E-EB4DFAAF1341}" type="slidenum">
              <a:rPr lang="en-IN" smtClean="0"/>
              <a:t>28</a:t>
            </a:fld>
            <a:endParaRPr lang="en-IN" dirty="0"/>
          </a:p>
        </p:txBody>
      </p:sp>
      <p:sp>
        <p:nvSpPr>
          <p:cNvPr id="10" name="TextBox 9">
            <a:extLst>
              <a:ext uri="{FF2B5EF4-FFF2-40B4-BE49-F238E27FC236}">
                <a16:creationId xmlns:a16="http://schemas.microsoft.com/office/drawing/2014/main" id="{98030100-5FAB-454F-A7E9-23EDBB438980}"/>
              </a:ext>
            </a:extLst>
          </p:cNvPr>
          <p:cNvSpPr txBox="1"/>
          <p:nvPr/>
        </p:nvSpPr>
        <p:spPr>
          <a:xfrm>
            <a:off x="5360685" y="2364936"/>
            <a:ext cx="301686" cy="369332"/>
          </a:xfrm>
          <a:prstGeom prst="rect">
            <a:avLst/>
          </a:prstGeom>
          <a:solidFill>
            <a:schemeClr val="accent4"/>
          </a:solidFill>
        </p:spPr>
        <p:txBody>
          <a:bodyPr wrap="none" rtlCol="0">
            <a:spAutoFit/>
          </a:bodyPr>
          <a:lstStyle/>
          <a:p>
            <a:r>
              <a:rPr lang="en-US" dirty="0"/>
              <a:t>5</a:t>
            </a:r>
          </a:p>
        </p:txBody>
      </p:sp>
      <p:sp>
        <p:nvSpPr>
          <p:cNvPr id="12" name="Rectangle 11">
            <a:extLst>
              <a:ext uri="{FF2B5EF4-FFF2-40B4-BE49-F238E27FC236}">
                <a16:creationId xmlns:a16="http://schemas.microsoft.com/office/drawing/2014/main" id="{5ECE1FA8-B17B-417A-B885-43F3313E6CD0}"/>
              </a:ext>
            </a:extLst>
          </p:cNvPr>
          <p:cNvSpPr/>
          <p:nvPr/>
        </p:nvSpPr>
        <p:spPr>
          <a:xfrm>
            <a:off x="5701687" y="2284745"/>
            <a:ext cx="5811626" cy="3046988"/>
          </a:xfrm>
          <a:prstGeom prst="rect">
            <a:avLst/>
          </a:prstGeom>
          <a:solidFill>
            <a:schemeClr val="bg1"/>
          </a:solidFill>
        </p:spPr>
        <p:txBody>
          <a:bodyPr wrap="square">
            <a:spAutoFit/>
          </a:bodyPr>
          <a:lstStyle/>
          <a:p>
            <a:r>
              <a:rPr lang="en-US" sz="2400" b="1" dirty="0"/>
              <a:t>•	Invalid or missing values </a:t>
            </a:r>
          </a:p>
          <a:p>
            <a:r>
              <a:rPr lang="en-US" sz="2400" b="1" dirty="0"/>
              <a:t>•	Corrupted data or variable format</a:t>
            </a:r>
          </a:p>
          <a:p>
            <a:r>
              <a:rPr lang="en-US" sz="2400" b="1" dirty="0"/>
              <a:t>•	Duplicates</a:t>
            </a:r>
          </a:p>
          <a:p>
            <a:r>
              <a:rPr lang="en-US" sz="2400" b="1" dirty="0"/>
              <a:t>•	Variable units of measures</a:t>
            </a:r>
          </a:p>
          <a:p>
            <a:r>
              <a:rPr lang="en-US" sz="2400" b="1" dirty="0"/>
              <a:t>•	Incomplete data</a:t>
            </a:r>
          </a:p>
          <a:p>
            <a:r>
              <a:rPr lang="en-US" sz="2400" b="1" dirty="0"/>
              <a:t>•	Broken URLs</a:t>
            </a:r>
          </a:p>
          <a:p>
            <a:r>
              <a:rPr lang="en-US" sz="2400" b="1" dirty="0"/>
              <a:t>•	Data gaps </a:t>
            </a:r>
          </a:p>
          <a:p>
            <a:r>
              <a:rPr lang="en-US" sz="2400" b="1" dirty="0"/>
              <a:t>•	Mis-mapped elements</a:t>
            </a:r>
          </a:p>
        </p:txBody>
      </p:sp>
      <p:sp>
        <p:nvSpPr>
          <p:cNvPr id="9" name="Title 1">
            <a:extLst>
              <a:ext uri="{FF2B5EF4-FFF2-40B4-BE49-F238E27FC236}">
                <a16:creationId xmlns:a16="http://schemas.microsoft.com/office/drawing/2014/main" id="{ED194AEA-C87F-4700-9075-ACE553FD7F86}"/>
              </a:ext>
            </a:extLst>
          </p:cNvPr>
          <p:cNvSpPr txBox="1">
            <a:spLocks/>
          </p:cNvSpPr>
          <p:nvPr/>
        </p:nvSpPr>
        <p:spPr>
          <a:xfrm>
            <a:off x="-3440674" y="772358"/>
            <a:ext cx="3394409" cy="903566"/>
          </a:xfrm>
          <a:prstGeom prst="homePlate">
            <a:avLst>
              <a:gd name="adj" fmla="val 128876"/>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r>
              <a:rPr lang="en-IN" sz="2000" b="1" dirty="0">
                <a:solidFill>
                  <a:schemeClr val="bg1"/>
                </a:solidFill>
              </a:rPr>
              <a:t>video/animation</a:t>
            </a:r>
          </a:p>
        </p:txBody>
      </p:sp>
    </p:spTree>
    <p:custDataLst>
      <p:tags r:id="rId1"/>
    </p:custDataLst>
    <p:extLst>
      <p:ext uri="{BB962C8B-B14F-4D97-AF65-F5344CB8AC3E}">
        <p14:creationId xmlns:p14="http://schemas.microsoft.com/office/powerpoint/2010/main" val="3097761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1CA76BA-3CEC-4697-BEFC-ED21B134B3A9}"/>
              </a:ext>
            </a:extLst>
          </p:cNvPr>
          <p:cNvGraphicFramePr>
            <a:graphicFrameLocks noGrp="1"/>
          </p:cNvGraphicFramePr>
          <p:nvPr>
            <p:extLst>
              <p:ext uri="{D42A27DB-BD31-4B8C-83A1-F6EECF244321}">
                <p14:modId xmlns:p14="http://schemas.microsoft.com/office/powerpoint/2010/main" val="3008419444"/>
              </p:ext>
            </p:extLst>
          </p:nvPr>
        </p:nvGraphicFramePr>
        <p:xfrm>
          <a:off x="368868" y="2033201"/>
          <a:ext cx="9518081" cy="3665066"/>
        </p:xfrm>
        <a:graphic>
          <a:graphicData uri="http://schemas.openxmlformats.org/drawingml/2006/table">
            <a:tbl>
              <a:tblPr firstRow="1" firstCol="1" bandRow="1">
                <a:tableStyleId>{5C22544A-7EE6-4342-B048-85BDC9FD1C3A}</a:tableStyleId>
              </a:tblPr>
              <a:tblGrid>
                <a:gridCol w="1405764">
                  <a:extLst>
                    <a:ext uri="{9D8B030D-6E8A-4147-A177-3AD203B41FA5}">
                      <a16:colId xmlns:a16="http://schemas.microsoft.com/office/drawing/2014/main" val="2081102157"/>
                    </a:ext>
                  </a:extLst>
                </a:gridCol>
                <a:gridCol w="2925017">
                  <a:extLst>
                    <a:ext uri="{9D8B030D-6E8A-4147-A177-3AD203B41FA5}">
                      <a16:colId xmlns:a16="http://schemas.microsoft.com/office/drawing/2014/main" val="56769753"/>
                    </a:ext>
                  </a:extLst>
                </a:gridCol>
                <a:gridCol w="2017106">
                  <a:extLst>
                    <a:ext uri="{9D8B030D-6E8A-4147-A177-3AD203B41FA5}">
                      <a16:colId xmlns:a16="http://schemas.microsoft.com/office/drawing/2014/main" val="480014462"/>
                    </a:ext>
                  </a:extLst>
                </a:gridCol>
                <a:gridCol w="1275144">
                  <a:extLst>
                    <a:ext uri="{9D8B030D-6E8A-4147-A177-3AD203B41FA5}">
                      <a16:colId xmlns:a16="http://schemas.microsoft.com/office/drawing/2014/main" val="918691664"/>
                    </a:ext>
                  </a:extLst>
                </a:gridCol>
                <a:gridCol w="947525">
                  <a:extLst>
                    <a:ext uri="{9D8B030D-6E8A-4147-A177-3AD203B41FA5}">
                      <a16:colId xmlns:a16="http://schemas.microsoft.com/office/drawing/2014/main" val="944506685"/>
                    </a:ext>
                  </a:extLst>
                </a:gridCol>
                <a:gridCol w="947525">
                  <a:extLst>
                    <a:ext uri="{9D8B030D-6E8A-4147-A177-3AD203B41FA5}">
                      <a16:colId xmlns:a16="http://schemas.microsoft.com/office/drawing/2014/main" val="1378916866"/>
                    </a:ext>
                  </a:extLst>
                </a:gridCol>
              </a:tblGrid>
              <a:tr h="743101">
                <a:tc>
                  <a:txBody>
                    <a:bodyPr/>
                    <a:lstStyle/>
                    <a:p>
                      <a:pPr marL="0" marR="0">
                        <a:lnSpc>
                          <a:spcPct val="107000"/>
                        </a:lnSpc>
                        <a:spcBef>
                          <a:spcPts val="0"/>
                        </a:spcBef>
                        <a:spcAft>
                          <a:spcPts val="0"/>
                        </a:spcAft>
                      </a:pPr>
                      <a:r>
                        <a:rPr lang="en-US" sz="1100" dirty="0">
                          <a:effectLst/>
                        </a:rPr>
                        <a:t>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Client Name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Office Sq. Footage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Relocation Interest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Quality Data?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No. Errors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1373068"/>
                  </a:ext>
                </a:extLst>
              </a:tr>
              <a:tr h="743101">
                <a:tc>
                  <a:txBody>
                    <a:bodyPr/>
                    <a:lstStyle/>
                    <a:p>
                      <a:pPr marL="0" marR="0">
                        <a:lnSpc>
                          <a:spcPct val="107000"/>
                        </a:lnSpc>
                        <a:spcBef>
                          <a:spcPts val="0"/>
                        </a:spcBef>
                        <a:spcAft>
                          <a:spcPts val="0"/>
                        </a:spcAft>
                      </a:pPr>
                      <a:r>
                        <a:rPr lang="en-US" sz="1100" dirty="0">
                          <a:effectLst/>
                        </a:rPr>
                        <a:t>O2/25/2020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Quick Delivery Enterprises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5,600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7247305"/>
                  </a:ext>
                </a:extLst>
              </a:tr>
              <a:tr h="363144">
                <a:tc>
                  <a:txBody>
                    <a:bodyPr/>
                    <a:lstStyle/>
                    <a:p>
                      <a:pPr marL="0" marR="0">
                        <a:lnSpc>
                          <a:spcPct val="107000"/>
                        </a:lnSpc>
                        <a:spcBef>
                          <a:spcPts val="0"/>
                        </a:spcBef>
                        <a:spcAft>
                          <a:spcPts val="0"/>
                        </a:spcAft>
                      </a:pPr>
                      <a:r>
                        <a:rPr lang="en-US" sz="1100" dirty="0">
                          <a:effectLst/>
                        </a:rPr>
                        <a:t>02/25/2020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Major Tom Financial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7,200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9944638"/>
                  </a:ext>
                </a:extLst>
              </a:tr>
              <a:tr h="363144">
                <a:tc>
                  <a:txBody>
                    <a:bodyPr/>
                    <a:lstStyle/>
                    <a:p>
                      <a:pPr marL="0" marR="0">
                        <a:lnSpc>
                          <a:spcPct val="107000"/>
                        </a:lnSpc>
                        <a:spcBef>
                          <a:spcPts val="0"/>
                        </a:spcBef>
                        <a:spcAft>
                          <a:spcPts val="0"/>
                        </a:spcAft>
                      </a:pPr>
                      <a:r>
                        <a:rPr lang="en-US" sz="1100" dirty="0">
                          <a:effectLst/>
                        </a:rPr>
                        <a:t>12/25/2020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Cantilever Construction, LLC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2630350"/>
                  </a:ext>
                </a:extLst>
              </a:tr>
              <a:tr h="363144">
                <a:tc>
                  <a:txBody>
                    <a:bodyPr/>
                    <a:lstStyle/>
                    <a:p>
                      <a:pPr marL="0" marR="0">
                        <a:lnSpc>
                          <a:spcPct val="107000"/>
                        </a:lnSpc>
                        <a:spcBef>
                          <a:spcPts val="0"/>
                        </a:spcBef>
                        <a:spcAft>
                          <a:spcPts val="0"/>
                        </a:spcAft>
                      </a:pPr>
                      <a:r>
                        <a:rPr lang="en-US" sz="1100" dirty="0">
                          <a:effectLst/>
                        </a:rPr>
                        <a:t>02/25/2020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Botwell Mortgage Fund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6,880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5267446"/>
                  </a:ext>
                </a:extLst>
              </a:tr>
              <a:tr h="363144">
                <a:tc>
                  <a:txBody>
                    <a:bodyPr/>
                    <a:lstStyle/>
                    <a:p>
                      <a:pPr marL="0" marR="0">
                        <a:lnSpc>
                          <a:spcPct val="107000"/>
                        </a:lnSpc>
                        <a:spcBef>
                          <a:spcPts val="0"/>
                        </a:spcBef>
                        <a:spcAft>
                          <a:spcPts val="0"/>
                        </a:spcAft>
                      </a:pPr>
                      <a:r>
                        <a:rPr lang="en-US" sz="1100" dirty="0">
                          <a:effectLst/>
                        </a:rPr>
                        <a:t>02/25/2030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Capable Insurance Co.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large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1107912"/>
                  </a:ext>
                </a:extLst>
              </a:tr>
              <a:tr h="363144">
                <a:tc>
                  <a:txBody>
                    <a:bodyPr/>
                    <a:lstStyle/>
                    <a:p>
                      <a:pPr marL="0" marR="0">
                        <a:lnSpc>
                          <a:spcPct val="107000"/>
                        </a:lnSpc>
                        <a:spcBef>
                          <a:spcPts val="0"/>
                        </a:spcBef>
                        <a:spcAft>
                          <a:spcPts val="0"/>
                        </a:spcAft>
                      </a:pPr>
                      <a:r>
                        <a:rPr lang="en-US" sz="1100" dirty="0">
                          <a:effectLst/>
                        </a:rPr>
                        <a:t>02/25/2020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Foundation Data Inc.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15,00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No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9733347"/>
                  </a:ext>
                </a:extLst>
              </a:tr>
              <a:tr h="363144">
                <a:tc>
                  <a:txBody>
                    <a:bodyPr/>
                    <a:lstStyle/>
                    <a:p>
                      <a:pPr marL="0" marR="0">
                        <a:lnSpc>
                          <a:spcPct val="107000"/>
                        </a:lnSpc>
                        <a:spcBef>
                          <a:spcPts val="0"/>
                        </a:spcBef>
                        <a:spcAft>
                          <a:spcPts val="0"/>
                        </a:spcAft>
                      </a:pPr>
                      <a:r>
                        <a:rPr lang="en-US" sz="1100" dirty="0">
                          <a:effectLst/>
                        </a:rPr>
                        <a:t>02/25/2020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Crown Dentistry, L.P.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3700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2005361"/>
                  </a:ext>
                </a:extLst>
              </a:tr>
            </a:tbl>
          </a:graphicData>
        </a:graphic>
      </p:graphicFrame>
      <p:sp>
        <p:nvSpPr>
          <p:cNvPr id="6" name="Title 1">
            <a:extLst>
              <a:ext uri="{FF2B5EF4-FFF2-40B4-BE49-F238E27FC236}">
                <a16:creationId xmlns:a16="http://schemas.microsoft.com/office/drawing/2014/main" id="{C7E38702-0141-4E93-A182-E8D62B92A2E9}"/>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Activity: Locate common data error types</a:t>
            </a:r>
          </a:p>
        </p:txBody>
      </p:sp>
      <p:sp>
        <p:nvSpPr>
          <p:cNvPr id="10" name="Rectangle 9">
            <a:extLst>
              <a:ext uri="{FF2B5EF4-FFF2-40B4-BE49-F238E27FC236}">
                <a16:creationId xmlns:a16="http://schemas.microsoft.com/office/drawing/2014/main" id="{35CA208A-E800-4866-AE34-82781F53D958}"/>
              </a:ext>
            </a:extLst>
          </p:cNvPr>
          <p:cNvSpPr/>
          <p:nvPr/>
        </p:nvSpPr>
        <p:spPr>
          <a:xfrm>
            <a:off x="12306300" y="0"/>
            <a:ext cx="25527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IN" b="1" dirty="0"/>
              <a:t>Change all drag and drops or drop downs to another template such as text entry.</a:t>
            </a:r>
          </a:p>
          <a:p>
            <a:endParaRPr lang="en-IN" b="1" dirty="0"/>
          </a:p>
          <a:p>
            <a:r>
              <a:rPr lang="en-IN" b="1" dirty="0"/>
              <a:t>Graphic table to be recreated.</a:t>
            </a:r>
          </a:p>
          <a:p>
            <a:endParaRPr lang="en-IN" b="1" dirty="0"/>
          </a:p>
          <a:p>
            <a:r>
              <a:rPr lang="en-IN" b="1" dirty="0"/>
              <a:t>Dropdown list is under Transcript – Please SCRAMBLE List. List is in correct order for programming.</a:t>
            </a:r>
          </a:p>
          <a:p>
            <a:endParaRPr lang="en-IN" b="1" dirty="0"/>
          </a:p>
          <a:p>
            <a:r>
              <a:rPr lang="en-IN" b="1" dirty="0"/>
              <a:t>Correct/ feedback: </a:t>
            </a:r>
            <a:r>
              <a:rPr lang="en-US" b="1" dirty="0"/>
              <a:t>Y</a:t>
            </a:r>
            <a:r>
              <a:rPr lang="en-US" dirty="0"/>
              <a:t>ou will get poor performance or failure out of an AI system if such data errors are not detected and resolved.</a:t>
            </a:r>
          </a:p>
          <a:p>
            <a:endParaRPr lang="en-US" dirty="0">
              <a:solidFill>
                <a:schemeClr val="tx1"/>
              </a:solidFill>
            </a:endParaRPr>
          </a:p>
          <a:p>
            <a:r>
              <a:rPr lang="en-IN" b="1" dirty="0"/>
              <a:t>(There is a try again feature)</a:t>
            </a:r>
          </a:p>
          <a:p>
            <a:endParaRPr lang="en-IN" b="1" dirty="0"/>
          </a:p>
          <a:p>
            <a:endParaRPr lang="en-IN" b="1" dirty="0"/>
          </a:p>
          <a:p>
            <a:r>
              <a:rPr lang="en-IN" b="1" dirty="0"/>
              <a:t> </a:t>
            </a:r>
          </a:p>
        </p:txBody>
      </p:sp>
      <p:sp>
        <p:nvSpPr>
          <p:cNvPr id="4" name="Rectangle 3"/>
          <p:cNvSpPr/>
          <p:nvPr/>
        </p:nvSpPr>
        <p:spPr>
          <a:xfrm>
            <a:off x="8008292" y="2835712"/>
            <a:ext cx="970685"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22" name="Rectangle 21"/>
          <p:cNvSpPr/>
          <p:nvPr/>
        </p:nvSpPr>
        <p:spPr>
          <a:xfrm>
            <a:off x="8530741" y="2822127"/>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5" name="Rectangle 4"/>
          <p:cNvSpPr/>
          <p:nvPr/>
        </p:nvSpPr>
        <p:spPr>
          <a:xfrm>
            <a:off x="11159999" y="6364131"/>
            <a:ext cx="592203" cy="6919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368868" y="1036520"/>
            <a:ext cx="8797992" cy="90356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I have located some of the daily logs for our clients. I need you to complete the log, determine if the data is quality data or not, and if there are any errors. For each piece of data, enter yes or no for quality data, then enter the number of errors, if any. If you need help, ask your IT colleague.</a:t>
            </a:r>
          </a:p>
        </p:txBody>
      </p:sp>
      <p:sp>
        <p:nvSpPr>
          <p:cNvPr id="27" name="Rectangle 26"/>
          <p:cNvSpPr/>
          <p:nvPr/>
        </p:nvSpPr>
        <p:spPr>
          <a:xfrm>
            <a:off x="489723" y="6414933"/>
            <a:ext cx="11456314" cy="369332"/>
          </a:xfrm>
          <a:prstGeom prst="rect">
            <a:avLst/>
          </a:prstGeom>
          <a:solidFill>
            <a:schemeClr val="accent1">
              <a:lumMod val="20000"/>
              <a:lumOff val="80000"/>
            </a:schemeClr>
          </a:solidFill>
        </p:spPr>
        <p:txBody>
          <a:bodyPr wrap="square">
            <a:spAutoFit/>
          </a:bodyPr>
          <a:lstStyle/>
          <a:p>
            <a:pPr lvl="0"/>
            <a:r>
              <a:rPr lang="en-US" i="1" dirty="0"/>
              <a:t>&lt;i-text&gt;  Select each data type from the dropdown boxes then select </a:t>
            </a:r>
            <a:r>
              <a:rPr lang="en-US" b="1" i="1" dirty="0"/>
              <a:t>Confirm</a:t>
            </a:r>
            <a:r>
              <a:rPr lang="en-US" i="1" dirty="0"/>
              <a:t>.</a:t>
            </a:r>
          </a:p>
        </p:txBody>
      </p:sp>
      <p:sp>
        <p:nvSpPr>
          <p:cNvPr id="23" name="Rectangle 22">
            <a:extLst>
              <a:ext uri="{FF2B5EF4-FFF2-40B4-BE49-F238E27FC236}">
                <a16:creationId xmlns:a16="http://schemas.microsoft.com/office/drawing/2014/main" id="{A0572D7B-6384-4B13-9A4E-701A4E8DAEB4}"/>
              </a:ext>
            </a:extLst>
          </p:cNvPr>
          <p:cNvSpPr/>
          <p:nvPr/>
        </p:nvSpPr>
        <p:spPr>
          <a:xfrm>
            <a:off x="7974002" y="3536671"/>
            <a:ext cx="1044897"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25" name="Rectangle 24">
            <a:extLst>
              <a:ext uri="{FF2B5EF4-FFF2-40B4-BE49-F238E27FC236}">
                <a16:creationId xmlns:a16="http://schemas.microsoft.com/office/drawing/2014/main" id="{CD2B7725-DA0D-42FD-AE44-D4A64CB04A03}"/>
              </a:ext>
            </a:extLst>
          </p:cNvPr>
          <p:cNvSpPr/>
          <p:nvPr/>
        </p:nvSpPr>
        <p:spPr>
          <a:xfrm>
            <a:off x="8570663" y="3518123"/>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8" name="Rectangle 27">
            <a:extLst>
              <a:ext uri="{FF2B5EF4-FFF2-40B4-BE49-F238E27FC236}">
                <a16:creationId xmlns:a16="http://schemas.microsoft.com/office/drawing/2014/main" id="{FD1A03BD-7170-47A2-BE37-547C4C080C42}"/>
              </a:ext>
            </a:extLst>
          </p:cNvPr>
          <p:cNvSpPr/>
          <p:nvPr/>
        </p:nvSpPr>
        <p:spPr>
          <a:xfrm>
            <a:off x="-1314450" y="3651617"/>
            <a:ext cx="1044897"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29" name="Rectangle 28">
            <a:extLst>
              <a:ext uri="{FF2B5EF4-FFF2-40B4-BE49-F238E27FC236}">
                <a16:creationId xmlns:a16="http://schemas.microsoft.com/office/drawing/2014/main" id="{4C92692F-BF79-441C-BF68-339AC09341CA}"/>
              </a:ext>
            </a:extLst>
          </p:cNvPr>
          <p:cNvSpPr/>
          <p:nvPr/>
        </p:nvSpPr>
        <p:spPr>
          <a:xfrm>
            <a:off x="-717789" y="3624449"/>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0" name="Rectangle 29">
            <a:extLst>
              <a:ext uri="{FF2B5EF4-FFF2-40B4-BE49-F238E27FC236}">
                <a16:creationId xmlns:a16="http://schemas.microsoft.com/office/drawing/2014/main" id="{73E17B28-D3C8-4291-A055-DBCA1BD439F8}"/>
              </a:ext>
            </a:extLst>
          </p:cNvPr>
          <p:cNvSpPr/>
          <p:nvPr/>
        </p:nvSpPr>
        <p:spPr>
          <a:xfrm>
            <a:off x="-1314450" y="4224106"/>
            <a:ext cx="1044897"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31" name="Rectangle 30">
            <a:extLst>
              <a:ext uri="{FF2B5EF4-FFF2-40B4-BE49-F238E27FC236}">
                <a16:creationId xmlns:a16="http://schemas.microsoft.com/office/drawing/2014/main" id="{799DB5C2-7959-4E84-B193-B72FB6C4AF5F}"/>
              </a:ext>
            </a:extLst>
          </p:cNvPr>
          <p:cNvSpPr/>
          <p:nvPr/>
        </p:nvSpPr>
        <p:spPr>
          <a:xfrm>
            <a:off x="-717789" y="4196938"/>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2" name="Rectangle 31">
            <a:extLst>
              <a:ext uri="{FF2B5EF4-FFF2-40B4-BE49-F238E27FC236}">
                <a16:creationId xmlns:a16="http://schemas.microsoft.com/office/drawing/2014/main" id="{E7DFE332-276A-4016-8DED-4B9B7BCFA8A0}"/>
              </a:ext>
            </a:extLst>
          </p:cNvPr>
          <p:cNvSpPr/>
          <p:nvPr/>
        </p:nvSpPr>
        <p:spPr>
          <a:xfrm>
            <a:off x="-1314450" y="4869532"/>
            <a:ext cx="1044897"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33" name="Rectangle 32">
            <a:extLst>
              <a:ext uri="{FF2B5EF4-FFF2-40B4-BE49-F238E27FC236}">
                <a16:creationId xmlns:a16="http://schemas.microsoft.com/office/drawing/2014/main" id="{0CA026B6-86A4-429C-835C-E483C7E2A084}"/>
              </a:ext>
            </a:extLst>
          </p:cNvPr>
          <p:cNvSpPr/>
          <p:nvPr/>
        </p:nvSpPr>
        <p:spPr>
          <a:xfrm>
            <a:off x="-717789" y="4842364"/>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6" name="Rectangle 35">
            <a:extLst>
              <a:ext uri="{FF2B5EF4-FFF2-40B4-BE49-F238E27FC236}">
                <a16:creationId xmlns:a16="http://schemas.microsoft.com/office/drawing/2014/main" id="{4C45F63C-72FA-401A-BDC3-5EC414B5DD2E}"/>
              </a:ext>
            </a:extLst>
          </p:cNvPr>
          <p:cNvSpPr/>
          <p:nvPr/>
        </p:nvSpPr>
        <p:spPr>
          <a:xfrm>
            <a:off x="-1314450" y="5430130"/>
            <a:ext cx="1044897"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40" name="Rectangle 39">
            <a:extLst>
              <a:ext uri="{FF2B5EF4-FFF2-40B4-BE49-F238E27FC236}">
                <a16:creationId xmlns:a16="http://schemas.microsoft.com/office/drawing/2014/main" id="{D0715B5B-214C-4BCE-BF22-4BD9594B838E}"/>
              </a:ext>
            </a:extLst>
          </p:cNvPr>
          <p:cNvSpPr/>
          <p:nvPr/>
        </p:nvSpPr>
        <p:spPr>
          <a:xfrm>
            <a:off x="-717789" y="5402962"/>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4" name="Rectangle 23">
            <a:extLst>
              <a:ext uri="{FF2B5EF4-FFF2-40B4-BE49-F238E27FC236}">
                <a16:creationId xmlns:a16="http://schemas.microsoft.com/office/drawing/2014/main" id="{75394B3E-ACFA-4263-AA9A-3E6180607003}"/>
              </a:ext>
            </a:extLst>
          </p:cNvPr>
          <p:cNvSpPr/>
          <p:nvPr/>
        </p:nvSpPr>
        <p:spPr>
          <a:xfrm>
            <a:off x="489723" y="5806224"/>
            <a:ext cx="1503907" cy="5080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Confirm</a:t>
            </a:r>
          </a:p>
        </p:txBody>
      </p:sp>
      <p:sp>
        <p:nvSpPr>
          <p:cNvPr id="34" name="Rectangle 33">
            <a:extLst>
              <a:ext uri="{FF2B5EF4-FFF2-40B4-BE49-F238E27FC236}">
                <a16:creationId xmlns:a16="http://schemas.microsoft.com/office/drawing/2014/main" id="{4BC8A053-D828-43B6-A408-661706BFEE56}"/>
              </a:ext>
            </a:extLst>
          </p:cNvPr>
          <p:cNvSpPr/>
          <p:nvPr/>
        </p:nvSpPr>
        <p:spPr>
          <a:xfrm>
            <a:off x="9498330" y="1177200"/>
            <a:ext cx="2319965" cy="508093"/>
          </a:xfrm>
          <a:prstGeom prst="rect">
            <a:avLst/>
          </a:prstGeom>
          <a:solidFill>
            <a:srgbClr val="DD52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REFERENCE TAB</a:t>
            </a:r>
          </a:p>
        </p:txBody>
      </p:sp>
      <p:sp>
        <p:nvSpPr>
          <p:cNvPr id="41" name="Rectangle 40">
            <a:extLst>
              <a:ext uri="{FF2B5EF4-FFF2-40B4-BE49-F238E27FC236}">
                <a16:creationId xmlns:a16="http://schemas.microsoft.com/office/drawing/2014/main" id="{378A2095-7D9E-4D7F-B413-2CFD293AE0B6}"/>
              </a:ext>
            </a:extLst>
          </p:cNvPr>
          <p:cNvSpPr/>
          <p:nvPr/>
        </p:nvSpPr>
        <p:spPr>
          <a:xfrm>
            <a:off x="9112328" y="2827092"/>
            <a:ext cx="970685"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42" name="Rectangle 41">
            <a:extLst>
              <a:ext uri="{FF2B5EF4-FFF2-40B4-BE49-F238E27FC236}">
                <a16:creationId xmlns:a16="http://schemas.microsoft.com/office/drawing/2014/main" id="{C9F04D9F-BF49-4FB0-A188-4CFE7BA1379B}"/>
              </a:ext>
            </a:extLst>
          </p:cNvPr>
          <p:cNvSpPr/>
          <p:nvPr/>
        </p:nvSpPr>
        <p:spPr>
          <a:xfrm>
            <a:off x="9634777" y="2813507"/>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43" name="Rectangle 42">
            <a:extLst>
              <a:ext uri="{FF2B5EF4-FFF2-40B4-BE49-F238E27FC236}">
                <a16:creationId xmlns:a16="http://schemas.microsoft.com/office/drawing/2014/main" id="{64FD137F-9C27-4731-A963-F0E435C72BCA}"/>
              </a:ext>
            </a:extLst>
          </p:cNvPr>
          <p:cNvSpPr/>
          <p:nvPr/>
        </p:nvSpPr>
        <p:spPr>
          <a:xfrm>
            <a:off x="9078038" y="3528051"/>
            <a:ext cx="1044897"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44" name="Rectangle 43">
            <a:extLst>
              <a:ext uri="{FF2B5EF4-FFF2-40B4-BE49-F238E27FC236}">
                <a16:creationId xmlns:a16="http://schemas.microsoft.com/office/drawing/2014/main" id="{2C75C84D-806F-4B86-B0A1-90097F74CA97}"/>
              </a:ext>
            </a:extLst>
          </p:cNvPr>
          <p:cNvSpPr/>
          <p:nvPr/>
        </p:nvSpPr>
        <p:spPr>
          <a:xfrm>
            <a:off x="9674699" y="3509503"/>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45" name="Rectangle 44">
            <a:extLst>
              <a:ext uri="{FF2B5EF4-FFF2-40B4-BE49-F238E27FC236}">
                <a16:creationId xmlns:a16="http://schemas.microsoft.com/office/drawing/2014/main" id="{C497FDD1-0F12-4489-9640-A4D9E9F44C3E}"/>
              </a:ext>
            </a:extLst>
          </p:cNvPr>
          <p:cNvSpPr/>
          <p:nvPr/>
        </p:nvSpPr>
        <p:spPr>
          <a:xfrm>
            <a:off x="9085575" y="3869910"/>
            <a:ext cx="970685"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46" name="Rectangle 45">
            <a:extLst>
              <a:ext uri="{FF2B5EF4-FFF2-40B4-BE49-F238E27FC236}">
                <a16:creationId xmlns:a16="http://schemas.microsoft.com/office/drawing/2014/main" id="{A4B44762-1EC3-4909-9AEF-10BAFC4E8B37}"/>
              </a:ext>
            </a:extLst>
          </p:cNvPr>
          <p:cNvSpPr/>
          <p:nvPr/>
        </p:nvSpPr>
        <p:spPr>
          <a:xfrm>
            <a:off x="9608024" y="3856325"/>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47" name="Rectangle 46">
            <a:extLst>
              <a:ext uri="{FF2B5EF4-FFF2-40B4-BE49-F238E27FC236}">
                <a16:creationId xmlns:a16="http://schemas.microsoft.com/office/drawing/2014/main" id="{445F85B3-2131-4C0B-9B9E-C97EAAC1642C}"/>
              </a:ext>
            </a:extLst>
          </p:cNvPr>
          <p:cNvSpPr/>
          <p:nvPr/>
        </p:nvSpPr>
        <p:spPr>
          <a:xfrm>
            <a:off x="9085575" y="4296265"/>
            <a:ext cx="1044897"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48" name="Rectangle 47">
            <a:extLst>
              <a:ext uri="{FF2B5EF4-FFF2-40B4-BE49-F238E27FC236}">
                <a16:creationId xmlns:a16="http://schemas.microsoft.com/office/drawing/2014/main" id="{FAB03FBE-68BF-40F3-B5B6-D33BBF355938}"/>
              </a:ext>
            </a:extLst>
          </p:cNvPr>
          <p:cNvSpPr/>
          <p:nvPr/>
        </p:nvSpPr>
        <p:spPr>
          <a:xfrm>
            <a:off x="9682236" y="4277717"/>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49" name="Rectangle 48">
            <a:extLst>
              <a:ext uri="{FF2B5EF4-FFF2-40B4-BE49-F238E27FC236}">
                <a16:creationId xmlns:a16="http://schemas.microsoft.com/office/drawing/2014/main" id="{C95E9A64-453A-4124-A840-9A98D2618AA3}"/>
              </a:ext>
            </a:extLst>
          </p:cNvPr>
          <p:cNvSpPr/>
          <p:nvPr/>
        </p:nvSpPr>
        <p:spPr>
          <a:xfrm>
            <a:off x="9100898" y="4723496"/>
            <a:ext cx="1044897"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50" name="Rectangle 49">
            <a:extLst>
              <a:ext uri="{FF2B5EF4-FFF2-40B4-BE49-F238E27FC236}">
                <a16:creationId xmlns:a16="http://schemas.microsoft.com/office/drawing/2014/main" id="{DD788CDA-8BD0-41FF-B40A-DCC3DAB22641}"/>
              </a:ext>
            </a:extLst>
          </p:cNvPr>
          <p:cNvSpPr/>
          <p:nvPr/>
        </p:nvSpPr>
        <p:spPr>
          <a:xfrm>
            <a:off x="9697559" y="4704948"/>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51" name="Rectangle 50">
            <a:extLst>
              <a:ext uri="{FF2B5EF4-FFF2-40B4-BE49-F238E27FC236}">
                <a16:creationId xmlns:a16="http://schemas.microsoft.com/office/drawing/2014/main" id="{B806527F-CCC6-478F-9C93-B0A5AEBCE357}"/>
              </a:ext>
            </a:extLst>
          </p:cNvPr>
          <p:cNvSpPr/>
          <p:nvPr/>
        </p:nvSpPr>
        <p:spPr>
          <a:xfrm>
            <a:off x="9096492" y="5107537"/>
            <a:ext cx="1044897"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52" name="Rectangle 51">
            <a:extLst>
              <a:ext uri="{FF2B5EF4-FFF2-40B4-BE49-F238E27FC236}">
                <a16:creationId xmlns:a16="http://schemas.microsoft.com/office/drawing/2014/main" id="{9233D799-BCD2-46E3-91D5-CFF0041DBEEA}"/>
              </a:ext>
            </a:extLst>
          </p:cNvPr>
          <p:cNvSpPr/>
          <p:nvPr/>
        </p:nvSpPr>
        <p:spPr>
          <a:xfrm>
            <a:off x="9693153" y="5088989"/>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53" name="Rectangle 52">
            <a:extLst>
              <a:ext uri="{FF2B5EF4-FFF2-40B4-BE49-F238E27FC236}">
                <a16:creationId xmlns:a16="http://schemas.microsoft.com/office/drawing/2014/main" id="{D247BD7F-B8B9-47F8-8293-F6E75602AB61}"/>
              </a:ext>
            </a:extLst>
          </p:cNvPr>
          <p:cNvSpPr/>
          <p:nvPr/>
        </p:nvSpPr>
        <p:spPr>
          <a:xfrm>
            <a:off x="9120304" y="5500198"/>
            <a:ext cx="1044897"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54" name="Rectangle 53">
            <a:extLst>
              <a:ext uri="{FF2B5EF4-FFF2-40B4-BE49-F238E27FC236}">
                <a16:creationId xmlns:a16="http://schemas.microsoft.com/office/drawing/2014/main" id="{A1CB9B2E-CD11-47E7-819A-1D3EE97276F6}"/>
              </a:ext>
            </a:extLst>
          </p:cNvPr>
          <p:cNvSpPr/>
          <p:nvPr/>
        </p:nvSpPr>
        <p:spPr>
          <a:xfrm>
            <a:off x="9716965" y="5481650"/>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55" name="Rectangle 54">
            <a:extLst>
              <a:ext uri="{FF2B5EF4-FFF2-40B4-BE49-F238E27FC236}">
                <a16:creationId xmlns:a16="http://schemas.microsoft.com/office/drawing/2014/main" id="{A7F27B5A-F0EA-4843-BE0E-FC45A586125F}"/>
              </a:ext>
            </a:extLst>
          </p:cNvPr>
          <p:cNvSpPr/>
          <p:nvPr/>
        </p:nvSpPr>
        <p:spPr>
          <a:xfrm>
            <a:off x="8003120" y="3944478"/>
            <a:ext cx="1044897"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56" name="Rectangle 55">
            <a:extLst>
              <a:ext uri="{FF2B5EF4-FFF2-40B4-BE49-F238E27FC236}">
                <a16:creationId xmlns:a16="http://schemas.microsoft.com/office/drawing/2014/main" id="{86566D65-AB32-42F8-BC4D-7DCCECC78DA6}"/>
              </a:ext>
            </a:extLst>
          </p:cNvPr>
          <p:cNvSpPr/>
          <p:nvPr/>
        </p:nvSpPr>
        <p:spPr>
          <a:xfrm>
            <a:off x="8599781" y="3925930"/>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57" name="Rectangle 56">
            <a:extLst>
              <a:ext uri="{FF2B5EF4-FFF2-40B4-BE49-F238E27FC236}">
                <a16:creationId xmlns:a16="http://schemas.microsoft.com/office/drawing/2014/main" id="{60FBE8B6-5E26-4045-8021-56672698D5C7}"/>
              </a:ext>
            </a:extLst>
          </p:cNvPr>
          <p:cNvSpPr/>
          <p:nvPr/>
        </p:nvSpPr>
        <p:spPr>
          <a:xfrm>
            <a:off x="7965435" y="4370833"/>
            <a:ext cx="1044897"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58" name="Rectangle 57">
            <a:extLst>
              <a:ext uri="{FF2B5EF4-FFF2-40B4-BE49-F238E27FC236}">
                <a16:creationId xmlns:a16="http://schemas.microsoft.com/office/drawing/2014/main" id="{F85379E5-1EAA-4908-AFCF-9FE95A513413}"/>
              </a:ext>
            </a:extLst>
          </p:cNvPr>
          <p:cNvSpPr/>
          <p:nvPr/>
        </p:nvSpPr>
        <p:spPr>
          <a:xfrm>
            <a:off x="8562096" y="4352285"/>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59" name="Rectangle 58">
            <a:extLst>
              <a:ext uri="{FF2B5EF4-FFF2-40B4-BE49-F238E27FC236}">
                <a16:creationId xmlns:a16="http://schemas.microsoft.com/office/drawing/2014/main" id="{7600BDB0-403F-40C4-A5AF-80182D5338AB}"/>
              </a:ext>
            </a:extLst>
          </p:cNvPr>
          <p:cNvSpPr/>
          <p:nvPr/>
        </p:nvSpPr>
        <p:spPr>
          <a:xfrm>
            <a:off x="7990724" y="4774298"/>
            <a:ext cx="1044897"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60" name="Rectangle 59">
            <a:extLst>
              <a:ext uri="{FF2B5EF4-FFF2-40B4-BE49-F238E27FC236}">
                <a16:creationId xmlns:a16="http://schemas.microsoft.com/office/drawing/2014/main" id="{8167A84B-BAF1-4743-8EF5-34A4A40784CF}"/>
              </a:ext>
            </a:extLst>
          </p:cNvPr>
          <p:cNvSpPr/>
          <p:nvPr/>
        </p:nvSpPr>
        <p:spPr>
          <a:xfrm>
            <a:off x="8587385" y="4755750"/>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61" name="Rectangle 60">
            <a:extLst>
              <a:ext uri="{FF2B5EF4-FFF2-40B4-BE49-F238E27FC236}">
                <a16:creationId xmlns:a16="http://schemas.microsoft.com/office/drawing/2014/main" id="{8C75E457-E6ED-496E-A8E1-71A2F0117894}"/>
              </a:ext>
            </a:extLst>
          </p:cNvPr>
          <p:cNvSpPr/>
          <p:nvPr/>
        </p:nvSpPr>
        <p:spPr>
          <a:xfrm>
            <a:off x="8016994" y="5189520"/>
            <a:ext cx="1044897"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62" name="Rectangle 61">
            <a:extLst>
              <a:ext uri="{FF2B5EF4-FFF2-40B4-BE49-F238E27FC236}">
                <a16:creationId xmlns:a16="http://schemas.microsoft.com/office/drawing/2014/main" id="{ECC606AF-C15D-4CEB-AB29-79846CCAD764}"/>
              </a:ext>
            </a:extLst>
          </p:cNvPr>
          <p:cNvSpPr/>
          <p:nvPr/>
        </p:nvSpPr>
        <p:spPr>
          <a:xfrm>
            <a:off x="8613655" y="5170972"/>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63" name="Rectangle 62">
            <a:extLst>
              <a:ext uri="{FF2B5EF4-FFF2-40B4-BE49-F238E27FC236}">
                <a16:creationId xmlns:a16="http://schemas.microsoft.com/office/drawing/2014/main" id="{A2399726-ABD7-4AF0-8CF0-0A9551CA172C}"/>
              </a:ext>
            </a:extLst>
          </p:cNvPr>
          <p:cNvSpPr/>
          <p:nvPr/>
        </p:nvSpPr>
        <p:spPr>
          <a:xfrm>
            <a:off x="7984841" y="5582181"/>
            <a:ext cx="1044897"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64" name="Rectangle 63">
            <a:extLst>
              <a:ext uri="{FF2B5EF4-FFF2-40B4-BE49-F238E27FC236}">
                <a16:creationId xmlns:a16="http://schemas.microsoft.com/office/drawing/2014/main" id="{6AF17B47-212C-4378-8499-9B1E52C32A71}"/>
              </a:ext>
            </a:extLst>
          </p:cNvPr>
          <p:cNvSpPr/>
          <p:nvPr/>
        </p:nvSpPr>
        <p:spPr>
          <a:xfrm>
            <a:off x="8581502" y="5563633"/>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65" name="Title 1">
            <a:extLst>
              <a:ext uri="{FF2B5EF4-FFF2-40B4-BE49-F238E27FC236}">
                <a16:creationId xmlns:a16="http://schemas.microsoft.com/office/drawing/2014/main" id="{5DCE0F5B-86E5-4364-9CAC-EB117B40E2A4}"/>
              </a:ext>
            </a:extLst>
          </p:cNvPr>
          <p:cNvSpPr txBox="1">
            <a:spLocks/>
          </p:cNvSpPr>
          <p:nvPr/>
        </p:nvSpPr>
        <p:spPr>
          <a:xfrm>
            <a:off x="-3535158" y="956256"/>
            <a:ext cx="3394409"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p>
          <a:p>
            <a:pPr>
              <a:spcAft>
                <a:spcPts val="600"/>
              </a:spcAft>
            </a:pPr>
            <a:r>
              <a:rPr lang="en-IN" sz="2000" b="1" dirty="0">
                <a:solidFill>
                  <a:schemeClr val="bg1"/>
                </a:solidFill>
              </a:rPr>
              <a:t>Dropdown</a:t>
            </a:r>
          </a:p>
        </p:txBody>
      </p:sp>
    </p:spTree>
    <p:custDataLst>
      <p:tags r:id="rId1"/>
    </p:custDataLst>
    <p:extLst>
      <p:ext uri="{BB962C8B-B14F-4D97-AF65-F5344CB8AC3E}">
        <p14:creationId xmlns:p14="http://schemas.microsoft.com/office/powerpoint/2010/main" val="1546204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C693C3-E543-4039-9365-5617A4413F49}"/>
              </a:ext>
            </a:extLst>
          </p:cNvPr>
          <p:cNvPicPr>
            <a:picLocks noChangeAspect="1"/>
          </p:cNvPicPr>
          <p:nvPr/>
        </p:nvPicPr>
        <p:blipFill>
          <a:blip r:embed="rId4"/>
          <a:stretch>
            <a:fillRect/>
          </a:stretch>
        </p:blipFill>
        <p:spPr>
          <a:xfrm>
            <a:off x="46263" y="1053847"/>
            <a:ext cx="8619218" cy="4842257"/>
          </a:xfrm>
          <a:prstGeom prst="rect">
            <a:avLst/>
          </a:prstGeom>
        </p:spPr>
      </p:pic>
      <p:sp>
        <p:nvSpPr>
          <p:cNvPr id="7" name="Rectangle 6"/>
          <p:cNvSpPr/>
          <p:nvPr/>
        </p:nvSpPr>
        <p:spPr>
          <a:xfrm>
            <a:off x="12306299" y="0"/>
            <a:ext cx="3848101" cy="881017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IN" b="1" dirty="0"/>
              <a:t>CONTINUATION OF VIDEO INTRO – PART 2 – will all be in one video, one screen.</a:t>
            </a:r>
          </a:p>
          <a:p>
            <a:endParaRPr lang="en-IN" b="1" dirty="0"/>
          </a:p>
          <a:p>
            <a:r>
              <a:rPr lang="en-IN" b="1" dirty="0"/>
              <a:t>Video 2:</a:t>
            </a:r>
          </a:p>
          <a:p>
            <a:endParaRPr lang="en-IN" b="1" dirty="0"/>
          </a:p>
          <a:p>
            <a:r>
              <a:rPr lang="en-US" dirty="0">
                <a:hlinkClick r:id="rId5"/>
              </a:rPr>
              <a:t>https://www.istockphoto.com/video/chief-female-executive-leans-and-spreads-project-blueprints-on-the-table-showing-them-gm898999462-248042641</a:t>
            </a:r>
            <a:r>
              <a:rPr lang="en-IN" b="1" dirty="0"/>
              <a:t> </a:t>
            </a:r>
          </a:p>
        </p:txBody>
      </p:sp>
      <p:sp>
        <p:nvSpPr>
          <p:cNvPr id="14" name="Title 1"/>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Introduction to creating a high-quality data set</a:t>
            </a:r>
          </a:p>
        </p:txBody>
      </p:sp>
      <p:sp>
        <p:nvSpPr>
          <p:cNvPr id="13" name="Google Shape;525;p66"/>
          <p:cNvSpPr txBox="1"/>
          <p:nvPr/>
        </p:nvSpPr>
        <p:spPr>
          <a:xfrm>
            <a:off x="0" y="5976564"/>
            <a:ext cx="11944350" cy="705237"/>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l" rtl="0">
              <a:spcBef>
                <a:spcPts val="300"/>
              </a:spcBef>
              <a:spcAft>
                <a:spcPts val="300"/>
              </a:spcAft>
              <a:buNone/>
            </a:pPr>
            <a:r>
              <a:rPr lang="en" i="1" dirty="0">
                <a:solidFill>
                  <a:srgbClr val="000000"/>
                </a:solidFill>
              </a:rPr>
              <a:t>&lt;I-text&gt;: Play the video </a:t>
            </a:r>
            <a:r>
              <a:rPr lang="en-US" i="1" dirty="0">
                <a:solidFill>
                  <a:srgbClr val="000000"/>
                </a:solidFill>
              </a:rPr>
              <a:t>to begin</a:t>
            </a:r>
            <a:r>
              <a:rPr lang="en" i="1" dirty="0">
                <a:solidFill>
                  <a:srgbClr val="000000"/>
                </a:solidFill>
              </a:rPr>
              <a:t>.</a:t>
            </a:r>
            <a:endParaRPr i="1" dirty="0"/>
          </a:p>
        </p:txBody>
      </p:sp>
      <p:sp>
        <p:nvSpPr>
          <p:cNvPr id="2" name="Slide Number Placeholder 1">
            <a:extLst>
              <a:ext uri="{FF2B5EF4-FFF2-40B4-BE49-F238E27FC236}">
                <a16:creationId xmlns:a16="http://schemas.microsoft.com/office/drawing/2014/main" id="{A3CA0486-AEF6-47FF-8CA9-855FC398B149}"/>
              </a:ext>
            </a:extLst>
          </p:cNvPr>
          <p:cNvSpPr>
            <a:spLocks noGrp="1"/>
          </p:cNvSpPr>
          <p:nvPr>
            <p:ph type="sldNum" sz="quarter" idx="4294967295"/>
          </p:nvPr>
        </p:nvSpPr>
        <p:spPr>
          <a:xfrm>
            <a:off x="8610600" y="6356350"/>
            <a:ext cx="2743200" cy="365125"/>
          </a:xfrm>
          <a:prstGeom prst="rect">
            <a:avLst/>
          </a:prstGeom>
        </p:spPr>
        <p:txBody>
          <a:bodyPr/>
          <a:lstStyle/>
          <a:p>
            <a:fld id="{BA31FF49-7B43-4FB5-815E-EB4DFAAF1341}" type="slidenum">
              <a:rPr lang="en-IN" smtClean="0"/>
              <a:t>3</a:t>
            </a:fld>
            <a:endParaRPr lang="en-IN" dirty="0"/>
          </a:p>
        </p:txBody>
      </p:sp>
      <p:sp>
        <p:nvSpPr>
          <p:cNvPr id="10" name="TextBox 9">
            <a:extLst>
              <a:ext uri="{FF2B5EF4-FFF2-40B4-BE49-F238E27FC236}">
                <a16:creationId xmlns:a16="http://schemas.microsoft.com/office/drawing/2014/main" id="{98030100-5FAB-454F-A7E9-23EDBB438980}"/>
              </a:ext>
            </a:extLst>
          </p:cNvPr>
          <p:cNvSpPr txBox="1"/>
          <p:nvPr/>
        </p:nvSpPr>
        <p:spPr>
          <a:xfrm>
            <a:off x="8600222" y="2072019"/>
            <a:ext cx="301686" cy="369332"/>
          </a:xfrm>
          <a:prstGeom prst="rect">
            <a:avLst/>
          </a:prstGeom>
          <a:solidFill>
            <a:schemeClr val="accent5">
              <a:lumMod val="75000"/>
            </a:schemeClr>
          </a:solidFill>
        </p:spPr>
        <p:txBody>
          <a:bodyPr wrap="none" rtlCol="0">
            <a:spAutoFit/>
          </a:bodyPr>
          <a:lstStyle/>
          <a:p>
            <a:r>
              <a:rPr lang="en-US" dirty="0">
                <a:solidFill>
                  <a:schemeClr val="bg1"/>
                </a:solidFill>
              </a:rPr>
              <a:t>1</a:t>
            </a:r>
          </a:p>
        </p:txBody>
      </p:sp>
      <p:sp>
        <p:nvSpPr>
          <p:cNvPr id="15" name="TextBox 14">
            <a:extLst>
              <a:ext uri="{FF2B5EF4-FFF2-40B4-BE49-F238E27FC236}">
                <a16:creationId xmlns:a16="http://schemas.microsoft.com/office/drawing/2014/main" id="{94DEF4C0-0C07-4F56-B0A0-503BDBE118B2}"/>
              </a:ext>
            </a:extLst>
          </p:cNvPr>
          <p:cNvSpPr txBox="1"/>
          <p:nvPr/>
        </p:nvSpPr>
        <p:spPr>
          <a:xfrm>
            <a:off x="8599582" y="3192386"/>
            <a:ext cx="301686" cy="369332"/>
          </a:xfrm>
          <a:prstGeom prst="rect">
            <a:avLst/>
          </a:prstGeom>
          <a:solidFill>
            <a:schemeClr val="accent5">
              <a:lumMod val="75000"/>
            </a:schemeClr>
          </a:solidFill>
        </p:spPr>
        <p:txBody>
          <a:bodyPr wrap="none" rtlCol="0">
            <a:spAutoFit/>
          </a:bodyPr>
          <a:lstStyle/>
          <a:p>
            <a:r>
              <a:rPr lang="en-US" dirty="0">
                <a:solidFill>
                  <a:schemeClr val="bg1"/>
                </a:solidFill>
              </a:rPr>
              <a:t>2</a:t>
            </a:r>
          </a:p>
        </p:txBody>
      </p:sp>
      <p:sp>
        <p:nvSpPr>
          <p:cNvPr id="16" name="TextBox 15">
            <a:extLst>
              <a:ext uri="{FF2B5EF4-FFF2-40B4-BE49-F238E27FC236}">
                <a16:creationId xmlns:a16="http://schemas.microsoft.com/office/drawing/2014/main" id="{EE83ACFF-8967-4297-A49F-579E47DEBDB3}"/>
              </a:ext>
            </a:extLst>
          </p:cNvPr>
          <p:cNvSpPr txBox="1"/>
          <p:nvPr/>
        </p:nvSpPr>
        <p:spPr>
          <a:xfrm>
            <a:off x="8627605" y="4335356"/>
            <a:ext cx="301686" cy="369332"/>
          </a:xfrm>
          <a:prstGeom prst="rect">
            <a:avLst/>
          </a:prstGeom>
          <a:solidFill>
            <a:schemeClr val="accent5">
              <a:lumMod val="75000"/>
            </a:schemeClr>
          </a:solidFill>
        </p:spPr>
        <p:txBody>
          <a:bodyPr wrap="none" rtlCol="0">
            <a:spAutoFit/>
          </a:bodyPr>
          <a:lstStyle/>
          <a:p>
            <a:r>
              <a:rPr lang="en-US" dirty="0">
                <a:solidFill>
                  <a:schemeClr val="bg1"/>
                </a:solidFill>
              </a:rPr>
              <a:t>3</a:t>
            </a:r>
          </a:p>
        </p:txBody>
      </p:sp>
      <p:sp>
        <p:nvSpPr>
          <p:cNvPr id="12" name="Rectangle 11">
            <a:extLst>
              <a:ext uri="{FF2B5EF4-FFF2-40B4-BE49-F238E27FC236}">
                <a16:creationId xmlns:a16="http://schemas.microsoft.com/office/drawing/2014/main" id="{5ECE1FA8-B17B-417A-B885-43F3313E6CD0}"/>
              </a:ext>
            </a:extLst>
          </p:cNvPr>
          <p:cNvSpPr/>
          <p:nvPr/>
        </p:nvSpPr>
        <p:spPr>
          <a:xfrm>
            <a:off x="8980594" y="2025853"/>
            <a:ext cx="3061154" cy="830997"/>
          </a:xfrm>
          <a:prstGeom prst="rect">
            <a:avLst/>
          </a:prstGeom>
          <a:solidFill>
            <a:schemeClr val="bg1"/>
          </a:solidFill>
        </p:spPr>
        <p:txBody>
          <a:bodyPr wrap="square">
            <a:spAutoFit/>
          </a:bodyPr>
          <a:lstStyle/>
          <a:p>
            <a:r>
              <a:rPr lang="en-US" sz="2400" b="1" dirty="0"/>
              <a:t>What data is available for AI?</a:t>
            </a:r>
          </a:p>
        </p:txBody>
      </p:sp>
      <p:sp>
        <p:nvSpPr>
          <p:cNvPr id="17" name="Rectangle 16">
            <a:extLst>
              <a:ext uri="{FF2B5EF4-FFF2-40B4-BE49-F238E27FC236}">
                <a16:creationId xmlns:a16="http://schemas.microsoft.com/office/drawing/2014/main" id="{B0ED989F-1BAF-4E4E-BAD6-8182BDF7E36A}"/>
              </a:ext>
            </a:extLst>
          </p:cNvPr>
          <p:cNvSpPr/>
          <p:nvPr/>
        </p:nvSpPr>
        <p:spPr>
          <a:xfrm>
            <a:off x="8918120" y="3163371"/>
            <a:ext cx="3342367" cy="830997"/>
          </a:xfrm>
          <a:prstGeom prst="rect">
            <a:avLst/>
          </a:prstGeom>
          <a:solidFill>
            <a:schemeClr val="bg1"/>
          </a:solidFill>
        </p:spPr>
        <p:txBody>
          <a:bodyPr wrap="square">
            <a:spAutoFit/>
          </a:bodyPr>
          <a:lstStyle/>
          <a:p>
            <a:r>
              <a:rPr lang="en-US" sz="2400" b="1" dirty="0"/>
              <a:t>What type, condition and volume is the data?</a:t>
            </a:r>
          </a:p>
        </p:txBody>
      </p:sp>
      <p:sp>
        <p:nvSpPr>
          <p:cNvPr id="18" name="Rectangle 17">
            <a:extLst>
              <a:ext uri="{FF2B5EF4-FFF2-40B4-BE49-F238E27FC236}">
                <a16:creationId xmlns:a16="http://schemas.microsoft.com/office/drawing/2014/main" id="{9BBFB77F-9531-497A-9522-B086FAC34201}"/>
              </a:ext>
            </a:extLst>
          </p:cNvPr>
          <p:cNvSpPr/>
          <p:nvPr/>
        </p:nvSpPr>
        <p:spPr>
          <a:xfrm>
            <a:off x="8980594" y="4250581"/>
            <a:ext cx="3061154" cy="830997"/>
          </a:xfrm>
          <a:prstGeom prst="rect">
            <a:avLst/>
          </a:prstGeom>
          <a:solidFill>
            <a:schemeClr val="bg1"/>
          </a:solidFill>
        </p:spPr>
        <p:txBody>
          <a:bodyPr wrap="square">
            <a:spAutoFit/>
          </a:bodyPr>
          <a:lstStyle/>
          <a:p>
            <a:r>
              <a:rPr lang="en-US" sz="2400" b="1" dirty="0"/>
              <a:t>How do I get quality data?</a:t>
            </a:r>
          </a:p>
        </p:txBody>
      </p:sp>
      <p:sp>
        <p:nvSpPr>
          <p:cNvPr id="19" name="Title 1">
            <a:extLst>
              <a:ext uri="{FF2B5EF4-FFF2-40B4-BE49-F238E27FC236}">
                <a16:creationId xmlns:a16="http://schemas.microsoft.com/office/drawing/2014/main" id="{D949FD27-E9D1-41C9-8C42-458C280AE301}"/>
              </a:ext>
            </a:extLst>
          </p:cNvPr>
          <p:cNvSpPr txBox="1">
            <a:spLocks/>
          </p:cNvSpPr>
          <p:nvPr/>
        </p:nvSpPr>
        <p:spPr>
          <a:xfrm>
            <a:off x="-3440674" y="772358"/>
            <a:ext cx="3394409" cy="903566"/>
          </a:xfrm>
          <a:prstGeom prst="homePlate">
            <a:avLst>
              <a:gd name="adj" fmla="val 128876"/>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r>
              <a:rPr lang="en-IN" sz="2000" b="1" dirty="0">
                <a:solidFill>
                  <a:schemeClr val="bg1"/>
                </a:solidFill>
              </a:rPr>
              <a:t>video/animation</a:t>
            </a:r>
          </a:p>
        </p:txBody>
      </p:sp>
      <p:sp>
        <p:nvSpPr>
          <p:cNvPr id="3" name="TextBox 2">
            <a:extLst>
              <a:ext uri="{FF2B5EF4-FFF2-40B4-BE49-F238E27FC236}">
                <a16:creationId xmlns:a16="http://schemas.microsoft.com/office/drawing/2014/main" id="{8AC0A887-AD82-40F1-AB02-816372744D59}"/>
              </a:ext>
            </a:extLst>
          </p:cNvPr>
          <p:cNvSpPr txBox="1"/>
          <p:nvPr/>
        </p:nvSpPr>
        <p:spPr>
          <a:xfrm>
            <a:off x="8665481" y="1169677"/>
            <a:ext cx="3278869" cy="461665"/>
          </a:xfrm>
          <a:prstGeom prst="rect">
            <a:avLst/>
          </a:prstGeom>
          <a:noFill/>
        </p:spPr>
        <p:txBody>
          <a:bodyPr wrap="square" rtlCol="0">
            <a:spAutoFit/>
          </a:bodyPr>
          <a:lstStyle/>
          <a:p>
            <a:r>
              <a:rPr lang="en-US" sz="2400" b="1" dirty="0"/>
              <a:t>The importance of data</a:t>
            </a:r>
          </a:p>
        </p:txBody>
      </p:sp>
    </p:spTree>
    <p:custDataLst>
      <p:tags r:id="rId1"/>
    </p:custDataLst>
    <p:extLst>
      <p:ext uri="{BB962C8B-B14F-4D97-AF65-F5344CB8AC3E}">
        <p14:creationId xmlns:p14="http://schemas.microsoft.com/office/powerpoint/2010/main" val="3453366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E38702-0141-4E93-A182-E8D62B92A2E9}"/>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Activity: Locate common data error types</a:t>
            </a:r>
          </a:p>
        </p:txBody>
      </p:sp>
      <p:sp>
        <p:nvSpPr>
          <p:cNvPr id="10" name="Rectangle 9">
            <a:extLst>
              <a:ext uri="{FF2B5EF4-FFF2-40B4-BE49-F238E27FC236}">
                <a16:creationId xmlns:a16="http://schemas.microsoft.com/office/drawing/2014/main" id="{35CA208A-E800-4866-AE34-82781F53D958}"/>
              </a:ext>
            </a:extLst>
          </p:cNvPr>
          <p:cNvSpPr/>
          <p:nvPr/>
        </p:nvSpPr>
        <p:spPr>
          <a:xfrm>
            <a:off x="12306300" y="0"/>
            <a:ext cx="25527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IN" b="1" dirty="0"/>
              <a:t>Same activity – Ask an IT colleague pop-up</a:t>
            </a:r>
          </a:p>
          <a:p>
            <a:endParaRPr lang="en-IN" b="1" dirty="0"/>
          </a:p>
          <a:p>
            <a:endParaRPr lang="en-IN" b="1" dirty="0"/>
          </a:p>
          <a:p>
            <a:r>
              <a:rPr lang="en-IN" b="1" dirty="0"/>
              <a:t> </a:t>
            </a:r>
          </a:p>
        </p:txBody>
      </p:sp>
      <p:sp>
        <p:nvSpPr>
          <p:cNvPr id="39" name="Rectangle 38"/>
          <p:cNvSpPr/>
          <p:nvPr/>
        </p:nvSpPr>
        <p:spPr>
          <a:xfrm>
            <a:off x="10259725" y="2104518"/>
            <a:ext cx="1503907" cy="5080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Confirm</a:t>
            </a:r>
          </a:p>
        </p:txBody>
      </p:sp>
      <p:sp>
        <p:nvSpPr>
          <p:cNvPr id="5" name="Rectangle 4"/>
          <p:cNvSpPr/>
          <p:nvPr/>
        </p:nvSpPr>
        <p:spPr>
          <a:xfrm>
            <a:off x="11171429" y="6017741"/>
            <a:ext cx="592203" cy="6919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368868" y="1036520"/>
            <a:ext cx="8283642" cy="90356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I have located some of the daily logs for our clients. I need you to complete the log, determine if the data is quality data or not, and if there are any errors. For each piece of data, enter yes or no for quality data, then enter the number of errors, if any. If you need help, ask your IT colleague.</a:t>
            </a:r>
          </a:p>
        </p:txBody>
      </p:sp>
      <p:sp>
        <p:nvSpPr>
          <p:cNvPr id="27" name="Rectangle 26"/>
          <p:cNvSpPr/>
          <p:nvPr/>
        </p:nvSpPr>
        <p:spPr>
          <a:xfrm>
            <a:off x="501153" y="6068543"/>
            <a:ext cx="11456314" cy="369332"/>
          </a:xfrm>
          <a:prstGeom prst="rect">
            <a:avLst/>
          </a:prstGeom>
          <a:solidFill>
            <a:schemeClr val="accent1">
              <a:lumMod val="20000"/>
              <a:lumOff val="80000"/>
            </a:schemeClr>
          </a:solidFill>
        </p:spPr>
        <p:txBody>
          <a:bodyPr wrap="square">
            <a:spAutoFit/>
          </a:bodyPr>
          <a:lstStyle/>
          <a:p>
            <a:pPr lvl="0"/>
            <a:r>
              <a:rPr lang="en-US" i="1" dirty="0"/>
              <a:t>&lt;i-text&gt;  Select each data type from the dropdown boxes then select Confirm.</a:t>
            </a:r>
          </a:p>
        </p:txBody>
      </p:sp>
      <p:pic>
        <p:nvPicPr>
          <p:cNvPr id="19" name="Picture 18">
            <a:extLst>
              <a:ext uri="{FF2B5EF4-FFF2-40B4-BE49-F238E27FC236}">
                <a16:creationId xmlns:a16="http://schemas.microsoft.com/office/drawing/2014/main" id="{5C18EACE-1064-4163-8F03-2DE1D23CB3D9}"/>
              </a:ext>
            </a:extLst>
          </p:cNvPr>
          <p:cNvPicPr>
            <a:picLocks noChangeAspect="1"/>
          </p:cNvPicPr>
          <p:nvPr/>
        </p:nvPicPr>
        <p:blipFill rotWithShape="1">
          <a:blip r:embed="rId4"/>
          <a:srcRect l="53433" b="41472"/>
          <a:stretch/>
        </p:blipFill>
        <p:spPr>
          <a:xfrm>
            <a:off x="4771447" y="1910323"/>
            <a:ext cx="5398601" cy="4137180"/>
          </a:xfrm>
          <a:prstGeom prst="rect">
            <a:avLst/>
          </a:prstGeom>
        </p:spPr>
      </p:pic>
      <p:sp>
        <p:nvSpPr>
          <p:cNvPr id="34" name="Rectangle 33">
            <a:extLst>
              <a:ext uri="{FF2B5EF4-FFF2-40B4-BE49-F238E27FC236}">
                <a16:creationId xmlns:a16="http://schemas.microsoft.com/office/drawing/2014/main" id="{4BC8A053-D828-43B6-A408-661706BFEE56}"/>
              </a:ext>
            </a:extLst>
          </p:cNvPr>
          <p:cNvSpPr/>
          <p:nvPr/>
        </p:nvSpPr>
        <p:spPr>
          <a:xfrm>
            <a:off x="8825948" y="1177200"/>
            <a:ext cx="2992347" cy="508093"/>
          </a:xfrm>
          <a:prstGeom prst="rect">
            <a:avLst/>
          </a:prstGeom>
          <a:solidFill>
            <a:srgbClr val="DD52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REFERENCE TAB</a:t>
            </a:r>
          </a:p>
        </p:txBody>
      </p:sp>
      <p:sp>
        <p:nvSpPr>
          <p:cNvPr id="35" name="Rectangle 34">
            <a:extLst>
              <a:ext uri="{FF2B5EF4-FFF2-40B4-BE49-F238E27FC236}">
                <a16:creationId xmlns:a16="http://schemas.microsoft.com/office/drawing/2014/main" id="{123449D5-B52B-43D9-B1BF-345E404DAFEC}"/>
              </a:ext>
            </a:extLst>
          </p:cNvPr>
          <p:cNvSpPr/>
          <p:nvPr/>
        </p:nvSpPr>
        <p:spPr>
          <a:xfrm>
            <a:off x="3840851" y="1994520"/>
            <a:ext cx="7869231" cy="4576607"/>
          </a:xfrm>
          <a:prstGeom prst="rect">
            <a:avLst/>
          </a:prstGeom>
          <a:solidFill>
            <a:srgbClr val="1F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7" name="Isosceles Triangle 36">
            <a:extLst>
              <a:ext uri="{FF2B5EF4-FFF2-40B4-BE49-F238E27FC236}">
                <a16:creationId xmlns:a16="http://schemas.microsoft.com/office/drawing/2014/main" id="{7C1F9ADE-1B65-4925-90C3-26B1595ED062}"/>
              </a:ext>
            </a:extLst>
          </p:cNvPr>
          <p:cNvSpPr/>
          <p:nvPr/>
        </p:nvSpPr>
        <p:spPr>
          <a:xfrm>
            <a:off x="10105822" y="1722727"/>
            <a:ext cx="583096" cy="333465"/>
          </a:xfrm>
          <a:prstGeom prst="triangle">
            <a:avLst/>
          </a:prstGeom>
          <a:solidFill>
            <a:srgbClr val="1F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EDC96A16-CDC6-4B3F-90F6-079CC2A6ED6E}"/>
              </a:ext>
            </a:extLst>
          </p:cNvPr>
          <p:cNvSpPr/>
          <p:nvPr/>
        </p:nvSpPr>
        <p:spPr>
          <a:xfrm>
            <a:off x="3990052" y="2077098"/>
            <a:ext cx="7462807" cy="3416320"/>
          </a:xfrm>
          <a:prstGeom prst="rect">
            <a:avLst/>
          </a:prstGeom>
        </p:spPr>
        <p:txBody>
          <a:bodyPr wrap="square">
            <a:spAutoFit/>
          </a:bodyPr>
          <a:lstStyle/>
          <a:p>
            <a:r>
              <a:rPr lang="en-US" dirty="0">
                <a:solidFill>
                  <a:schemeClr val="bg1"/>
                </a:solidFill>
              </a:rPr>
              <a:t>Refer to this list of  the types of data errors to help you identify errors in the daily log:</a:t>
            </a:r>
          </a:p>
          <a:p>
            <a:endParaRPr lang="en-US" dirty="0">
              <a:solidFill>
                <a:schemeClr val="bg1"/>
              </a:solidFill>
            </a:endParaRPr>
          </a:p>
          <a:p>
            <a:r>
              <a:rPr lang="en-US" dirty="0">
                <a:solidFill>
                  <a:schemeClr val="bg1"/>
                </a:solidFill>
              </a:rPr>
              <a:t>•	invalid or missing values </a:t>
            </a:r>
          </a:p>
          <a:p>
            <a:r>
              <a:rPr lang="en-US" dirty="0">
                <a:solidFill>
                  <a:schemeClr val="bg1"/>
                </a:solidFill>
              </a:rPr>
              <a:t>•	corrupted data or variable format</a:t>
            </a:r>
          </a:p>
          <a:p>
            <a:r>
              <a:rPr lang="en-US" dirty="0">
                <a:solidFill>
                  <a:schemeClr val="bg1"/>
                </a:solidFill>
              </a:rPr>
              <a:t>•	duplicates</a:t>
            </a:r>
          </a:p>
          <a:p>
            <a:r>
              <a:rPr lang="en-US" dirty="0">
                <a:solidFill>
                  <a:schemeClr val="bg1"/>
                </a:solidFill>
              </a:rPr>
              <a:t>•	variable units of measures</a:t>
            </a:r>
          </a:p>
          <a:p>
            <a:r>
              <a:rPr lang="en-US" dirty="0">
                <a:solidFill>
                  <a:schemeClr val="bg1"/>
                </a:solidFill>
              </a:rPr>
              <a:t>•	incomplete data</a:t>
            </a:r>
          </a:p>
          <a:p>
            <a:r>
              <a:rPr lang="en-US" dirty="0">
                <a:solidFill>
                  <a:schemeClr val="bg1"/>
                </a:solidFill>
              </a:rPr>
              <a:t>•	broken URLs</a:t>
            </a:r>
          </a:p>
          <a:p>
            <a:r>
              <a:rPr lang="en-US" dirty="0">
                <a:solidFill>
                  <a:schemeClr val="bg1"/>
                </a:solidFill>
              </a:rPr>
              <a:t>•	data gaps </a:t>
            </a:r>
          </a:p>
          <a:p>
            <a:r>
              <a:rPr lang="en-US" dirty="0">
                <a:solidFill>
                  <a:schemeClr val="bg1"/>
                </a:solidFill>
              </a:rPr>
              <a:t>•	mis-mapped elements</a:t>
            </a:r>
          </a:p>
          <a:p>
            <a:endParaRPr lang="en-US" dirty="0"/>
          </a:p>
        </p:txBody>
      </p:sp>
      <p:sp>
        <p:nvSpPr>
          <p:cNvPr id="13" name="Title 1">
            <a:extLst>
              <a:ext uri="{FF2B5EF4-FFF2-40B4-BE49-F238E27FC236}">
                <a16:creationId xmlns:a16="http://schemas.microsoft.com/office/drawing/2014/main" id="{97A9FE46-E862-4E0C-98B2-9A379A2F80AA}"/>
              </a:ext>
            </a:extLst>
          </p:cNvPr>
          <p:cNvSpPr txBox="1">
            <a:spLocks/>
          </p:cNvSpPr>
          <p:nvPr/>
        </p:nvSpPr>
        <p:spPr>
          <a:xfrm>
            <a:off x="-3535158" y="956256"/>
            <a:ext cx="3394409"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p>
          <a:p>
            <a:pPr>
              <a:spcAft>
                <a:spcPts val="600"/>
              </a:spcAft>
            </a:pPr>
            <a:r>
              <a:rPr lang="en-IN" sz="2000" b="1" dirty="0">
                <a:solidFill>
                  <a:schemeClr val="bg1"/>
                </a:solidFill>
              </a:rPr>
              <a:t>Dropdown</a:t>
            </a:r>
          </a:p>
        </p:txBody>
      </p:sp>
    </p:spTree>
    <p:custDataLst>
      <p:tags r:id="rId1"/>
    </p:custDataLst>
    <p:extLst>
      <p:ext uri="{BB962C8B-B14F-4D97-AF65-F5344CB8AC3E}">
        <p14:creationId xmlns:p14="http://schemas.microsoft.com/office/powerpoint/2010/main" val="3111794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2D687A-8602-4CE9-BDFD-DD1532160D55}"/>
              </a:ext>
            </a:extLst>
          </p:cNvPr>
          <p:cNvPicPr>
            <a:picLocks noChangeAspect="1"/>
          </p:cNvPicPr>
          <p:nvPr/>
        </p:nvPicPr>
        <p:blipFill>
          <a:blip r:embed="rId4"/>
          <a:stretch>
            <a:fillRect/>
          </a:stretch>
        </p:blipFill>
        <p:spPr>
          <a:xfrm>
            <a:off x="80010" y="1038552"/>
            <a:ext cx="9281160" cy="4913555"/>
          </a:xfrm>
          <a:prstGeom prst="rect">
            <a:avLst/>
          </a:prstGeom>
        </p:spPr>
      </p:pic>
      <p:sp>
        <p:nvSpPr>
          <p:cNvPr id="7" name="Rectangle 6"/>
          <p:cNvSpPr/>
          <p:nvPr/>
        </p:nvSpPr>
        <p:spPr>
          <a:xfrm>
            <a:off x="12306299" y="0"/>
            <a:ext cx="3848101" cy="881017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IN" b="1" dirty="0"/>
              <a:t>Video  </a:t>
            </a:r>
          </a:p>
          <a:p>
            <a:endParaRPr lang="en-IN" b="1" dirty="0"/>
          </a:p>
          <a:p>
            <a:r>
              <a:rPr lang="en-US" dirty="0"/>
              <a:t> Similar video:</a:t>
            </a:r>
          </a:p>
          <a:p>
            <a:endParaRPr lang="en-US" b="1" dirty="0"/>
          </a:p>
          <a:p>
            <a:r>
              <a:rPr lang="en-US" dirty="0">
                <a:hlinkClick r:id="rId5"/>
              </a:rPr>
              <a:t>https://www.istockphoto.com/video/group-of-young-people-in-conference-room-have-discussion-about-mock-up-chroma-key-gm907846592-250054850</a:t>
            </a:r>
            <a:endParaRPr lang="en-IN" b="1" dirty="0"/>
          </a:p>
          <a:p>
            <a:endParaRPr lang="en-IN" b="1" dirty="0"/>
          </a:p>
        </p:txBody>
      </p:sp>
      <p:sp>
        <p:nvSpPr>
          <p:cNvPr id="14" name="Title 1"/>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Introduction to locating data quality</a:t>
            </a:r>
          </a:p>
        </p:txBody>
      </p:sp>
      <p:sp>
        <p:nvSpPr>
          <p:cNvPr id="13" name="Google Shape;525;p66"/>
          <p:cNvSpPr txBox="1"/>
          <p:nvPr/>
        </p:nvSpPr>
        <p:spPr>
          <a:xfrm>
            <a:off x="0" y="5976564"/>
            <a:ext cx="11944350" cy="705237"/>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l" rtl="0">
              <a:spcBef>
                <a:spcPts val="300"/>
              </a:spcBef>
              <a:spcAft>
                <a:spcPts val="300"/>
              </a:spcAft>
              <a:buNone/>
            </a:pPr>
            <a:r>
              <a:rPr lang="en" i="1" dirty="0">
                <a:solidFill>
                  <a:srgbClr val="000000"/>
                </a:solidFill>
              </a:rPr>
              <a:t>&lt;I-text&gt;: Play the video.</a:t>
            </a:r>
            <a:endParaRPr i="1" dirty="0"/>
          </a:p>
        </p:txBody>
      </p:sp>
      <p:sp>
        <p:nvSpPr>
          <p:cNvPr id="2" name="Slide Number Placeholder 1">
            <a:extLst>
              <a:ext uri="{FF2B5EF4-FFF2-40B4-BE49-F238E27FC236}">
                <a16:creationId xmlns:a16="http://schemas.microsoft.com/office/drawing/2014/main" id="{A3CA0486-AEF6-47FF-8CA9-855FC398B149}"/>
              </a:ext>
            </a:extLst>
          </p:cNvPr>
          <p:cNvSpPr>
            <a:spLocks noGrp="1"/>
          </p:cNvSpPr>
          <p:nvPr>
            <p:ph type="sldNum" sz="quarter" idx="4294967295"/>
          </p:nvPr>
        </p:nvSpPr>
        <p:spPr>
          <a:xfrm>
            <a:off x="8610600" y="6356350"/>
            <a:ext cx="2743200" cy="365125"/>
          </a:xfrm>
          <a:prstGeom prst="rect">
            <a:avLst/>
          </a:prstGeom>
        </p:spPr>
        <p:txBody>
          <a:bodyPr/>
          <a:lstStyle/>
          <a:p>
            <a:fld id="{BA31FF49-7B43-4FB5-815E-EB4DFAAF1341}" type="slidenum">
              <a:rPr lang="en-IN" smtClean="0"/>
              <a:t>31</a:t>
            </a:fld>
            <a:endParaRPr lang="en-IN" dirty="0"/>
          </a:p>
        </p:txBody>
      </p:sp>
      <p:sp>
        <p:nvSpPr>
          <p:cNvPr id="9" name="Title 1">
            <a:extLst>
              <a:ext uri="{FF2B5EF4-FFF2-40B4-BE49-F238E27FC236}">
                <a16:creationId xmlns:a16="http://schemas.microsoft.com/office/drawing/2014/main" id="{ED194AEA-C87F-4700-9075-ACE553FD7F86}"/>
              </a:ext>
            </a:extLst>
          </p:cNvPr>
          <p:cNvSpPr txBox="1">
            <a:spLocks/>
          </p:cNvSpPr>
          <p:nvPr/>
        </p:nvSpPr>
        <p:spPr>
          <a:xfrm>
            <a:off x="-3440674" y="772358"/>
            <a:ext cx="3394409" cy="903566"/>
          </a:xfrm>
          <a:prstGeom prst="homePlate">
            <a:avLst>
              <a:gd name="adj" fmla="val 128876"/>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r>
              <a:rPr lang="en-IN" sz="2000" b="1" dirty="0">
                <a:solidFill>
                  <a:schemeClr val="bg1"/>
                </a:solidFill>
              </a:rPr>
              <a:t>video/animation</a:t>
            </a:r>
          </a:p>
        </p:txBody>
      </p:sp>
    </p:spTree>
    <p:custDataLst>
      <p:tags r:id="rId1"/>
    </p:custDataLst>
    <p:extLst>
      <p:ext uri="{BB962C8B-B14F-4D97-AF65-F5344CB8AC3E}">
        <p14:creationId xmlns:p14="http://schemas.microsoft.com/office/powerpoint/2010/main" val="322509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ontent Placeholder 4">
            <a:extLst>
              <a:ext uri="{FF2B5EF4-FFF2-40B4-BE49-F238E27FC236}">
                <a16:creationId xmlns:a16="http://schemas.microsoft.com/office/drawing/2014/main" id="{BA7A532A-3FCE-42DE-99D0-D969CD3C5E9E}"/>
              </a:ext>
            </a:extLst>
          </p:cNvPr>
          <p:cNvSpPr txBox="1">
            <a:spLocks/>
          </p:cNvSpPr>
          <p:nvPr/>
        </p:nvSpPr>
        <p:spPr>
          <a:xfrm>
            <a:off x="345368" y="2535096"/>
            <a:ext cx="1794548" cy="457200"/>
          </a:xfrm>
          <a:prstGeom prst="rect">
            <a:avLst/>
          </a:prstGeom>
          <a:solidFill>
            <a:schemeClr val="bg1">
              <a:lumMod val="95000"/>
            </a:schemeClr>
          </a:solidFill>
          <a:ln>
            <a:solidFill>
              <a:srgbClr val="002060"/>
            </a:solidFill>
            <a:prstDash val="dash"/>
          </a:ln>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 name="Title 1">
            <a:extLst>
              <a:ext uri="{FF2B5EF4-FFF2-40B4-BE49-F238E27FC236}">
                <a16:creationId xmlns:a16="http://schemas.microsoft.com/office/drawing/2014/main" id="{4D35F8AC-D087-4AA5-94F8-20FB279337CC}"/>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Activity: Locate data quality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25" name="Rectangle 24">
            <a:extLst>
              <a:ext uri="{FF2B5EF4-FFF2-40B4-BE49-F238E27FC236}">
                <a16:creationId xmlns:a16="http://schemas.microsoft.com/office/drawing/2014/main" id="{5363A5E6-DFE8-4DDF-BDD2-0298BCEE8000}"/>
              </a:ext>
            </a:extLst>
          </p:cNvPr>
          <p:cNvSpPr/>
          <p:nvPr/>
        </p:nvSpPr>
        <p:spPr>
          <a:xfrm>
            <a:off x="12306300" y="0"/>
            <a:ext cx="25527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white"/>
                </a:solidFill>
                <a:effectLst/>
                <a:uLnTx/>
                <a:uFillTx/>
                <a:latin typeface="Calibri" panose="020F0502020204030204"/>
                <a:ea typeface="+mn-ea"/>
                <a:cs typeface="+mn-cs"/>
              </a:rPr>
              <a:t>Notes to Developer: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r>
              <a:rPr lang="en-IN" b="1" dirty="0"/>
              <a:t>Change all drag and drops or drop downs to another template such as text entry.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b="1" dirty="0">
              <a:solidFill>
                <a:prstClr val="white"/>
              </a:solidFill>
              <a:latin typeface="Calibri" panose="020F0502020204030204"/>
            </a:endParaRPr>
          </a:p>
          <a:p>
            <a:pPr>
              <a:defRPr/>
            </a:pPr>
            <a:r>
              <a:rPr lang="en-IN" b="1" dirty="0">
                <a:solidFill>
                  <a:prstClr val="white"/>
                </a:solidFill>
                <a:latin typeface="Calibri" panose="020F0502020204030204"/>
              </a:rPr>
              <a:t>Correct/incorrect feedback: </a:t>
            </a:r>
            <a:r>
              <a:rPr lang="en-US" dirty="0"/>
              <a:t>Improving the quality of data is a common theme in businesses. However, quality data may  become subjective, depending on who is defining quality. For this reason, we use definitive characteristics to define data quality.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b="1"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3FA7D21E-7D37-43C5-9574-F32FE3E7D19E}"/>
              </a:ext>
            </a:extLst>
          </p:cNvPr>
          <p:cNvSpPr txBox="1">
            <a:spLocks/>
          </p:cNvSpPr>
          <p:nvPr/>
        </p:nvSpPr>
        <p:spPr>
          <a:xfrm>
            <a:off x="374357" y="2535096"/>
            <a:ext cx="1736570" cy="457200"/>
          </a:xfrm>
          <a:prstGeom prst="rect">
            <a:avLst/>
          </a:prstGeom>
          <a:solidFill>
            <a:schemeClr val="bg1">
              <a:lumMod val="85000"/>
            </a:schemeClr>
          </a:solidFill>
          <a:ln>
            <a:solidFill>
              <a:srgbClr val="002060"/>
            </a:solidFill>
          </a:ln>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Accessibility</a:t>
            </a:r>
          </a:p>
        </p:txBody>
      </p:sp>
      <p:sp>
        <p:nvSpPr>
          <p:cNvPr id="33" name="Rectangle 32">
            <a:extLst>
              <a:ext uri="{FF2B5EF4-FFF2-40B4-BE49-F238E27FC236}">
                <a16:creationId xmlns:a16="http://schemas.microsoft.com/office/drawing/2014/main" id="{CD1AD8C9-F89C-4885-8A47-2391AEDCE8CA}"/>
              </a:ext>
            </a:extLst>
          </p:cNvPr>
          <p:cNvSpPr/>
          <p:nvPr/>
        </p:nvSpPr>
        <p:spPr>
          <a:xfrm>
            <a:off x="489723" y="6414933"/>
            <a:ext cx="11456314" cy="369332"/>
          </a:xfrm>
          <a:prstGeom prst="rect">
            <a:avLst/>
          </a:prstGeom>
          <a:solidFill>
            <a:schemeClr val="accent1">
              <a:lumMod val="20000"/>
              <a:lumOff val="80000"/>
            </a:schemeClr>
          </a:solidFill>
        </p:spPr>
        <p:txBody>
          <a:bodyPr wrap="square">
            <a:spAutoFit/>
          </a:bodyPr>
          <a:lstStyle/>
          <a:p>
            <a:pPr lvl="0"/>
            <a:r>
              <a:rPr lang="en-US" i="1" dirty="0"/>
              <a:t>&lt;i-text&gt;  Drag and drop your answers then select </a:t>
            </a:r>
            <a:r>
              <a:rPr lang="en-US" b="1" i="1" dirty="0"/>
              <a:t>Confirm</a:t>
            </a:r>
            <a:r>
              <a:rPr lang="en-US" i="1" dirty="0"/>
              <a:t>.</a:t>
            </a:r>
          </a:p>
        </p:txBody>
      </p:sp>
      <p:sp>
        <p:nvSpPr>
          <p:cNvPr id="34" name="Rectangle 33">
            <a:extLst>
              <a:ext uri="{FF2B5EF4-FFF2-40B4-BE49-F238E27FC236}">
                <a16:creationId xmlns:a16="http://schemas.microsoft.com/office/drawing/2014/main" id="{04B342AB-A186-471C-A5A3-CB4DDCC79287}"/>
              </a:ext>
            </a:extLst>
          </p:cNvPr>
          <p:cNvSpPr/>
          <p:nvPr/>
        </p:nvSpPr>
        <p:spPr>
          <a:xfrm>
            <a:off x="411887" y="5788269"/>
            <a:ext cx="1503907" cy="5080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Confirm</a:t>
            </a:r>
          </a:p>
        </p:txBody>
      </p:sp>
      <p:sp>
        <p:nvSpPr>
          <p:cNvPr id="35" name="Rectangle 34">
            <a:extLst>
              <a:ext uri="{FF2B5EF4-FFF2-40B4-BE49-F238E27FC236}">
                <a16:creationId xmlns:a16="http://schemas.microsoft.com/office/drawing/2014/main" id="{03266954-4F88-498B-B9B9-40C6D27E6D67}"/>
              </a:ext>
            </a:extLst>
          </p:cNvPr>
          <p:cNvSpPr/>
          <p:nvPr/>
        </p:nvSpPr>
        <p:spPr>
          <a:xfrm>
            <a:off x="53071" y="1057539"/>
            <a:ext cx="11793561" cy="92927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All database and non-networked office lease PDFs are either marked: draft, final executed, in progress, unexecuted, or are marked with just initials and a date. Can you determine what quality characteristics we should focus on and why? Choose four of the characteristics and match them with your reason why these are important for this data quality control. If you need help, ask me. </a:t>
            </a:r>
          </a:p>
        </p:txBody>
      </p:sp>
      <p:sp>
        <p:nvSpPr>
          <p:cNvPr id="36" name="Rectangle 35">
            <a:extLst>
              <a:ext uri="{FF2B5EF4-FFF2-40B4-BE49-F238E27FC236}">
                <a16:creationId xmlns:a16="http://schemas.microsoft.com/office/drawing/2014/main" id="{3A42EF14-9251-425F-8F6F-ECA5DAEAD9CB}"/>
              </a:ext>
            </a:extLst>
          </p:cNvPr>
          <p:cNvSpPr/>
          <p:nvPr/>
        </p:nvSpPr>
        <p:spPr>
          <a:xfrm>
            <a:off x="9526667" y="2623723"/>
            <a:ext cx="2319965" cy="508093"/>
          </a:xfrm>
          <a:prstGeom prst="rect">
            <a:avLst/>
          </a:prstGeom>
          <a:solidFill>
            <a:srgbClr val="DD52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REFERENCE TAB</a:t>
            </a:r>
          </a:p>
        </p:txBody>
      </p:sp>
      <p:sp>
        <p:nvSpPr>
          <p:cNvPr id="38" name="Content Placeholder 4">
            <a:extLst>
              <a:ext uri="{FF2B5EF4-FFF2-40B4-BE49-F238E27FC236}">
                <a16:creationId xmlns:a16="http://schemas.microsoft.com/office/drawing/2014/main" id="{8DB02278-C44B-4BE4-993E-77B4D95FE436}"/>
              </a:ext>
            </a:extLst>
          </p:cNvPr>
          <p:cNvSpPr txBox="1">
            <a:spLocks/>
          </p:cNvSpPr>
          <p:nvPr/>
        </p:nvSpPr>
        <p:spPr>
          <a:xfrm>
            <a:off x="2134618" y="2535096"/>
            <a:ext cx="3645273" cy="457200"/>
          </a:xfrm>
          <a:prstGeom prst="rect">
            <a:avLst/>
          </a:prstGeom>
          <a:solidFill>
            <a:schemeClr val="accent1"/>
          </a:solidFill>
          <a:ln>
            <a:solidFill>
              <a:srgbClr val="002060"/>
            </a:solidFill>
            <a:prstDash val="solid"/>
          </a:ln>
        </p:spPr>
        <p:txBody>
          <a:bodyPr vert="horz" lIns="91440" tIns="45720" rIns="91440" bIns="45720" rtlCol="0" anchor="ctr" anchorCtr="0">
            <a:normAutofit fontScale="55000" lnSpcReduction="20000"/>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t>Passwords are locked on various PCs making them decentralized and variably secured</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39" name="Content Placeholder 4">
            <a:extLst>
              <a:ext uri="{FF2B5EF4-FFF2-40B4-BE49-F238E27FC236}">
                <a16:creationId xmlns:a16="http://schemas.microsoft.com/office/drawing/2014/main" id="{91ACD649-9E60-4BFA-9006-30C679D16306}"/>
              </a:ext>
            </a:extLst>
          </p:cNvPr>
          <p:cNvSpPr txBox="1">
            <a:spLocks/>
          </p:cNvSpPr>
          <p:nvPr/>
        </p:nvSpPr>
        <p:spPr>
          <a:xfrm>
            <a:off x="355522" y="3137982"/>
            <a:ext cx="1794548" cy="457200"/>
          </a:xfrm>
          <a:prstGeom prst="rect">
            <a:avLst/>
          </a:prstGeom>
          <a:solidFill>
            <a:schemeClr val="bg1">
              <a:lumMod val="95000"/>
            </a:schemeClr>
          </a:solidFill>
          <a:ln>
            <a:solidFill>
              <a:srgbClr val="002060"/>
            </a:solidFill>
            <a:prstDash val="dash"/>
          </a:ln>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0" name="Content Placeholder 4">
            <a:extLst>
              <a:ext uri="{FF2B5EF4-FFF2-40B4-BE49-F238E27FC236}">
                <a16:creationId xmlns:a16="http://schemas.microsoft.com/office/drawing/2014/main" id="{69ABDC25-353D-4289-9572-6B9F7CFFCE6B}"/>
              </a:ext>
            </a:extLst>
          </p:cNvPr>
          <p:cNvSpPr txBox="1">
            <a:spLocks/>
          </p:cNvSpPr>
          <p:nvPr/>
        </p:nvSpPr>
        <p:spPr>
          <a:xfrm>
            <a:off x="2144772" y="3137982"/>
            <a:ext cx="3645273" cy="457200"/>
          </a:xfrm>
          <a:prstGeom prst="rect">
            <a:avLst/>
          </a:prstGeom>
          <a:solidFill>
            <a:schemeClr val="accent1"/>
          </a:solidFill>
          <a:ln>
            <a:solidFill>
              <a:srgbClr val="002060"/>
            </a:solidFill>
            <a:prstDash val="solid"/>
          </a:ln>
        </p:spPr>
        <p:txBody>
          <a:bodyPr vert="horz" lIns="91440" tIns="45720" rIns="91440" bIns="45720" rtlCol="0" anchor="ctr" anchorCtr="0">
            <a:normAutofit fontScale="55000" lnSpcReduction="20000"/>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t>Data reflects documents may be in progress which implies missing data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 name="Content Placeholder 4">
            <a:extLst>
              <a:ext uri="{FF2B5EF4-FFF2-40B4-BE49-F238E27FC236}">
                <a16:creationId xmlns:a16="http://schemas.microsoft.com/office/drawing/2014/main" id="{9386C37B-4C07-401F-B94F-8C1926892F31}"/>
              </a:ext>
            </a:extLst>
          </p:cNvPr>
          <p:cNvSpPr txBox="1">
            <a:spLocks/>
          </p:cNvSpPr>
          <p:nvPr/>
        </p:nvSpPr>
        <p:spPr>
          <a:xfrm>
            <a:off x="355522" y="3809662"/>
            <a:ext cx="1794548" cy="457200"/>
          </a:xfrm>
          <a:prstGeom prst="rect">
            <a:avLst/>
          </a:prstGeom>
          <a:solidFill>
            <a:schemeClr val="bg1">
              <a:lumMod val="95000"/>
            </a:schemeClr>
          </a:solidFill>
          <a:ln>
            <a:solidFill>
              <a:srgbClr val="002060"/>
            </a:solidFill>
            <a:prstDash val="dash"/>
          </a:ln>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2" name="Content Placeholder 4">
            <a:extLst>
              <a:ext uri="{FF2B5EF4-FFF2-40B4-BE49-F238E27FC236}">
                <a16:creationId xmlns:a16="http://schemas.microsoft.com/office/drawing/2014/main" id="{5F110F32-585C-4F1B-B8E2-6CD4B19BE3E1}"/>
              </a:ext>
            </a:extLst>
          </p:cNvPr>
          <p:cNvSpPr txBox="1">
            <a:spLocks/>
          </p:cNvSpPr>
          <p:nvPr/>
        </p:nvSpPr>
        <p:spPr>
          <a:xfrm>
            <a:off x="2144772" y="3809662"/>
            <a:ext cx="3645273" cy="457200"/>
          </a:xfrm>
          <a:prstGeom prst="rect">
            <a:avLst/>
          </a:prstGeom>
          <a:solidFill>
            <a:schemeClr val="accent1"/>
          </a:solidFill>
          <a:ln>
            <a:solidFill>
              <a:srgbClr val="002060"/>
            </a:solidFill>
            <a:prstDash val="solid"/>
          </a:ln>
        </p:spPr>
        <p:txBody>
          <a:bodyPr vert="horz" lIns="91440" tIns="45720" rIns="91440" bIns="45720" rtlCol="0" anchor="ctr" anchorCtr="0">
            <a:normAutofit fontScale="55000" lnSpcReduction="20000"/>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t>Missing signatures would legal contracts unusable for the purpose intended</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 name="Content Placeholder 4">
            <a:extLst>
              <a:ext uri="{FF2B5EF4-FFF2-40B4-BE49-F238E27FC236}">
                <a16:creationId xmlns:a16="http://schemas.microsoft.com/office/drawing/2014/main" id="{774866C4-57B1-4058-95B3-C452C5589397}"/>
              </a:ext>
            </a:extLst>
          </p:cNvPr>
          <p:cNvSpPr txBox="1">
            <a:spLocks/>
          </p:cNvSpPr>
          <p:nvPr/>
        </p:nvSpPr>
        <p:spPr>
          <a:xfrm>
            <a:off x="355522" y="4481342"/>
            <a:ext cx="1794548" cy="457200"/>
          </a:xfrm>
          <a:prstGeom prst="rect">
            <a:avLst/>
          </a:prstGeom>
          <a:solidFill>
            <a:schemeClr val="bg1">
              <a:lumMod val="95000"/>
            </a:schemeClr>
          </a:solidFill>
          <a:ln>
            <a:solidFill>
              <a:srgbClr val="002060"/>
            </a:solidFill>
            <a:prstDash val="dash"/>
          </a:ln>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4" name="Content Placeholder 4">
            <a:extLst>
              <a:ext uri="{FF2B5EF4-FFF2-40B4-BE49-F238E27FC236}">
                <a16:creationId xmlns:a16="http://schemas.microsoft.com/office/drawing/2014/main" id="{C53DA33F-92E2-41EC-99D7-689DADEA0617}"/>
              </a:ext>
            </a:extLst>
          </p:cNvPr>
          <p:cNvSpPr txBox="1">
            <a:spLocks/>
          </p:cNvSpPr>
          <p:nvPr/>
        </p:nvSpPr>
        <p:spPr>
          <a:xfrm>
            <a:off x="2144772" y="4481342"/>
            <a:ext cx="3645273" cy="457200"/>
          </a:xfrm>
          <a:prstGeom prst="rect">
            <a:avLst/>
          </a:prstGeom>
          <a:solidFill>
            <a:schemeClr val="accent1"/>
          </a:solidFill>
          <a:ln>
            <a:solidFill>
              <a:srgbClr val="002060"/>
            </a:solidFill>
            <a:prstDash val="solid"/>
          </a:ln>
        </p:spPr>
        <p:txBody>
          <a:bodyPr vert="horz" lIns="91440" tIns="45720" rIns="91440" bIns="45720" rtlCol="0" anchor="ctr" anchorCtr="0">
            <a:normAutofit fontScale="55000" lnSpcReduction="20000"/>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t>File names are inconsistent and ambiguous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Title 1">
            <a:extLst>
              <a:ext uri="{FF2B5EF4-FFF2-40B4-BE49-F238E27FC236}">
                <a16:creationId xmlns:a16="http://schemas.microsoft.com/office/drawing/2014/main" id="{AAE1DCD3-563E-488B-9967-1BDF143B2A26}"/>
              </a:ext>
            </a:extLst>
          </p:cNvPr>
          <p:cNvSpPr txBox="1">
            <a:spLocks/>
          </p:cNvSpPr>
          <p:nvPr/>
        </p:nvSpPr>
        <p:spPr>
          <a:xfrm>
            <a:off x="-3535158" y="956256"/>
            <a:ext cx="3394409"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p>
          <a:p>
            <a:pPr>
              <a:spcAft>
                <a:spcPts val="600"/>
              </a:spcAft>
            </a:pPr>
            <a:r>
              <a:rPr lang="en-IN" sz="2000" b="1" dirty="0">
                <a:solidFill>
                  <a:schemeClr val="bg1"/>
                </a:solidFill>
              </a:rPr>
              <a:t>Text Entry</a:t>
            </a:r>
          </a:p>
        </p:txBody>
      </p:sp>
      <p:sp>
        <p:nvSpPr>
          <p:cNvPr id="11" name="Content Placeholder 4">
            <a:extLst>
              <a:ext uri="{FF2B5EF4-FFF2-40B4-BE49-F238E27FC236}">
                <a16:creationId xmlns:a16="http://schemas.microsoft.com/office/drawing/2014/main" id="{54C34A5A-DF16-408D-AB19-5601820E6FC8}"/>
              </a:ext>
            </a:extLst>
          </p:cNvPr>
          <p:cNvSpPr txBox="1">
            <a:spLocks/>
          </p:cNvSpPr>
          <p:nvPr/>
        </p:nvSpPr>
        <p:spPr>
          <a:xfrm>
            <a:off x="384510" y="3817821"/>
            <a:ext cx="1736570" cy="457200"/>
          </a:xfrm>
          <a:prstGeom prst="rect">
            <a:avLst/>
          </a:prstGeom>
          <a:solidFill>
            <a:schemeClr val="bg1">
              <a:lumMod val="85000"/>
            </a:schemeClr>
          </a:solidFill>
          <a:ln>
            <a:solidFill>
              <a:srgbClr val="002060"/>
            </a:solidFill>
          </a:ln>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Validity</a:t>
            </a:r>
          </a:p>
        </p:txBody>
      </p:sp>
      <p:sp>
        <p:nvSpPr>
          <p:cNvPr id="30" name="Content Placeholder 4">
            <a:extLst>
              <a:ext uri="{FF2B5EF4-FFF2-40B4-BE49-F238E27FC236}">
                <a16:creationId xmlns:a16="http://schemas.microsoft.com/office/drawing/2014/main" id="{0EFD7C25-111C-46F7-9634-9902BFA6AC68}"/>
              </a:ext>
            </a:extLst>
          </p:cNvPr>
          <p:cNvSpPr txBox="1">
            <a:spLocks/>
          </p:cNvSpPr>
          <p:nvPr/>
        </p:nvSpPr>
        <p:spPr>
          <a:xfrm>
            <a:off x="395854" y="3140748"/>
            <a:ext cx="1713883" cy="457200"/>
          </a:xfrm>
          <a:prstGeom prst="rect">
            <a:avLst/>
          </a:prstGeom>
          <a:solidFill>
            <a:schemeClr val="bg1">
              <a:lumMod val="85000"/>
            </a:schemeClr>
          </a:solidFill>
          <a:ln>
            <a:solidFill>
              <a:srgbClr val="002060"/>
            </a:solidFill>
          </a:ln>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Completeness</a:t>
            </a:r>
          </a:p>
        </p:txBody>
      </p:sp>
      <p:sp>
        <p:nvSpPr>
          <p:cNvPr id="31" name="Content Placeholder 4">
            <a:extLst>
              <a:ext uri="{FF2B5EF4-FFF2-40B4-BE49-F238E27FC236}">
                <a16:creationId xmlns:a16="http://schemas.microsoft.com/office/drawing/2014/main" id="{6ADF65E1-6897-4E70-9F8D-9CC2F12B3ED2}"/>
              </a:ext>
            </a:extLst>
          </p:cNvPr>
          <p:cNvSpPr txBox="1">
            <a:spLocks/>
          </p:cNvSpPr>
          <p:nvPr/>
        </p:nvSpPr>
        <p:spPr>
          <a:xfrm>
            <a:off x="384510" y="4495054"/>
            <a:ext cx="1736570" cy="457200"/>
          </a:xfrm>
          <a:prstGeom prst="rect">
            <a:avLst/>
          </a:prstGeom>
          <a:solidFill>
            <a:schemeClr val="bg1">
              <a:lumMod val="85000"/>
            </a:schemeClr>
          </a:solidFill>
          <a:ln>
            <a:solidFill>
              <a:srgbClr val="002060"/>
            </a:solidFill>
          </a:ln>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Consistency</a:t>
            </a:r>
          </a:p>
        </p:txBody>
      </p:sp>
    </p:spTree>
    <p:custDataLst>
      <p:tags r:id="rId1"/>
    </p:custDataLst>
    <p:extLst>
      <p:ext uri="{BB962C8B-B14F-4D97-AF65-F5344CB8AC3E}">
        <p14:creationId xmlns:p14="http://schemas.microsoft.com/office/powerpoint/2010/main" val="3202103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33268F5-4F7D-447A-80F1-899B38FE1195}"/>
              </a:ext>
            </a:extLst>
          </p:cNvPr>
          <p:cNvSpPr/>
          <p:nvPr/>
        </p:nvSpPr>
        <p:spPr>
          <a:xfrm>
            <a:off x="53071" y="1057539"/>
            <a:ext cx="11793561" cy="92927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All database and non-networked office lease PDFs are either marked: draft, final executed, in progress, unexecuted, or are marked with just initials and a date. Can you determine what quality characteristics we should focus on and why? Choose four of the characteristics and match them with your reason why these are important for this data quality control. If you need help, ask me. </a:t>
            </a:r>
          </a:p>
        </p:txBody>
      </p:sp>
      <p:sp>
        <p:nvSpPr>
          <p:cNvPr id="14" name="Title 1">
            <a:extLst>
              <a:ext uri="{FF2B5EF4-FFF2-40B4-BE49-F238E27FC236}">
                <a16:creationId xmlns:a16="http://schemas.microsoft.com/office/drawing/2014/main" id="{4D35F8AC-D087-4AA5-94F8-20FB279337CC}"/>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Activity: Locate data quality</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25" name="Rectangle 24">
            <a:extLst>
              <a:ext uri="{FF2B5EF4-FFF2-40B4-BE49-F238E27FC236}">
                <a16:creationId xmlns:a16="http://schemas.microsoft.com/office/drawing/2014/main" id="{5363A5E6-DFE8-4DDF-BDD2-0298BCEE8000}"/>
              </a:ext>
            </a:extLst>
          </p:cNvPr>
          <p:cNvSpPr/>
          <p:nvPr/>
        </p:nvSpPr>
        <p:spPr>
          <a:xfrm>
            <a:off x="12306300" y="0"/>
            <a:ext cx="25527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white"/>
                </a:solidFill>
                <a:effectLst/>
                <a:uLnTx/>
                <a:uFillTx/>
                <a:latin typeface="Calibri" panose="020F0502020204030204"/>
                <a:ea typeface="+mn-ea"/>
                <a:cs typeface="+mn-cs"/>
              </a:rPr>
              <a:t>Notes to Developer: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white"/>
                </a:solidFill>
                <a:effectLst/>
                <a:uLnTx/>
                <a:uFillTx/>
                <a:latin typeface="Calibri" panose="020F0502020204030204"/>
                <a:ea typeface="+mn-ea"/>
                <a:cs typeface="+mn-cs"/>
              </a:rPr>
              <a:t> IT colleague pop- up with SCROLL BAR – see transcript below for full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b="1"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3FA7D21E-7D37-43C5-9574-F32FE3E7D19E}"/>
              </a:ext>
            </a:extLst>
          </p:cNvPr>
          <p:cNvSpPr txBox="1">
            <a:spLocks/>
          </p:cNvSpPr>
          <p:nvPr/>
        </p:nvSpPr>
        <p:spPr>
          <a:xfrm>
            <a:off x="329736" y="2738399"/>
            <a:ext cx="1736570" cy="457200"/>
          </a:xfrm>
          <a:prstGeom prst="rect">
            <a:avLst/>
          </a:prstGeom>
          <a:solidFill>
            <a:schemeClr val="bg1">
              <a:lumMod val="85000"/>
            </a:schemeClr>
          </a:solidFill>
          <a:ln>
            <a:solidFill>
              <a:srgbClr val="002060"/>
            </a:solidFill>
          </a:ln>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Accessibility</a:t>
            </a:r>
          </a:p>
        </p:txBody>
      </p:sp>
      <p:sp>
        <p:nvSpPr>
          <p:cNvPr id="11" name="Content Placeholder 4">
            <a:extLst>
              <a:ext uri="{FF2B5EF4-FFF2-40B4-BE49-F238E27FC236}">
                <a16:creationId xmlns:a16="http://schemas.microsoft.com/office/drawing/2014/main" id="{54C34A5A-DF16-408D-AB19-5601820E6FC8}"/>
              </a:ext>
            </a:extLst>
          </p:cNvPr>
          <p:cNvSpPr txBox="1">
            <a:spLocks/>
          </p:cNvSpPr>
          <p:nvPr/>
        </p:nvSpPr>
        <p:spPr>
          <a:xfrm>
            <a:off x="329736" y="3928041"/>
            <a:ext cx="1736570" cy="457200"/>
          </a:xfrm>
          <a:prstGeom prst="rect">
            <a:avLst/>
          </a:prstGeom>
          <a:solidFill>
            <a:schemeClr val="bg1">
              <a:lumMod val="85000"/>
            </a:schemeClr>
          </a:solidFill>
          <a:ln>
            <a:solidFill>
              <a:srgbClr val="002060"/>
            </a:solidFill>
          </a:ln>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Validity</a:t>
            </a:r>
          </a:p>
        </p:txBody>
      </p:sp>
      <p:sp>
        <p:nvSpPr>
          <p:cNvPr id="13" name="Content Placeholder 4">
            <a:extLst>
              <a:ext uri="{FF2B5EF4-FFF2-40B4-BE49-F238E27FC236}">
                <a16:creationId xmlns:a16="http://schemas.microsoft.com/office/drawing/2014/main" id="{909E1DFB-ED1F-4CE0-A629-2C9BD0E7D332}"/>
              </a:ext>
            </a:extLst>
          </p:cNvPr>
          <p:cNvSpPr txBox="1">
            <a:spLocks/>
          </p:cNvSpPr>
          <p:nvPr/>
        </p:nvSpPr>
        <p:spPr>
          <a:xfrm>
            <a:off x="329736" y="5079583"/>
            <a:ext cx="1736570" cy="457200"/>
          </a:xfrm>
          <a:prstGeom prst="rect">
            <a:avLst/>
          </a:prstGeom>
          <a:solidFill>
            <a:schemeClr val="bg1">
              <a:lumMod val="85000"/>
            </a:schemeClr>
          </a:solidFill>
          <a:ln>
            <a:solidFill>
              <a:srgbClr val="002060"/>
            </a:solidFill>
          </a:ln>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Accuracy</a:t>
            </a:r>
          </a:p>
        </p:txBody>
      </p:sp>
      <p:sp>
        <p:nvSpPr>
          <p:cNvPr id="30" name="Content Placeholder 4">
            <a:extLst>
              <a:ext uri="{FF2B5EF4-FFF2-40B4-BE49-F238E27FC236}">
                <a16:creationId xmlns:a16="http://schemas.microsoft.com/office/drawing/2014/main" id="{0EFD7C25-111C-46F7-9634-9902BFA6AC68}"/>
              </a:ext>
            </a:extLst>
          </p:cNvPr>
          <p:cNvSpPr txBox="1">
            <a:spLocks/>
          </p:cNvSpPr>
          <p:nvPr/>
        </p:nvSpPr>
        <p:spPr>
          <a:xfrm>
            <a:off x="325925" y="3352270"/>
            <a:ext cx="1713883" cy="457200"/>
          </a:xfrm>
          <a:prstGeom prst="rect">
            <a:avLst/>
          </a:prstGeom>
          <a:solidFill>
            <a:schemeClr val="bg1">
              <a:lumMod val="85000"/>
            </a:schemeClr>
          </a:solidFill>
          <a:ln>
            <a:solidFill>
              <a:srgbClr val="002060"/>
            </a:solidFill>
          </a:ln>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Completeness</a:t>
            </a:r>
          </a:p>
        </p:txBody>
      </p:sp>
      <p:sp>
        <p:nvSpPr>
          <p:cNvPr id="31" name="Content Placeholder 4">
            <a:extLst>
              <a:ext uri="{FF2B5EF4-FFF2-40B4-BE49-F238E27FC236}">
                <a16:creationId xmlns:a16="http://schemas.microsoft.com/office/drawing/2014/main" id="{6ADF65E1-6897-4E70-9F8D-9CC2F12B3ED2}"/>
              </a:ext>
            </a:extLst>
          </p:cNvPr>
          <p:cNvSpPr txBox="1">
            <a:spLocks/>
          </p:cNvSpPr>
          <p:nvPr/>
        </p:nvSpPr>
        <p:spPr>
          <a:xfrm>
            <a:off x="303239" y="4503812"/>
            <a:ext cx="1736570" cy="457200"/>
          </a:xfrm>
          <a:prstGeom prst="rect">
            <a:avLst/>
          </a:prstGeom>
          <a:solidFill>
            <a:schemeClr val="bg1">
              <a:lumMod val="85000"/>
            </a:schemeClr>
          </a:solidFill>
          <a:ln>
            <a:solidFill>
              <a:srgbClr val="002060"/>
            </a:solidFill>
          </a:ln>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Consistency</a:t>
            </a:r>
          </a:p>
        </p:txBody>
      </p:sp>
      <p:sp>
        <p:nvSpPr>
          <p:cNvPr id="33" name="Rectangle 32">
            <a:extLst>
              <a:ext uri="{FF2B5EF4-FFF2-40B4-BE49-F238E27FC236}">
                <a16:creationId xmlns:a16="http://schemas.microsoft.com/office/drawing/2014/main" id="{CD1AD8C9-F89C-4885-8A47-2391AEDCE8CA}"/>
              </a:ext>
            </a:extLst>
          </p:cNvPr>
          <p:cNvSpPr/>
          <p:nvPr/>
        </p:nvSpPr>
        <p:spPr>
          <a:xfrm>
            <a:off x="489723" y="6414933"/>
            <a:ext cx="11456314" cy="369332"/>
          </a:xfrm>
          <a:prstGeom prst="rect">
            <a:avLst/>
          </a:prstGeom>
          <a:solidFill>
            <a:schemeClr val="accent1">
              <a:lumMod val="20000"/>
              <a:lumOff val="80000"/>
            </a:schemeClr>
          </a:solidFill>
        </p:spPr>
        <p:txBody>
          <a:bodyPr wrap="square">
            <a:spAutoFit/>
          </a:bodyPr>
          <a:lstStyle/>
          <a:p>
            <a:pPr lvl="0"/>
            <a:r>
              <a:rPr lang="en-US" i="1" dirty="0"/>
              <a:t>&lt;i-text&gt;  Drag and drop your answers then select Confirm.</a:t>
            </a:r>
          </a:p>
        </p:txBody>
      </p:sp>
      <p:sp>
        <p:nvSpPr>
          <p:cNvPr id="34" name="Rectangle 33">
            <a:extLst>
              <a:ext uri="{FF2B5EF4-FFF2-40B4-BE49-F238E27FC236}">
                <a16:creationId xmlns:a16="http://schemas.microsoft.com/office/drawing/2014/main" id="{04B342AB-A186-471C-A5A3-CB4DDCC79287}"/>
              </a:ext>
            </a:extLst>
          </p:cNvPr>
          <p:cNvSpPr/>
          <p:nvPr/>
        </p:nvSpPr>
        <p:spPr>
          <a:xfrm>
            <a:off x="411887" y="5788269"/>
            <a:ext cx="1503907" cy="5080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Confirm</a:t>
            </a:r>
          </a:p>
        </p:txBody>
      </p:sp>
      <p:sp>
        <p:nvSpPr>
          <p:cNvPr id="36" name="Rectangle 35">
            <a:extLst>
              <a:ext uri="{FF2B5EF4-FFF2-40B4-BE49-F238E27FC236}">
                <a16:creationId xmlns:a16="http://schemas.microsoft.com/office/drawing/2014/main" id="{3A42EF14-9251-425F-8F6F-ECA5DAEAD9CB}"/>
              </a:ext>
            </a:extLst>
          </p:cNvPr>
          <p:cNvSpPr/>
          <p:nvPr/>
        </p:nvSpPr>
        <p:spPr>
          <a:xfrm>
            <a:off x="9526667" y="2623723"/>
            <a:ext cx="2319965" cy="508093"/>
          </a:xfrm>
          <a:prstGeom prst="rect">
            <a:avLst/>
          </a:prstGeom>
          <a:solidFill>
            <a:srgbClr val="DD52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REFERENCE TAB</a:t>
            </a:r>
          </a:p>
        </p:txBody>
      </p:sp>
      <p:sp>
        <p:nvSpPr>
          <p:cNvPr id="37" name="Content Placeholder 4">
            <a:extLst>
              <a:ext uri="{FF2B5EF4-FFF2-40B4-BE49-F238E27FC236}">
                <a16:creationId xmlns:a16="http://schemas.microsoft.com/office/drawing/2014/main" id="{BA7A532A-3FCE-42DE-99D0-D969CD3C5E9E}"/>
              </a:ext>
            </a:extLst>
          </p:cNvPr>
          <p:cNvSpPr txBox="1">
            <a:spLocks/>
          </p:cNvSpPr>
          <p:nvPr/>
        </p:nvSpPr>
        <p:spPr>
          <a:xfrm>
            <a:off x="3632475" y="2772046"/>
            <a:ext cx="1794548" cy="457200"/>
          </a:xfrm>
          <a:prstGeom prst="rect">
            <a:avLst/>
          </a:prstGeom>
          <a:solidFill>
            <a:schemeClr val="bg1">
              <a:lumMod val="95000"/>
            </a:schemeClr>
          </a:solidFill>
          <a:ln>
            <a:solidFill>
              <a:srgbClr val="002060"/>
            </a:solidFill>
            <a:prstDash val="dash"/>
          </a:ln>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38" name="Content Placeholder 4">
            <a:extLst>
              <a:ext uri="{FF2B5EF4-FFF2-40B4-BE49-F238E27FC236}">
                <a16:creationId xmlns:a16="http://schemas.microsoft.com/office/drawing/2014/main" id="{8DB02278-C44B-4BE4-993E-77B4D95FE436}"/>
              </a:ext>
            </a:extLst>
          </p:cNvPr>
          <p:cNvSpPr txBox="1">
            <a:spLocks/>
          </p:cNvSpPr>
          <p:nvPr/>
        </p:nvSpPr>
        <p:spPr>
          <a:xfrm>
            <a:off x="5421725" y="2772046"/>
            <a:ext cx="3645273" cy="457200"/>
          </a:xfrm>
          <a:prstGeom prst="rect">
            <a:avLst/>
          </a:prstGeom>
          <a:solidFill>
            <a:schemeClr val="accent1"/>
          </a:solidFill>
          <a:ln>
            <a:solidFill>
              <a:srgbClr val="002060"/>
            </a:solidFill>
            <a:prstDash val="solid"/>
          </a:ln>
        </p:spPr>
        <p:txBody>
          <a:bodyPr vert="horz" lIns="91440" tIns="45720" rIns="91440" bIns="45720" rtlCol="0" anchor="ctr" anchorCtr="0">
            <a:normAutofit fontScale="55000" lnSpcReduction="20000"/>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t>Passwords are locked on various PCs making them decentralized and variably secured</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39" name="Content Placeholder 4">
            <a:extLst>
              <a:ext uri="{FF2B5EF4-FFF2-40B4-BE49-F238E27FC236}">
                <a16:creationId xmlns:a16="http://schemas.microsoft.com/office/drawing/2014/main" id="{91ACD649-9E60-4BFA-9006-30C679D16306}"/>
              </a:ext>
            </a:extLst>
          </p:cNvPr>
          <p:cNvSpPr txBox="1">
            <a:spLocks/>
          </p:cNvSpPr>
          <p:nvPr/>
        </p:nvSpPr>
        <p:spPr>
          <a:xfrm>
            <a:off x="3642629" y="3374932"/>
            <a:ext cx="1794548" cy="457200"/>
          </a:xfrm>
          <a:prstGeom prst="rect">
            <a:avLst/>
          </a:prstGeom>
          <a:solidFill>
            <a:schemeClr val="bg1">
              <a:lumMod val="95000"/>
            </a:schemeClr>
          </a:solidFill>
          <a:ln>
            <a:solidFill>
              <a:srgbClr val="002060"/>
            </a:solidFill>
            <a:prstDash val="dash"/>
          </a:ln>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0" name="Content Placeholder 4">
            <a:extLst>
              <a:ext uri="{FF2B5EF4-FFF2-40B4-BE49-F238E27FC236}">
                <a16:creationId xmlns:a16="http://schemas.microsoft.com/office/drawing/2014/main" id="{69ABDC25-353D-4289-9572-6B9F7CFFCE6B}"/>
              </a:ext>
            </a:extLst>
          </p:cNvPr>
          <p:cNvSpPr txBox="1">
            <a:spLocks/>
          </p:cNvSpPr>
          <p:nvPr/>
        </p:nvSpPr>
        <p:spPr>
          <a:xfrm>
            <a:off x="5431879" y="3374932"/>
            <a:ext cx="3645273" cy="457200"/>
          </a:xfrm>
          <a:prstGeom prst="rect">
            <a:avLst/>
          </a:prstGeom>
          <a:solidFill>
            <a:schemeClr val="accent1"/>
          </a:solidFill>
          <a:ln>
            <a:solidFill>
              <a:srgbClr val="002060"/>
            </a:solidFill>
            <a:prstDash val="solid"/>
          </a:ln>
        </p:spPr>
        <p:txBody>
          <a:bodyPr vert="horz" lIns="91440" tIns="45720" rIns="91440" bIns="45720" rtlCol="0" anchor="ctr" anchorCtr="0">
            <a:normAutofit fontScale="55000" lnSpcReduction="20000"/>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t>Data reflects documents may be in progress which implies missing data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 name="Content Placeholder 4">
            <a:extLst>
              <a:ext uri="{FF2B5EF4-FFF2-40B4-BE49-F238E27FC236}">
                <a16:creationId xmlns:a16="http://schemas.microsoft.com/office/drawing/2014/main" id="{9386C37B-4C07-401F-B94F-8C1926892F31}"/>
              </a:ext>
            </a:extLst>
          </p:cNvPr>
          <p:cNvSpPr txBox="1">
            <a:spLocks/>
          </p:cNvSpPr>
          <p:nvPr/>
        </p:nvSpPr>
        <p:spPr>
          <a:xfrm>
            <a:off x="3642629" y="4046612"/>
            <a:ext cx="1794548" cy="457200"/>
          </a:xfrm>
          <a:prstGeom prst="rect">
            <a:avLst/>
          </a:prstGeom>
          <a:solidFill>
            <a:schemeClr val="bg1">
              <a:lumMod val="95000"/>
            </a:schemeClr>
          </a:solidFill>
          <a:ln>
            <a:solidFill>
              <a:srgbClr val="002060"/>
            </a:solidFill>
            <a:prstDash val="dash"/>
          </a:ln>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2" name="Content Placeholder 4">
            <a:extLst>
              <a:ext uri="{FF2B5EF4-FFF2-40B4-BE49-F238E27FC236}">
                <a16:creationId xmlns:a16="http://schemas.microsoft.com/office/drawing/2014/main" id="{5F110F32-585C-4F1B-B8E2-6CD4B19BE3E1}"/>
              </a:ext>
            </a:extLst>
          </p:cNvPr>
          <p:cNvSpPr txBox="1">
            <a:spLocks/>
          </p:cNvSpPr>
          <p:nvPr/>
        </p:nvSpPr>
        <p:spPr>
          <a:xfrm>
            <a:off x="5431879" y="4046612"/>
            <a:ext cx="3645273" cy="457200"/>
          </a:xfrm>
          <a:prstGeom prst="rect">
            <a:avLst/>
          </a:prstGeom>
          <a:solidFill>
            <a:schemeClr val="accent1"/>
          </a:solidFill>
          <a:ln>
            <a:solidFill>
              <a:srgbClr val="002060"/>
            </a:solidFill>
            <a:prstDash val="solid"/>
          </a:ln>
        </p:spPr>
        <p:txBody>
          <a:bodyPr vert="horz" lIns="91440" tIns="45720" rIns="91440" bIns="45720" rtlCol="0" anchor="ctr" anchorCtr="0">
            <a:normAutofit fontScale="55000" lnSpcReduction="20000"/>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t>Missing signatures would legal contracts unusable for the purpose intended</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 name="Content Placeholder 4">
            <a:extLst>
              <a:ext uri="{FF2B5EF4-FFF2-40B4-BE49-F238E27FC236}">
                <a16:creationId xmlns:a16="http://schemas.microsoft.com/office/drawing/2014/main" id="{774866C4-57B1-4058-95B3-C452C5589397}"/>
              </a:ext>
            </a:extLst>
          </p:cNvPr>
          <p:cNvSpPr txBox="1">
            <a:spLocks/>
          </p:cNvSpPr>
          <p:nvPr/>
        </p:nvSpPr>
        <p:spPr>
          <a:xfrm>
            <a:off x="3642629" y="4718292"/>
            <a:ext cx="1794548" cy="457200"/>
          </a:xfrm>
          <a:prstGeom prst="rect">
            <a:avLst/>
          </a:prstGeom>
          <a:solidFill>
            <a:schemeClr val="bg1">
              <a:lumMod val="95000"/>
            </a:schemeClr>
          </a:solidFill>
          <a:ln>
            <a:solidFill>
              <a:srgbClr val="002060"/>
            </a:solidFill>
            <a:prstDash val="dash"/>
          </a:ln>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4" name="Content Placeholder 4">
            <a:extLst>
              <a:ext uri="{FF2B5EF4-FFF2-40B4-BE49-F238E27FC236}">
                <a16:creationId xmlns:a16="http://schemas.microsoft.com/office/drawing/2014/main" id="{C53DA33F-92E2-41EC-99D7-689DADEA0617}"/>
              </a:ext>
            </a:extLst>
          </p:cNvPr>
          <p:cNvSpPr txBox="1">
            <a:spLocks/>
          </p:cNvSpPr>
          <p:nvPr/>
        </p:nvSpPr>
        <p:spPr>
          <a:xfrm>
            <a:off x="5431879" y="4718292"/>
            <a:ext cx="3645273" cy="457200"/>
          </a:xfrm>
          <a:prstGeom prst="rect">
            <a:avLst/>
          </a:prstGeom>
          <a:solidFill>
            <a:schemeClr val="accent1"/>
          </a:solidFill>
          <a:ln>
            <a:solidFill>
              <a:srgbClr val="002060"/>
            </a:solidFill>
            <a:prstDash val="solid"/>
          </a:ln>
        </p:spPr>
        <p:txBody>
          <a:bodyPr vert="horz" lIns="91440" tIns="45720" rIns="91440" bIns="45720" rtlCol="0" anchor="ctr" anchorCtr="0">
            <a:normAutofit fontScale="55000" lnSpcReduction="20000"/>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t>File names are inconsistent and ambiguous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Isosceles Triangle 21">
            <a:extLst>
              <a:ext uri="{FF2B5EF4-FFF2-40B4-BE49-F238E27FC236}">
                <a16:creationId xmlns:a16="http://schemas.microsoft.com/office/drawing/2014/main" id="{6B92B81C-A503-4157-BF26-3C56EDA2DF18}"/>
              </a:ext>
            </a:extLst>
          </p:cNvPr>
          <p:cNvSpPr/>
          <p:nvPr/>
        </p:nvSpPr>
        <p:spPr>
          <a:xfrm rot="5009728">
            <a:off x="9073974" y="2777973"/>
            <a:ext cx="583096" cy="333465"/>
          </a:xfrm>
          <a:prstGeom prst="triangle">
            <a:avLst/>
          </a:prstGeom>
          <a:solidFill>
            <a:srgbClr val="1F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8DCDF22D-B98A-46BD-BD96-086F668DA802}"/>
              </a:ext>
            </a:extLst>
          </p:cNvPr>
          <p:cNvGrpSpPr/>
          <p:nvPr/>
        </p:nvGrpSpPr>
        <p:grpSpPr>
          <a:xfrm>
            <a:off x="1694978" y="1123347"/>
            <a:ext cx="7869231" cy="5160891"/>
            <a:chOff x="1411132" y="1859822"/>
            <a:chExt cx="7869231" cy="5160891"/>
          </a:xfrm>
        </p:grpSpPr>
        <p:sp>
          <p:nvSpPr>
            <p:cNvPr id="21" name="Rectangle 20">
              <a:extLst>
                <a:ext uri="{FF2B5EF4-FFF2-40B4-BE49-F238E27FC236}">
                  <a16:creationId xmlns:a16="http://schemas.microsoft.com/office/drawing/2014/main" id="{4D7FAF95-1A0D-4F11-9034-DD481C37BE9C}"/>
                </a:ext>
              </a:extLst>
            </p:cNvPr>
            <p:cNvSpPr/>
            <p:nvPr/>
          </p:nvSpPr>
          <p:spPr>
            <a:xfrm>
              <a:off x="1411132" y="1859822"/>
              <a:ext cx="7869231" cy="5160891"/>
            </a:xfrm>
            <a:prstGeom prst="rect">
              <a:avLst/>
            </a:prstGeom>
            <a:solidFill>
              <a:srgbClr val="1F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 name="Rectangle 22">
              <a:extLst>
                <a:ext uri="{FF2B5EF4-FFF2-40B4-BE49-F238E27FC236}">
                  <a16:creationId xmlns:a16="http://schemas.microsoft.com/office/drawing/2014/main" id="{40DED0E2-1D28-4656-BF07-0637D701F365}"/>
                </a:ext>
              </a:extLst>
            </p:cNvPr>
            <p:cNvSpPr/>
            <p:nvPr/>
          </p:nvSpPr>
          <p:spPr>
            <a:xfrm>
              <a:off x="1614345" y="1920904"/>
              <a:ext cx="7462807" cy="4801314"/>
            </a:xfrm>
            <a:prstGeom prst="rect">
              <a:avLst/>
            </a:prstGeom>
          </p:spPr>
          <p:txBody>
            <a:bodyPr wrap="square">
              <a:spAutoFit/>
            </a:bodyPr>
            <a:lstStyle/>
            <a:p>
              <a:pPr lvl="0" fontAlgn="base"/>
              <a:r>
                <a:rPr lang="en-US" b="1" dirty="0">
                  <a:solidFill>
                    <a:schemeClr val="bg1"/>
                  </a:solidFill>
                </a:rPr>
                <a:t>Data quality may be defined the following characteristics: </a:t>
              </a:r>
            </a:p>
            <a:p>
              <a:pPr lvl="0" fontAlgn="base"/>
              <a:endParaRPr lang="en-US" dirty="0">
                <a:solidFill>
                  <a:schemeClr val="bg1"/>
                </a:solidFill>
              </a:endParaRPr>
            </a:p>
            <a:p>
              <a:pPr lvl="0" fontAlgn="base"/>
              <a:r>
                <a:rPr lang="en-US" b="1" dirty="0">
                  <a:solidFill>
                    <a:schemeClr val="bg1"/>
                  </a:solidFill>
                </a:rPr>
                <a:t>Accessibility</a:t>
              </a:r>
              <a:r>
                <a:rPr lang="en-US" dirty="0">
                  <a:solidFill>
                    <a:schemeClr val="bg1"/>
                  </a:solidFill>
                </a:rPr>
                <a:t>-If the collection of data is restricted or impeded for any reason, it may not be used and may render it valueless at that point in time.  Regulatory, legal, policy, permissions, APIs, and human obstacles to data accessibility must be resolved very early in an organization or process to deploy AI. </a:t>
              </a:r>
            </a:p>
            <a:p>
              <a:pPr fontAlgn="base"/>
              <a:r>
                <a:rPr lang="en-US" dirty="0">
                  <a:solidFill>
                    <a:schemeClr val="bg1"/>
                  </a:solidFill>
                </a:rPr>
                <a:t> </a:t>
              </a:r>
            </a:p>
            <a:p>
              <a:pPr lvl="0" fontAlgn="base"/>
              <a:r>
                <a:rPr lang="en-US" b="1" dirty="0">
                  <a:solidFill>
                    <a:schemeClr val="bg1"/>
                  </a:solidFill>
                </a:rPr>
                <a:t>Validity</a:t>
              </a:r>
              <a:r>
                <a:rPr lang="en-US" dirty="0">
                  <a:solidFill>
                    <a:schemeClr val="bg1"/>
                  </a:solidFill>
                </a:rPr>
                <a:t>–data must reasonable and closely represent the subject being measured or described or fall within an expected range of values.  Valid time data for a calendar month would be ‘May’ vs. ‘spring’.  Validity is also affected by data errors in data entry, such as 15/27/2020 (for May 27, 2020).</a:t>
              </a:r>
            </a:p>
            <a:p>
              <a:pPr fontAlgn="base"/>
              <a:r>
                <a:rPr lang="en-US" dirty="0">
                  <a:solidFill>
                    <a:schemeClr val="bg1"/>
                  </a:solidFill>
                </a:rPr>
                <a:t> </a:t>
              </a:r>
            </a:p>
            <a:p>
              <a:pPr lvl="0" fontAlgn="base"/>
              <a:r>
                <a:rPr lang="en-US" b="1" dirty="0">
                  <a:solidFill>
                    <a:schemeClr val="bg1"/>
                  </a:solidFill>
                </a:rPr>
                <a:t>Accuracy</a:t>
              </a:r>
              <a:r>
                <a:rPr lang="en-US" dirty="0">
                  <a:solidFill>
                    <a:schemeClr val="bg1"/>
                  </a:solidFill>
                </a:rPr>
                <a:t>-data must have accuracy, precision, and exactness relevant to its intended use, without ambiguous or misleading meanings. In healthcare, the precision of the data is critically vital. An example may be the difference between data indicating ‘fever’ vs. ‘104 Fahrenheit body temperature’. </a:t>
              </a:r>
            </a:p>
            <a:p>
              <a:endParaRPr lang="en-US" dirty="0"/>
            </a:p>
          </p:txBody>
        </p:sp>
      </p:grpSp>
      <p:sp>
        <p:nvSpPr>
          <p:cNvPr id="24" name="Title 1">
            <a:extLst>
              <a:ext uri="{FF2B5EF4-FFF2-40B4-BE49-F238E27FC236}">
                <a16:creationId xmlns:a16="http://schemas.microsoft.com/office/drawing/2014/main" id="{20D4791B-4698-4388-BD95-2238FF41CBE6}"/>
              </a:ext>
            </a:extLst>
          </p:cNvPr>
          <p:cNvSpPr txBox="1">
            <a:spLocks/>
          </p:cNvSpPr>
          <p:nvPr/>
        </p:nvSpPr>
        <p:spPr>
          <a:xfrm>
            <a:off x="-3535158" y="956256"/>
            <a:ext cx="3394409"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p>
          <a:p>
            <a:pPr>
              <a:spcAft>
                <a:spcPts val="600"/>
              </a:spcAft>
            </a:pPr>
            <a:r>
              <a:rPr lang="en-IN" sz="2000" b="1" dirty="0">
                <a:solidFill>
                  <a:schemeClr val="bg1"/>
                </a:solidFill>
              </a:rPr>
              <a:t>Drag and drop</a:t>
            </a:r>
          </a:p>
        </p:txBody>
      </p:sp>
    </p:spTree>
    <p:custDataLst>
      <p:tags r:id="rId1"/>
    </p:custDataLst>
    <p:extLst>
      <p:ext uri="{BB962C8B-B14F-4D97-AF65-F5344CB8AC3E}">
        <p14:creationId xmlns:p14="http://schemas.microsoft.com/office/powerpoint/2010/main" val="231241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98146E-F444-4525-8824-64AEBC119CE0}"/>
              </a:ext>
            </a:extLst>
          </p:cNvPr>
          <p:cNvPicPr>
            <a:picLocks noChangeAspect="1"/>
          </p:cNvPicPr>
          <p:nvPr/>
        </p:nvPicPr>
        <p:blipFill>
          <a:blip r:embed="rId4"/>
          <a:stretch>
            <a:fillRect/>
          </a:stretch>
        </p:blipFill>
        <p:spPr>
          <a:xfrm>
            <a:off x="42203" y="2555829"/>
            <a:ext cx="9209342" cy="3477558"/>
          </a:xfrm>
          <a:prstGeom prst="rect">
            <a:avLst/>
          </a:prstGeom>
        </p:spPr>
      </p:pic>
      <p:sp>
        <p:nvSpPr>
          <p:cNvPr id="6" name="Title 1">
            <a:extLst>
              <a:ext uri="{FF2B5EF4-FFF2-40B4-BE49-F238E27FC236}">
                <a16:creationId xmlns:a16="http://schemas.microsoft.com/office/drawing/2014/main" id="{C7E38702-0141-4E93-A182-E8D62B92A2E9}"/>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Knowledge check: Locate data quality</a:t>
            </a:r>
          </a:p>
        </p:txBody>
      </p:sp>
      <p:sp>
        <p:nvSpPr>
          <p:cNvPr id="10" name="Rectangle 9">
            <a:extLst>
              <a:ext uri="{FF2B5EF4-FFF2-40B4-BE49-F238E27FC236}">
                <a16:creationId xmlns:a16="http://schemas.microsoft.com/office/drawing/2014/main" id="{35CA208A-E800-4866-AE34-82781F53D958}"/>
              </a:ext>
            </a:extLst>
          </p:cNvPr>
          <p:cNvSpPr/>
          <p:nvPr/>
        </p:nvSpPr>
        <p:spPr>
          <a:xfrm>
            <a:off x="12306300" y="0"/>
            <a:ext cx="25527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IN" b="1" dirty="0"/>
              <a:t>Change all drag and drops or drop downs to another template such as text entry.</a:t>
            </a:r>
          </a:p>
          <a:p>
            <a:endParaRPr lang="en-IN" b="1" dirty="0"/>
          </a:p>
          <a:p>
            <a:r>
              <a:rPr lang="en-IN" b="1" dirty="0"/>
              <a:t>Graphic table to be recreated.</a:t>
            </a:r>
          </a:p>
          <a:p>
            <a:endParaRPr lang="en-IN" b="1" dirty="0"/>
          </a:p>
          <a:p>
            <a:r>
              <a:rPr lang="en-IN" b="1" dirty="0"/>
              <a:t>IT colleague pop-up same text as above.</a:t>
            </a:r>
          </a:p>
          <a:p>
            <a:endParaRPr lang="en-IN" b="1" dirty="0"/>
          </a:p>
          <a:p>
            <a:r>
              <a:rPr lang="en-IN" b="1" dirty="0"/>
              <a:t>Dropdown list is under Transcript – Please SCRAMBLE List. List is in correct order for programming.</a:t>
            </a:r>
          </a:p>
          <a:p>
            <a:endParaRPr lang="en-IN" b="1" dirty="0"/>
          </a:p>
          <a:p>
            <a:r>
              <a:rPr lang="en-IN" b="1" dirty="0"/>
              <a:t>Correct feedback: </a:t>
            </a:r>
            <a:r>
              <a:rPr lang="en-IN" dirty="0"/>
              <a:t>Nice job at matching</a:t>
            </a:r>
            <a:r>
              <a:rPr lang="en-US" dirty="0"/>
              <a:t> the best Data Characteristic and Poor Data Effect for each data error event and use.</a:t>
            </a:r>
          </a:p>
          <a:p>
            <a:endParaRPr lang="en-US" dirty="0"/>
          </a:p>
          <a:p>
            <a:r>
              <a:rPr lang="en-US" dirty="0"/>
              <a:t> Incorrect feedback – list answers as well.</a:t>
            </a:r>
          </a:p>
          <a:p>
            <a:endParaRPr lang="en-US" dirty="0">
              <a:solidFill>
                <a:schemeClr val="tx1"/>
              </a:solidFill>
            </a:endParaRPr>
          </a:p>
          <a:p>
            <a:r>
              <a:rPr lang="en-IN" b="1" dirty="0"/>
              <a:t>(There is a try again feature)</a:t>
            </a:r>
          </a:p>
          <a:p>
            <a:endParaRPr lang="en-IN" b="1" dirty="0"/>
          </a:p>
          <a:p>
            <a:endParaRPr lang="en-IN" b="1" dirty="0"/>
          </a:p>
          <a:p>
            <a:r>
              <a:rPr lang="en-IN" b="1" dirty="0"/>
              <a:t> </a:t>
            </a:r>
          </a:p>
        </p:txBody>
      </p:sp>
      <p:sp>
        <p:nvSpPr>
          <p:cNvPr id="4" name="Rectangle 3"/>
          <p:cNvSpPr/>
          <p:nvPr/>
        </p:nvSpPr>
        <p:spPr>
          <a:xfrm>
            <a:off x="4885082" y="3342883"/>
            <a:ext cx="970685"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22" name="Rectangle 21"/>
          <p:cNvSpPr/>
          <p:nvPr/>
        </p:nvSpPr>
        <p:spPr>
          <a:xfrm>
            <a:off x="5407531" y="3329298"/>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5" name="Rectangle 4"/>
          <p:cNvSpPr/>
          <p:nvPr/>
        </p:nvSpPr>
        <p:spPr>
          <a:xfrm>
            <a:off x="11159999" y="6364131"/>
            <a:ext cx="592203" cy="6919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1" y="1036520"/>
            <a:ext cx="11946036" cy="11281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We are reviewing our office lease availability for clients to relocate next year. The database of available office lease metrics will contain square footage, number of offices, available start dates, rental rates, grade of amenities, parking, and utility costs. The date available, square footage and rental rate data are the most critical to our clients. So that we can flag any data errors in this process, here is a table I need your help with. Please enter the best data characteristic and poor data effect for each data error event and use. If you need help, ask your IT colleague.</a:t>
            </a:r>
          </a:p>
        </p:txBody>
      </p:sp>
      <p:sp>
        <p:nvSpPr>
          <p:cNvPr id="27" name="Rectangle 26"/>
          <p:cNvSpPr/>
          <p:nvPr/>
        </p:nvSpPr>
        <p:spPr>
          <a:xfrm>
            <a:off x="489723" y="6414933"/>
            <a:ext cx="11456314" cy="369332"/>
          </a:xfrm>
          <a:prstGeom prst="rect">
            <a:avLst/>
          </a:prstGeom>
          <a:solidFill>
            <a:schemeClr val="accent1">
              <a:lumMod val="20000"/>
              <a:lumOff val="80000"/>
            </a:schemeClr>
          </a:solidFill>
        </p:spPr>
        <p:txBody>
          <a:bodyPr wrap="square">
            <a:spAutoFit/>
          </a:bodyPr>
          <a:lstStyle/>
          <a:p>
            <a:pPr lvl="0"/>
            <a:r>
              <a:rPr lang="en-US" i="1" dirty="0"/>
              <a:t>&lt;i-text&gt;  Select each data type from the dropdown boxes then select </a:t>
            </a:r>
            <a:r>
              <a:rPr lang="en-US" b="1" i="1" dirty="0"/>
              <a:t>Confirm</a:t>
            </a:r>
            <a:r>
              <a:rPr lang="en-US" i="1" dirty="0"/>
              <a:t>.</a:t>
            </a:r>
          </a:p>
        </p:txBody>
      </p:sp>
      <p:sp>
        <p:nvSpPr>
          <p:cNvPr id="23" name="Rectangle 22">
            <a:extLst>
              <a:ext uri="{FF2B5EF4-FFF2-40B4-BE49-F238E27FC236}">
                <a16:creationId xmlns:a16="http://schemas.microsoft.com/office/drawing/2014/main" id="{A0572D7B-6384-4B13-9A4E-701A4E8DAEB4}"/>
              </a:ext>
            </a:extLst>
          </p:cNvPr>
          <p:cNvSpPr/>
          <p:nvPr/>
        </p:nvSpPr>
        <p:spPr>
          <a:xfrm>
            <a:off x="4885082" y="4274649"/>
            <a:ext cx="1044897"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25" name="Rectangle 24">
            <a:extLst>
              <a:ext uri="{FF2B5EF4-FFF2-40B4-BE49-F238E27FC236}">
                <a16:creationId xmlns:a16="http://schemas.microsoft.com/office/drawing/2014/main" id="{CD2B7725-DA0D-42FD-AE44-D4A64CB04A03}"/>
              </a:ext>
            </a:extLst>
          </p:cNvPr>
          <p:cNvSpPr/>
          <p:nvPr/>
        </p:nvSpPr>
        <p:spPr>
          <a:xfrm>
            <a:off x="5481743" y="4256101"/>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4" name="Rectangle 23">
            <a:extLst>
              <a:ext uri="{FF2B5EF4-FFF2-40B4-BE49-F238E27FC236}">
                <a16:creationId xmlns:a16="http://schemas.microsoft.com/office/drawing/2014/main" id="{75394B3E-ACFA-4263-AA9A-3E6180607003}"/>
              </a:ext>
            </a:extLst>
          </p:cNvPr>
          <p:cNvSpPr/>
          <p:nvPr/>
        </p:nvSpPr>
        <p:spPr>
          <a:xfrm>
            <a:off x="489723" y="5806224"/>
            <a:ext cx="1503907" cy="5080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Confirm</a:t>
            </a:r>
          </a:p>
        </p:txBody>
      </p:sp>
      <p:sp>
        <p:nvSpPr>
          <p:cNvPr id="34" name="Rectangle 33">
            <a:extLst>
              <a:ext uri="{FF2B5EF4-FFF2-40B4-BE49-F238E27FC236}">
                <a16:creationId xmlns:a16="http://schemas.microsoft.com/office/drawing/2014/main" id="{4BC8A053-D828-43B6-A408-661706BFEE56}"/>
              </a:ext>
            </a:extLst>
          </p:cNvPr>
          <p:cNvSpPr/>
          <p:nvPr/>
        </p:nvSpPr>
        <p:spPr>
          <a:xfrm>
            <a:off x="9618940" y="2436525"/>
            <a:ext cx="2319965" cy="508093"/>
          </a:xfrm>
          <a:prstGeom prst="rect">
            <a:avLst/>
          </a:prstGeom>
          <a:solidFill>
            <a:srgbClr val="DD52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REFERENCE TAB</a:t>
            </a:r>
          </a:p>
        </p:txBody>
      </p:sp>
      <p:sp>
        <p:nvSpPr>
          <p:cNvPr id="41" name="Rectangle 40">
            <a:extLst>
              <a:ext uri="{FF2B5EF4-FFF2-40B4-BE49-F238E27FC236}">
                <a16:creationId xmlns:a16="http://schemas.microsoft.com/office/drawing/2014/main" id="{378A2095-7D9E-4D7F-B413-2CFD293AE0B6}"/>
              </a:ext>
            </a:extLst>
          </p:cNvPr>
          <p:cNvSpPr/>
          <p:nvPr/>
        </p:nvSpPr>
        <p:spPr>
          <a:xfrm>
            <a:off x="7068313" y="3401958"/>
            <a:ext cx="970685"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42" name="Rectangle 41">
            <a:extLst>
              <a:ext uri="{FF2B5EF4-FFF2-40B4-BE49-F238E27FC236}">
                <a16:creationId xmlns:a16="http://schemas.microsoft.com/office/drawing/2014/main" id="{C9F04D9F-BF49-4FB0-A188-4CFE7BA1379B}"/>
              </a:ext>
            </a:extLst>
          </p:cNvPr>
          <p:cNvSpPr/>
          <p:nvPr/>
        </p:nvSpPr>
        <p:spPr>
          <a:xfrm>
            <a:off x="7590762" y="3388373"/>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43" name="Rectangle 42">
            <a:extLst>
              <a:ext uri="{FF2B5EF4-FFF2-40B4-BE49-F238E27FC236}">
                <a16:creationId xmlns:a16="http://schemas.microsoft.com/office/drawing/2014/main" id="{64FD137F-9C27-4731-A963-F0E435C72BCA}"/>
              </a:ext>
            </a:extLst>
          </p:cNvPr>
          <p:cNvSpPr/>
          <p:nvPr/>
        </p:nvSpPr>
        <p:spPr>
          <a:xfrm>
            <a:off x="7068313" y="4326161"/>
            <a:ext cx="1044897"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44" name="Rectangle 43">
            <a:extLst>
              <a:ext uri="{FF2B5EF4-FFF2-40B4-BE49-F238E27FC236}">
                <a16:creationId xmlns:a16="http://schemas.microsoft.com/office/drawing/2014/main" id="{2C75C84D-806F-4B86-B0A1-90097F74CA97}"/>
              </a:ext>
            </a:extLst>
          </p:cNvPr>
          <p:cNvSpPr/>
          <p:nvPr/>
        </p:nvSpPr>
        <p:spPr>
          <a:xfrm>
            <a:off x="7664974" y="4307613"/>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45" name="Rectangle 44">
            <a:extLst>
              <a:ext uri="{FF2B5EF4-FFF2-40B4-BE49-F238E27FC236}">
                <a16:creationId xmlns:a16="http://schemas.microsoft.com/office/drawing/2014/main" id="{C497FDD1-0F12-4489-9640-A4D9E9F44C3E}"/>
              </a:ext>
            </a:extLst>
          </p:cNvPr>
          <p:cNvSpPr/>
          <p:nvPr/>
        </p:nvSpPr>
        <p:spPr>
          <a:xfrm>
            <a:off x="7105419" y="5248078"/>
            <a:ext cx="970685"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46" name="Rectangle 45">
            <a:extLst>
              <a:ext uri="{FF2B5EF4-FFF2-40B4-BE49-F238E27FC236}">
                <a16:creationId xmlns:a16="http://schemas.microsoft.com/office/drawing/2014/main" id="{A4B44762-1EC3-4909-9AEF-10BAFC4E8B37}"/>
              </a:ext>
            </a:extLst>
          </p:cNvPr>
          <p:cNvSpPr/>
          <p:nvPr/>
        </p:nvSpPr>
        <p:spPr>
          <a:xfrm>
            <a:off x="7627868" y="5234493"/>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55" name="Rectangle 54">
            <a:extLst>
              <a:ext uri="{FF2B5EF4-FFF2-40B4-BE49-F238E27FC236}">
                <a16:creationId xmlns:a16="http://schemas.microsoft.com/office/drawing/2014/main" id="{A7F27B5A-F0EA-4843-BE0E-FC45A586125F}"/>
              </a:ext>
            </a:extLst>
          </p:cNvPr>
          <p:cNvSpPr/>
          <p:nvPr/>
        </p:nvSpPr>
        <p:spPr>
          <a:xfrm>
            <a:off x="4810870" y="5239458"/>
            <a:ext cx="1044897"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56" name="Rectangle 55">
            <a:extLst>
              <a:ext uri="{FF2B5EF4-FFF2-40B4-BE49-F238E27FC236}">
                <a16:creationId xmlns:a16="http://schemas.microsoft.com/office/drawing/2014/main" id="{86566D65-AB32-42F8-BC4D-7DCCECC78DA6}"/>
              </a:ext>
            </a:extLst>
          </p:cNvPr>
          <p:cNvSpPr/>
          <p:nvPr/>
        </p:nvSpPr>
        <p:spPr>
          <a:xfrm>
            <a:off x="5407531" y="5220910"/>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8" name="Title 1">
            <a:extLst>
              <a:ext uri="{FF2B5EF4-FFF2-40B4-BE49-F238E27FC236}">
                <a16:creationId xmlns:a16="http://schemas.microsoft.com/office/drawing/2014/main" id="{9243BDBD-B149-4640-95AA-1AE35760728E}"/>
              </a:ext>
            </a:extLst>
          </p:cNvPr>
          <p:cNvSpPr txBox="1">
            <a:spLocks/>
          </p:cNvSpPr>
          <p:nvPr/>
        </p:nvSpPr>
        <p:spPr>
          <a:xfrm>
            <a:off x="-3535158" y="956256"/>
            <a:ext cx="3394409"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p>
          <a:p>
            <a:pPr>
              <a:spcAft>
                <a:spcPts val="600"/>
              </a:spcAft>
            </a:pPr>
            <a:r>
              <a:rPr lang="en-IN" sz="2000" b="1" dirty="0">
                <a:solidFill>
                  <a:schemeClr val="bg1"/>
                </a:solidFill>
              </a:rPr>
              <a:t>Drop down</a:t>
            </a:r>
          </a:p>
        </p:txBody>
      </p:sp>
    </p:spTree>
    <p:custDataLst>
      <p:tags r:id="rId1"/>
    </p:custDataLst>
    <p:extLst>
      <p:ext uri="{BB962C8B-B14F-4D97-AF65-F5344CB8AC3E}">
        <p14:creationId xmlns:p14="http://schemas.microsoft.com/office/powerpoint/2010/main" val="148752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FC681F-32E3-42DD-9228-84A3ED69BB7E}"/>
              </a:ext>
            </a:extLst>
          </p:cNvPr>
          <p:cNvPicPr>
            <a:picLocks noChangeAspect="1"/>
          </p:cNvPicPr>
          <p:nvPr/>
        </p:nvPicPr>
        <p:blipFill>
          <a:blip r:embed="rId4"/>
          <a:stretch>
            <a:fillRect/>
          </a:stretch>
        </p:blipFill>
        <p:spPr>
          <a:xfrm>
            <a:off x="-90560" y="551270"/>
            <a:ext cx="12282560" cy="6078400"/>
          </a:xfrm>
          <a:prstGeom prst="rect">
            <a:avLst/>
          </a:prstGeom>
        </p:spPr>
      </p:pic>
      <p:sp>
        <p:nvSpPr>
          <p:cNvPr id="9" name="Rectangle 8">
            <a:extLst>
              <a:ext uri="{FF2B5EF4-FFF2-40B4-BE49-F238E27FC236}">
                <a16:creationId xmlns:a16="http://schemas.microsoft.com/office/drawing/2014/main" id="{7E9075C5-685A-4D9F-898B-119AFEFC0B9E}"/>
              </a:ext>
            </a:extLst>
          </p:cNvPr>
          <p:cNvSpPr/>
          <p:nvPr/>
        </p:nvSpPr>
        <p:spPr>
          <a:xfrm>
            <a:off x="12192000" y="-14514"/>
            <a:ext cx="3030071"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US" dirty="0"/>
              <a:t> Image: </a:t>
            </a:r>
            <a:r>
              <a:rPr lang="en-US" dirty="0">
                <a:hlinkClick r:id="rId5"/>
              </a:rPr>
              <a:t>https://www.istockphoto.com/photo/african-woman-working-design-creative-concept-gm510482146-86266791</a:t>
            </a:r>
            <a:endParaRPr lang="en-US" u="sng" dirty="0"/>
          </a:p>
        </p:txBody>
      </p:sp>
      <p:sp>
        <p:nvSpPr>
          <p:cNvPr id="5" name="Title 1">
            <a:extLst>
              <a:ext uri="{FF2B5EF4-FFF2-40B4-BE49-F238E27FC236}">
                <a16:creationId xmlns:a16="http://schemas.microsoft.com/office/drawing/2014/main" id="{D2DABE94-AF70-44FF-AB46-7D24489B68D3}"/>
              </a:ext>
            </a:extLst>
          </p:cNvPr>
          <p:cNvSpPr txBox="1">
            <a:spLocks/>
          </p:cNvSpPr>
          <p:nvPr/>
        </p:nvSpPr>
        <p:spPr>
          <a:xfrm>
            <a:off x="-4072010" y="324055"/>
            <a:ext cx="3981450"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Screen Type – </a:t>
            </a:r>
            <a:r>
              <a:rPr lang="en-IN" sz="2000" b="1" dirty="0">
                <a:solidFill>
                  <a:schemeClr val="bg1"/>
                </a:solidFill>
              </a:rPr>
              <a:t>Introduction</a:t>
            </a:r>
            <a:r>
              <a:rPr lang="en-IN" sz="2000" dirty="0">
                <a:solidFill>
                  <a:schemeClr val="bg1"/>
                </a:solidFill>
              </a:rPr>
              <a:t>/</a:t>
            </a:r>
            <a:r>
              <a:rPr lang="en-IN" sz="2000" b="1" dirty="0">
                <a:solidFill>
                  <a:schemeClr val="bg1"/>
                </a:solidFill>
              </a:rPr>
              <a:t>Lesson Opener Screen</a:t>
            </a:r>
          </a:p>
          <a:p>
            <a:pPr>
              <a:spcAft>
                <a:spcPts val="600"/>
              </a:spcAft>
            </a:pPr>
            <a:endParaRPr lang="en-IN" sz="2000" b="1" dirty="0">
              <a:solidFill>
                <a:schemeClr val="bg1"/>
              </a:solidFill>
            </a:endParaRPr>
          </a:p>
        </p:txBody>
      </p:sp>
      <p:sp>
        <p:nvSpPr>
          <p:cNvPr id="7" name="Rectangle 6">
            <a:extLst>
              <a:ext uri="{FF2B5EF4-FFF2-40B4-BE49-F238E27FC236}">
                <a16:creationId xmlns:a16="http://schemas.microsoft.com/office/drawing/2014/main" id="{92C3BEC1-83CF-4AFF-BB95-6E9DC96DB98A}"/>
              </a:ext>
            </a:extLst>
          </p:cNvPr>
          <p:cNvSpPr/>
          <p:nvPr/>
        </p:nvSpPr>
        <p:spPr>
          <a:xfrm>
            <a:off x="561051" y="3999510"/>
            <a:ext cx="6654652" cy="12702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Lesson 3: Resolve common data errors</a:t>
            </a:r>
          </a:p>
        </p:txBody>
      </p:sp>
    </p:spTree>
    <p:custDataLst>
      <p:tags r:id="rId1"/>
    </p:custDataLst>
    <p:extLst>
      <p:ext uri="{BB962C8B-B14F-4D97-AF65-F5344CB8AC3E}">
        <p14:creationId xmlns:p14="http://schemas.microsoft.com/office/powerpoint/2010/main" val="1205886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AB09D5-FC61-4C0A-830A-6660AA78FC1A}"/>
              </a:ext>
            </a:extLst>
          </p:cNvPr>
          <p:cNvSpPr/>
          <p:nvPr/>
        </p:nvSpPr>
        <p:spPr>
          <a:xfrm>
            <a:off x="12226746" y="26894"/>
            <a:ext cx="2552700" cy="6858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pPr marL="285750" indent="-285750">
              <a:buFont typeface="Arial" panose="020B0604020202020204" pitchFamily="34" charset="0"/>
              <a:buChar char="•"/>
            </a:pPr>
            <a:r>
              <a:rPr lang="en-IN" dirty="0"/>
              <a:t>Display the OST  and image when the audio starts.</a:t>
            </a:r>
          </a:p>
          <a:p>
            <a:pPr marL="285750" indent="-285750">
              <a:buFont typeface="Arial" panose="020B0604020202020204" pitchFamily="34" charset="0"/>
              <a:buChar char="•"/>
            </a:pPr>
            <a:r>
              <a:rPr lang="en-US" dirty="0"/>
              <a:t>Play the narration per the transcript.</a:t>
            </a:r>
          </a:p>
          <a:p>
            <a:pPr marL="285750" indent="-285750">
              <a:buFont typeface="Arial" panose="020B0604020202020204" pitchFamily="34" charset="0"/>
              <a:buChar char="•"/>
            </a:pPr>
            <a:r>
              <a:rPr lang="en-US" dirty="0"/>
              <a:t>Play the narration for each bulleted item one at a time, showing them one at a time starting with the first.</a:t>
            </a:r>
          </a:p>
          <a:p>
            <a:pPr marL="285750" indent="-285750">
              <a:buFont typeface="Arial" panose="020B0604020202020204" pitchFamily="34" charset="0"/>
              <a:buChar char="•"/>
            </a:pPr>
            <a:endParaRPr lang="en-IN" dirty="0"/>
          </a:p>
          <a:p>
            <a:r>
              <a:rPr lang="en-US" dirty="0"/>
              <a:t>Stock photo </a:t>
            </a:r>
            <a:r>
              <a:rPr lang="en-US" dirty="0">
                <a:hlinkClick r:id="rId4"/>
              </a:rPr>
              <a:t>https://www.shutterstock.com/image-photo/targeting-business-concept-1120664918</a:t>
            </a:r>
            <a:endParaRPr lang="en-US" dirty="0"/>
          </a:p>
        </p:txBody>
      </p:sp>
      <p:sp>
        <p:nvSpPr>
          <p:cNvPr id="3" name="Rectangle 2">
            <a:extLst>
              <a:ext uri="{FF2B5EF4-FFF2-40B4-BE49-F238E27FC236}">
                <a16:creationId xmlns:a16="http://schemas.microsoft.com/office/drawing/2014/main" id="{5D82A0EC-85CD-4205-955D-7208373206DE}"/>
              </a:ext>
            </a:extLst>
          </p:cNvPr>
          <p:cNvSpPr/>
          <p:nvPr/>
        </p:nvSpPr>
        <p:spPr>
          <a:xfrm>
            <a:off x="0" y="839233"/>
            <a:ext cx="7389430" cy="61045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Rectangle 2">
            <a:extLst>
              <a:ext uri="{FF2B5EF4-FFF2-40B4-BE49-F238E27FC236}">
                <a16:creationId xmlns:a16="http://schemas.microsoft.com/office/drawing/2014/main" id="{7F8D74BC-A36F-4C9E-BDDF-C8F9106FD8B2}"/>
              </a:ext>
            </a:extLst>
          </p:cNvPr>
          <p:cNvSpPr>
            <a:spLocks noChangeArrowheads="1"/>
          </p:cNvSpPr>
          <p:nvPr/>
        </p:nvSpPr>
        <p:spPr bwMode="auto">
          <a:xfrm>
            <a:off x="709011" y="2715206"/>
            <a:ext cx="619212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24525" algn="r"/>
              </a:tabLst>
              <a:defRPr>
                <a:solidFill>
                  <a:schemeClr val="tx1"/>
                </a:solidFill>
                <a:latin typeface="Arial" panose="020B0604020202020204" pitchFamily="34" charset="0"/>
              </a:defRPr>
            </a:lvl1pPr>
            <a:lvl2pPr eaLnBrk="0" fontAlgn="base" hangingPunct="0">
              <a:spcBef>
                <a:spcPct val="0"/>
              </a:spcBef>
              <a:spcAft>
                <a:spcPct val="0"/>
              </a:spcAft>
              <a:tabLst>
                <a:tab pos="5724525" algn="r"/>
              </a:tabLst>
              <a:defRPr>
                <a:solidFill>
                  <a:schemeClr val="tx1"/>
                </a:solidFill>
                <a:latin typeface="Arial" panose="020B0604020202020204" pitchFamily="34" charset="0"/>
              </a:defRPr>
            </a:lvl2pPr>
            <a:lvl3pPr eaLnBrk="0" fontAlgn="base" hangingPunct="0">
              <a:spcBef>
                <a:spcPct val="0"/>
              </a:spcBef>
              <a:spcAft>
                <a:spcPct val="0"/>
              </a:spcAft>
              <a:tabLst>
                <a:tab pos="5724525" algn="r"/>
              </a:tabLst>
              <a:defRPr>
                <a:solidFill>
                  <a:schemeClr val="tx1"/>
                </a:solidFill>
                <a:latin typeface="Arial" panose="020B0604020202020204" pitchFamily="34" charset="0"/>
              </a:defRPr>
            </a:lvl3pPr>
            <a:lvl4pPr eaLnBrk="0" fontAlgn="base" hangingPunct="0">
              <a:spcBef>
                <a:spcPct val="0"/>
              </a:spcBef>
              <a:spcAft>
                <a:spcPct val="0"/>
              </a:spcAft>
              <a:tabLst>
                <a:tab pos="5724525" algn="r"/>
              </a:tabLst>
              <a:defRPr>
                <a:solidFill>
                  <a:schemeClr val="tx1"/>
                </a:solidFill>
                <a:latin typeface="Arial" panose="020B0604020202020204" pitchFamily="34" charset="0"/>
              </a:defRPr>
            </a:lvl4pPr>
            <a:lvl5pPr eaLnBrk="0" fontAlgn="base" hangingPunct="0">
              <a:spcBef>
                <a:spcPct val="0"/>
              </a:spcBef>
              <a:spcAft>
                <a:spcPct val="0"/>
              </a:spcAft>
              <a:tabLst>
                <a:tab pos="5724525" algn="r"/>
              </a:tabLst>
              <a:defRPr>
                <a:solidFill>
                  <a:schemeClr val="tx1"/>
                </a:solidFill>
                <a:latin typeface="Arial" panose="020B0604020202020204" pitchFamily="34" charset="0"/>
              </a:defRPr>
            </a:lvl5pPr>
            <a:lvl6pPr eaLnBrk="0" fontAlgn="base" hangingPunct="0">
              <a:spcBef>
                <a:spcPct val="0"/>
              </a:spcBef>
              <a:spcAft>
                <a:spcPct val="0"/>
              </a:spcAft>
              <a:tabLst>
                <a:tab pos="5724525" algn="r"/>
              </a:tabLst>
              <a:defRPr>
                <a:solidFill>
                  <a:schemeClr val="tx1"/>
                </a:solidFill>
                <a:latin typeface="Arial" panose="020B0604020202020204" pitchFamily="34" charset="0"/>
              </a:defRPr>
            </a:lvl6pPr>
            <a:lvl7pPr eaLnBrk="0" fontAlgn="base" hangingPunct="0">
              <a:spcBef>
                <a:spcPct val="0"/>
              </a:spcBef>
              <a:spcAft>
                <a:spcPct val="0"/>
              </a:spcAft>
              <a:tabLst>
                <a:tab pos="5724525" algn="r"/>
              </a:tabLst>
              <a:defRPr>
                <a:solidFill>
                  <a:schemeClr val="tx1"/>
                </a:solidFill>
                <a:latin typeface="Arial" panose="020B0604020202020204" pitchFamily="34" charset="0"/>
              </a:defRPr>
            </a:lvl7pPr>
            <a:lvl8pPr eaLnBrk="0" fontAlgn="base" hangingPunct="0">
              <a:spcBef>
                <a:spcPct val="0"/>
              </a:spcBef>
              <a:spcAft>
                <a:spcPct val="0"/>
              </a:spcAft>
              <a:tabLst>
                <a:tab pos="5724525" algn="r"/>
              </a:tabLst>
              <a:defRPr>
                <a:solidFill>
                  <a:schemeClr val="tx1"/>
                </a:solidFill>
                <a:latin typeface="Arial" panose="020B0604020202020204" pitchFamily="34" charset="0"/>
              </a:defRPr>
            </a:lvl8pPr>
            <a:lvl9pPr eaLnBrk="0" fontAlgn="base" hangingPunct="0">
              <a:spcBef>
                <a:spcPct val="0"/>
              </a:spcBef>
              <a:spcAft>
                <a:spcPct val="0"/>
              </a:spcAft>
              <a:tabLst>
                <a:tab pos="5724525" algn="r"/>
              </a:tabLst>
              <a:defRPr>
                <a:solidFill>
                  <a:schemeClr val="tx1"/>
                </a:solidFill>
                <a:latin typeface="Arial" panose="020B0604020202020204" pitchFamily="34" charset="0"/>
              </a:defRPr>
            </a:lvl9pPr>
          </a:lstStyle>
          <a:p>
            <a:pPr lvl="0"/>
            <a:r>
              <a:rPr lang="en-US" b="1" dirty="0">
                <a:solidFill>
                  <a:srgbClr val="000000"/>
                </a:solidFill>
              </a:rPr>
              <a:t>By the end of this lesson, you should be able to:</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Identify common data type errors</a:t>
            </a:r>
          </a:p>
          <a:p>
            <a:pPr marL="285750" lvl="0" indent="-285750">
              <a:buFont typeface="Arial" panose="020B0604020202020204" pitchFamily="34" charset="0"/>
              <a:buChar char="•"/>
            </a:pPr>
            <a:r>
              <a:rPr lang="en-US" dirty="0"/>
              <a:t>Resolve common data type errors</a:t>
            </a:r>
          </a:p>
          <a:p>
            <a:pPr marL="285750" lvl="0" indent="-285750">
              <a:buFont typeface="Arial" panose="020B0604020202020204" pitchFamily="34" charset="0"/>
              <a:buChar char="•"/>
            </a:pPr>
            <a:r>
              <a:rPr lang="en-US" dirty="0"/>
              <a:t>Identify data quality best practices</a:t>
            </a:r>
          </a:p>
        </p:txBody>
      </p:sp>
      <p:pic>
        <p:nvPicPr>
          <p:cNvPr id="5" name="Picture 2">
            <a:extLst>
              <a:ext uri="{FF2B5EF4-FFF2-40B4-BE49-F238E27FC236}">
                <a16:creationId xmlns:a16="http://schemas.microsoft.com/office/drawing/2014/main" id="{EAD9E075-4914-4828-BA7A-D6D73337366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1357"/>
          <a:stretch/>
        </p:blipFill>
        <p:spPr bwMode="auto">
          <a:xfrm>
            <a:off x="7382822" y="2470919"/>
            <a:ext cx="4815787" cy="241411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8EF901A-BA6B-42FE-A03E-A65E2EAB6D26}"/>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bg1"/>
                </a:solidFill>
              </a:rPr>
              <a:t>Lesson 3: Resolve common data type errors</a:t>
            </a:r>
          </a:p>
        </p:txBody>
      </p:sp>
    </p:spTree>
    <p:custDataLst>
      <p:tags r:id="rId1"/>
    </p:custDataLst>
    <p:extLst>
      <p:ext uri="{BB962C8B-B14F-4D97-AF65-F5344CB8AC3E}">
        <p14:creationId xmlns:p14="http://schemas.microsoft.com/office/powerpoint/2010/main" val="2265530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2CC236-7D0E-4974-B76A-2129327561A3}"/>
              </a:ext>
            </a:extLst>
          </p:cNvPr>
          <p:cNvPicPr>
            <a:picLocks noChangeAspect="1"/>
          </p:cNvPicPr>
          <p:nvPr/>
        </p:nvPicPr>
        <p:blipFill>
          <a:blip r:embed="rId4"/>
          <a:stretch>
            <a:fillRect/>
          </a:stretch>
        </p:blipFill>
        <p:spPr>
          <a:xfrm>
            <a:off x="0" y="1026138"/>
            <a:ext cx="9109710" cy="4959500"/>
          </a:xfrm>
          <a:prstGeom prst="rect">
            <a:avLst/>
          </a:prstGeom>
        </p:spPr>
      </p:pic>
      <p:sp>
        <p:nvSpPr>
          <p:cNvPr id="7" name="Rectangle 6"/>
          <p:cNvSpPr/>
          <p:nvPr/>
        </p:nvSpPr>
        <p:spPr>
          <a:xfrm>
            <a:off x="12306299" y="0"/>
            <a:ext cx="3848101" cy="881017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IN" b="1" dirty="0"/>
              <a:t>Video </a:t>
            </a:r>
          </a:p>
          <a:p>
            <a:endParaRPr lang="en-IN" b="1" dirty="0"/>
          </a:p>
          <a:p>
            <a:r>
              <a:rPr lang="en-IN" dirty="0"/>
              <a:t>FULL SCREEN VIDEO – text appears as overlay in sync with audio – numbers indicate motion graphics with audio – throughout each video.</a:t>
            </a:r>
          </a:p>
          <a:p>
            <a:endParaRPr lang="en-IN" b="1" dirty="0"/>
          </a:p>
          <a:p>
            <a:endParaRPr lang="en-IN" b="1" dirty="0"/>
          </a:p>
          <a:p>
            <a:r>
              <a:rPr lang="en-US" dirty="0"/>
              <a:t>Motion graphics  </a:t>
            </a:r>
          </a:p>
          <a:p>
            <a:r>
              <a:rPr lang="en-US" dirty="0">
                <a:hlinkClick r:id="rId5"/>
              </a:rPr>
              <a:t>https://www.istockphoto.com/video/beautiful-businesswoman-gives-report-presentation-to-her-business-colleagues-in-the-gm898980410-248042608</a:t>
            </a:r>
            <a:endParaRPr lang="en-IN" b="1" dirty="0"/>
          </a:p>
        </p:txBody>
      </p:sp>
      <p:sp>
        <p:nvSpPr>
          <p:cNvPr id="14" name="Title 1"/>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Introduction to resolving common data errors</a:t>
            </a:r>
          </a:p>
        </p:txBody>
      </p:sp>
      <p:sp>
        <p:nvSpPr>
          <p:cNvPr id="13" name="Google Shape;525;p66"/>
          <p:cNvSpPr txBox="1"/>
          <p:nvPr/>
        </p:nvSpPr>
        <p:spPr>
          <a:xfrm>
            <a:off x="0" y="5976564"/>
            <a:ext cx="11944350" cy="705237"/>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l" rtl="0">
              <a:spcBef>
                <a:spcPts val="300"/>
              </a:spcBef>
              <a:spcAft>
                <a:spcPts val="300"/>
              </a:spcAft>
              <a:buNone/>
            </a:pPr>
            <a:r>
              <a:rPr lang="en" i="1" dirty="0">
                <a:solidFill>
                  <a:srgbClr val="000000"/>
                </a:solidFill>
              </a:rPr>
              <a:t>&lt;I-text&gt;: Play the video.</a:t>
            </a:r>
            <a:endParaRPr i="1" dirty="0"/>
          </a:p>
        </p:txBody>
      </p:sp>
      <p:sp>
        <p:nvSpPr>
          <p:cNvPr id="2" name="Slide Number Placeholder 1">
            <a:extLst>
              <a:ext uri="{FF2B5EF4-FFF2-40B4-BE49-F238E27FC236}">
                <a16:creationId xmlns:a16="http://schemas.microsoft.com/office/drawing/2014/main" id="{A3CA0486-AEF6-47FF-8CA9-855FC398B149}"/>
              </a:ext>
            </a:extLst>
          </p:cNvPr>
          <p:cNvSpPr>
            <a:spLocks noGrp="1"/>
          </p:cNvSpPr>
          <p:nvPr>
            <p:ph type="sldNum" sz="quarter" idx="4294967295"/>
          </p:nvPr>
        </p:nvSpPr>
        <p:spPr>
          <a:xfrm>
            <a:off x="8610600" y="6356350"/>
            <a:ext cx="2743200" cy="365125"/>
          </a:xfrm>
          <a:prstGeom prst="rect">
            <a:avLst/>
          </a:prstGeom>
        </p:spPr>
        <p:txBody>
          <a:bodyPr/>
          <a:lstStyle/>
          <a:p>
            <a:fld id="{BA31FF49-7B43-4FB5-815E-EB4DFAAF1341}" type="slidenum">
              <a:rPr lang="en-IN" smtClean="0"/>
              <a:t>37</a:t>
            </a:fld>
            <a:endParaRPr lang="en-IN" dirty="0"/>
          </a:p>
        </p:txBody>
      </p:sp>
      <p:sp>
        <p:nvSpPr>
          <p:cNvPr id="10" name="TextBox 9">
            <a:extLst>
              <a:ext uri="{FF2B5EF4-FFF2-40B4-BE49-F238E27FC236}">
                <a16:creationId xmlns:a16="http://schemas.microsoft.com/office/drawing/2014/main" id="{98030100-5FAB-454F-A7E9-23EDBB438980}"/>
              </a:ext>
            </a:extLst>
          </p:cNvPr>
          <p:cNvSpPr txBox="1"/>
          <p:nvPr/>
        </p:nvSpPr>
        <p:spPr>
          <a:xfrm>
            <a:off x="5387603" y="2319584"/>
            <a:ext cx="301686" cy="369332"/>
          </a:xfrm>
          <a:prstGeom prst="rect">
            <a:avLst/>
          </a:prstGeom>
          <a:solidFill>
            <a:schemeClr val="accent5">
              <a:lumMod val="75000"/>
            </a:schemeClr>
          </a:solidFill>
        </p:spPr>
        <p:txBody>
          <a:bodyPr wrap="none" rtlCol="0">
            <a:spAutoFit/>
          </a:bodyPr>
          <a:lstStyle/>
          <a:p>
            <a:r>
              <a:rPr lang="en-US" dirty="0">
                <a:solidFill>
                  <a:schemeClr val="bg1"/>
                </a:solidFill>
              </a:rPr>
              <a:t>1</a:t>
            </a:r>
          </a:p>
        </p:txBody>
      </p:sp>
      <p:sp>
        <p:nvSpPr>
          <p:cNvPr id="15" name="TextBox 14">
            <a:extLst>
              <a:ext uri="{FF2B5EF4-FFF2-40B4-BE49-F238E27FC236}">
                <a16:creationId xmlns:a16="http://schemas.microsoft.com/office/drawing/2014/main" id="{94DEF4C0-0C07-4F56-B0A0-503BDBE118B2}"/>
              </a:ext>
            </a:extLst>
          </p:cNvPr>
          <p:cNvSpPr txBox="1"/>
          <p:nvPr/>
        </p:nvSpPr>
        <p:spPr>
          <a:xfrm>
            <a:off x="5387603" y="3194568"/>
            <a:ext cx="301686" cy="369332"/>
          </a:xfrm>
          <a:prstGeom prst="rect">
            <a:avLst/>
          </a:prstGeom>
          <a:solidFill>
            <a:schemeClr val="accent5">
              <a:lumMod val="75000"/>
            </a:schemeClr>
          </a:solidFill>
        </p:spPr>
        <p:txBody>
          <a:bodyPr wrap="none" rtlCol="0">
            <a:spAutoFit/>
          </a:bodyPr>
          <a:lstStyle/>
          <a:p>
            <a:r>
              <a:rPr lang="en-US" dirty="0">
                <a:solidFill>
                  <a:schemeClr val="bg1"/>
                </a:solidFill>
              </a:rPr>
              <a:t>2</a:t>
            </a:r>
          </a:p>
        </p:txBody>
      </p:sp>
      <p:sp>
        <p:nvSpPr>
          <p:cNvPr id="16" name="TextBox 15">
            <a:extLst>
              <a:ext uri="{FF2B5EF4-FFF2-40B4-BE49-F238E27FC236}">
                <a16:creationId xmlns:a16="http://schemas.microsoft.com/office/drawing/2014/main" id="{EE83ACFF-8967-4297-A49F-579E47DEBDB3}"/>
              </a:ext>
            </a:extLst>
          </p:cNvPr>
          <p:cNvSpPr txBox="1"/>
          <p:nvPr/>
        </p:nvSpPr>
        <p:spPr>
          <a:xfrm>
            <a:off x="5415998" y="3921482"/>
            <a:ext cx="301686" cy="369332"/>
          </a:xfrm>
          <a:prstGeom prst="rect">
            <a:avLst/>
          </a:prstGeom>
          <a:solidFill>
            <a:schemeClr val="accent5">
              <a:lumMod val="75000"/>
            </a:schemeClr>
          </a:solidFill>
        </p:spPr>
        <p:txBody>
          <a:bodyPr wrap="square" rtlCol="0">
            <a:spAutoFit/>
          </a:bodyPr>
          <a:lstStyle/>
          <a:p>
            <a:r>
              <a:rPr lang="en-US" dirty="0">
                <a:solidFill>
                  <a:schemeClr val="bg1"/>
                </a:solidFill>
              </a:rPr>
              <a:t>3</a:t>
            </a:r>
          </a:p>
        </p:txBody>
      </p:sp>
      <p:sp>
        <p:nvSpPr>
          <p:cNvPr id="12" name="Rectangle 11">
            <a:extLst>
              <a:ext uri="{FF2B5EF4-FFF2-40B4-BE49-F238E27FC236}">
                <a16:creationId xmlns:a16="http://schemas.microsoft.com/office/drawing/2014/main" id="{5ECE1FA8-B17B-417A-B885-43F3313E6CD0}"/>
              </a:ext>
            </a:extLst>
          </p:cNvPr>
          <p:cNvSpPr/>
          <p:nvPr/>
        </p:nvSpPr>
        <p:spPr>
          <a:xfrm>
            <a:off x="5993190" y="2319584"/>
            <a:ext cx="5811626" cy="461665"/>
          </a:xfrm>
          <a:prstGeom prst="rect">
            <a:avLst/>
          </a:prstGeom>
          <a:solidFill>
            <a:schemeClr val="bg1"/>
          </a:solidFill>
        </p:spPr>
        <p:txBody>
          <a:bodyPr wrap="square">
            <a:spAutoFit/>
          </a:bodyPr>
          <a:lstStyle/>
          <a:p>
            <a:r>
              <a:rPr lang="en-US" sz="2400" b="1" dirty="0"/>
              <a:t>Use a chat Bot to prompt and respond</a:t>
            </a:r>
          </a:p>
        </p:txBody>
      </p:sp>
      <p:sp>
        <p:nvSpPr>
          <p:cNvPr id="17" name="Rectangle 16">
            <a:extLst>
              <a:ext uri="{FF2B5EF4-FFF2-40B4-BE49-F238E27FC236}">
                <a16:creationId xmlns:a16="http://schemas.microsoft.com/office/drawing/2014/main" id="{B0ED989F-1BAF-4E4E-BAD6-8182BDF7E36A}"/>
              </a:ext>
            </a:extLst>
          </p:cNvPr>
          <p:cNvSpPr/>
          <p:nvPr/>
        </p:nvSpPr>
        <p:spPr>
          <a:xfrm>
            <a:off x="5997060" y="3194568"/>
            <a:ext cx="6309239" cy="461665"/>
          </a:xfrm>
          <a:prstGeom prst="rect">
            <a:avLst/>
          </a:prstGeom>
          <a:solidFill>
            <a:schemeClr val="bg1"/>
          </a:solidFill>
        </p:spPr>
        <p:txBody>
          <a:bodyPr wrap="square">
            <a:spAutoFit/>
          </a:bodyPr>
          <a:lstStyle/>
          <a:p>
            <a:r>
              <a:rPr lang="en-US" sz="2400" b="1" dirty="0"/>
              <a:t>Chat Bot script - ask visitors a strategic question</a:t>
            </a:r>
          </a:p>
        </p:txBody>
      </p:sp>
      <p:sp>
        <p:nvSpPr>
          <p:cNvPr id="18" name="Rectangle 17">
            <a:extLst>
              <a:ext uri="{FF2B5EF4-FFF2-40B4-BE49-F238E27FC236}">
                <a16:creationId xmlns:a16="http://schemas.microsoft.com/office/drawing/2014/main" id="{9BBFB77F-9531-497A-9522-B086FAC34201}"/>
              </a:ext>
            </a:extLst>
          </p:cNvPr>
          <p:cNvSpPr/>
          <p:nvPr/>
        </p:nvSpPr>
        <p:spPr>
          <a:xfrm>
            <a:off x="5993190" y="3933348"/>
            <a:ext cx="6006992" cy="461665"/>
          </a:xfrm>
          <a:prstGeom prst="rect">
            <a:avLst/>
          </a:prstGeom>
          <a:solidFill>
            <a:schemeClr val="bg1"/>
          </a:solidFill>
        </p:spPr>
        <p:txBody>
          <a:bodyPr wrap="square">
            <a:spAutoFit/>
          </a:bodyPr>
          <a:lstStyle/>
          <a:p>
            <a:r>
              <a:rPr lang="en-US" sz="2400" b="1" dirty="0"/>
              <a:t>Script will direct them to a relocation expert</a:t>
            </a:r>
          </a:p>
        </p:txBody>
      </p:sp>
      <p:sp>
        <p:nvSpPr>
          <p:cNvPr id="20" name="Rectangle 19">
            <a:extLst>
              <a:ext uri="{FF2B5EF4-FFF2-40B4-BE49-F238E27FC236}">
                <a16:creationId xmlns:a16="http://schemas.microsoft.com/office/drawing/2014/main" id="{D692C46A-2AD3-46DD-96FF-D59D543C7A10}"/>
              </a:ext>
            </a:extLst>
          </p:cNvPr>
          <p:cNvSpPr/>
          <p:nvPr/>
        </p:nvSpPr>
        <p:spPr>
          <a:xfrm>
            <a:off x="5993190" y="4740394"/>
            <a:ext cx="6175888" cy="461665"/>
          </a:xfrm>
          <a:prstGeom prst="rect">
            <a:avLst/>
          </a:prstGeom>
          <a:solidFill>
            <a:schemeClr val="bg1"/>
          </a:solidFill>
        </p:spPr>
        <p:txBody>
          <a:bodyPr wrap="square">
            <a:spAutoFit/>
          </a:bodyPr>
          <a:lstStyle/>
          <a:p>
            <a:r>
              <a:rPr lang="en-US" sz="2400" b="1" dirty="0"/>
              <a:t>Checking a chat Bot script for errors</a:t>
            </a:r>
          </a:p>
        </p:txBody>
      </p:sp>
      <p:sp>
        <p:nvSpPr>
          <p:cNvPr id="21" name="TextBox 20">
            <a:extLst>
              <a:ext uri="{FF2B5EF4-FFF2-40B4-BE49-F238E27FC236}">
                <a16:creationId xmlns:a16="http://schemas.microsoft.com/office/drawing/2014/main" id="{5961B76E-6567-4895-8E67-4191C51D93BA}"/>
              </a:ext>
            </a:extLst>
          </p:cNvPr>
          <p:cNvSpPr txBox="1"/>
          <p:nvPr/>
        </p:nvSpPr>
        <p:spPr>
          <a:xfrm>
            <a:off x="5387603" y="4764357"/>
            <a:ext cx="301686" cy="369332"/>
          </a:xfrm>
          <a:prstGeom prst="rect">
            <a:avLst/>
          </a:prstGeom>
          <a:solidFill>
            <a:schemeClr val="accent5">
              <a:lumMod val="75000"/>
            </a:schemeClr>
          </a:solidFill>
        </p:spPr>
        <p:txBody>
          <a:bodyPr wrap="square" rtlCol="0">
            <a:spAutoFit/>
          </a:bodyPr>
          <a:lstStyle/>
          <a:p>
            <a:r>
              <a:rPr lang="en-US" dirty="0">
                <a:solidFill>
                  <a:schemeClr val="bg1"/>
                </a:solidFill>
              </a:rPr>
              <a:t>4</a:t>
            </a:r>
          </a:p>
        </p:txBody>
      </p:sp>
      <p:sp>
        <p:nvSpPr>
          <p:cNvPr id="19" name="Title 1">
            <a:extLst>
              <a:ext uri="{FF2B5EF4-FFF2-40B4-BE49-F238E27FC236}">
                <a16:creationId xmlns:a16="http://schemas.microsoft.com/office/drawing/2014/main" id="{5008D929-9295-40F7-9930-C1C390C24530}"/>
              </a:ext>
            </a:extLst>
          </p:cNvPr>
          <p:cNvSpPr txBox="1">
            <a:spLocks/>
          </p:cNvSpPr>
          <p:nvPr/>
        </p:nvSpPr>
        <p:spPr>
          <a:xfrm>
            <a:off x="-3440674" y="772358"/>
            <a:ext cx="3394409" cy="903566"/>
          </a:xfrm>
          <a:prstGeom prst="homePlate">
            <a:avLst>
              <a:gd name="adj" fmla="val 128876"/>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r>
              <a:rPr lang="en-IN" sz="2000" b="1" dirty="0">
                <a:solidFill>
                  <a:schemeClr val="bg1"/>
                </a:solidFill>
              </a:rPr>
              <a:t>video/animation</a:t>
            </a:r>
          </a:p>
        </p:txBody>
      </p:sp>
    </p:spTree>
    <p:custDataLst>
      <p:tags r:id="rId1"/>
    </p:custDataLst>
    <p:extLst>
      <p:ext uri="{BB962C8B-B14F-4D97-AF65-F5344CB8AC3E}">
        <p14:creationId xmlns:p14="http://schemas.microsoft.com/office/powerpoint/2010/main" val="1832349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D35F8AC-D087-4AA5-94F8-20FB279337CC}"/>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Activity: Resolve common data errors</a:t>
            </a:r>
          </a:p>
        </p:txBody>
      </p:sp>
      <p:sp>
        <p:nvSpPr>
          <p:cNvPr id="25" name="Rectangle 24">
            <a:extLst>
              <a:ext uri="{FF2B5EF4-FFF2-40B4-BE49-F238E27FC236}">
                <a16:creationId xmlns:a16="http://schemas.microsoft.com/office/drawing/2014/main" id="{5363A5E6-DFE8-4DDF-BDD2-0298BCEE8000}"/>
              </a:ext>
            </a:extLst>
          </p:cNvPr>
          <p:cNvSpPr/>
          <p:nvPr/>
        </p:nvSpPr>
        <p:spPr>
          <a:xfrm>
            <a:off x="12306300" y="0"/>
            <a:ext cx="25527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IN" b="1" dirty="0"/>
              <a:t> Hotspots are invisible. The pop-ups with the response appear when the learner discovers the hotspot, and the error is highlighted.</a:t>
            </a:r>
          </a:p>
          <a:p>
            <a:endParaRPr lang="en-IN" b="1" dirty="0"/>
          </a:p>
          <a:p>
            <a:endParaRPr lang="en-IN" b="1" dirty="0"/>
          </a:p>
          <a:p>
            <a:r>
              <a:rPr lang="en-IN" b="1" dirty="0"/>
              <a:t>Standard correct/incorrect feedback  - the error messages can be listed if there is enough room.</a:t>
            </a:r>
          </a:p>
        </p:txBody>
      </p:sp>
      <p:sp>
        <p:nvSpPr>
          <p:cNvPr id="18" name="Rectangle 17">
            <a:extLst>
              <a:ext uri="{FF2B5EF4-FFF2-40B4-BE49-F238E27FC236}">
                <a16:creationId xmlns:a16="http://schemas.microsoft.com/office/drawing/2014/main" id="{E2B545CE-1EDB-4F1A-95EF-E77079F54BB9}"/>
              </a:ext>
            </a:extLst>
          </p:cNvPr>
          <p:cNvSpPr/>
          <p:nvPr/>
        </p:nvSpPr>
        <p:spPr>
          <a:xfrm>
            <a:off x="1" y="1036521"/>
            <a:ext cx="10620865" cy="50809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600" dirty="0">
                <a:solidFill>
                  <a:schemeClr val="tx1"/>
                </a:solidFill>
              </a:rPr>
              <a:t>Here is the chat Bot script. Errors may be surprisingly difficult to spot in some cases, regardless of effort. Can you identify 11 data errors to resolve? Ask your IT colleague for assistance.</a:t>
            </a:r>
          </a:p>
        </p:txBody>
      </p:sp>
      <p:sp>
        <p:nvSpPr>
          <p:cNvPr id="21" name="Rectangle 20">
            <a:extLst>
              <a:ext uri="{FF2B5EF4-FFF2-40B4-BE49-F238E27FC236}">
                <a16:creationId xmlns:a16="http://schemas.microsoft.com/office/drawing/2014/main" id="{53C2A769-59F2-4428-BD3E-88DB2DD76CDD}"/>
              </a:ext>
            </a:extLst>
          </p:cNvPr>
          <p:cNvSpPr/>
          <p:nvPr/>
        </p:nvSpPr>
        <p:spPr>
          <a:xfrm>
            <a:off x="489723" y="6414933"/>
            <a:ext cx="11456314" cy="369332"/>
          </a:xfrm>
          <a:prstGeom prst="rect">
            <a:avLst/>
          </a:prstGeom>
          <a:solidFill>
            <a:schemeClr val="accent1">
              <a:lumMod val="20000"/>
              <a:lumOff val="80000"/>
            </a:schemeClr>
          </a:solidFill>
        </p:spPr>
        <p:txBody>
          <a:bodyPr wrap="square">
            <a:spAutoFit/>
          </a:bodyPr>
          <a:lstStyle/>
          <a:p>
            <a:pPr lvl="0"/>
            <a:r>
              <a:rPr lang="en-US" i="1" dirty="0"/>
              <a:t>&lt;i-text&gt;  Select the 11 errors the select </a:t>
            </a:r>
            <a:r>
              <a:rPr lang="en-US" b="1" i="1" dirty="0"/>
              <a:t>Confirm</a:t>
            </a:r>
            <a:r>
              <a:rPr lang="en-US" i="1" dirty="0"/>
              <a:t>. </a:t>
            </a:r>
          </a:p>
        </p:txBody>
      </p:sp>
      <p:sp>
        <p:nvSpPr>
          <p:cNvPr id="34" name="Rectangle 33">
            <a:extLst>
              <a:ext uri="{FF2B5EF4-FFF2-40B4-BE49-F238E27FC236}">
                <a16:creationId xmlns:a16="http://schemas.microsoft.com/office/drawing/2014/main" id="{13C64D92-A823-43F5-85A8-52965893AECC}"/>
              </a:ext>
            </a:extLst>
          </p:cNvPr>
          <p:cNvSpPr/>
          <p:nvPr/>
        </p:nvSpPr>
        <p:spPr>
          <a:xfrm>
            <a:off x="9626072" y="1619909"/>
            <a:ext cx="2319965" cy="508093"/>
          </a:xfrm>
          <a:prstGeom prst="rect">
            <a:avLst/>
          </a:prstGeom>
          <a:solidFill>
            <a:srgbClr val="DD52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REFERENCE TAB</a:t>
            </a:r>
          </a:p>
        </p:txBody>
      </p:sp>
      <p:sp>
        <p:nvSpPr>
          <p:cNvPr id="16" name="Title 1">
            <a:extLst>
              <a:ext uri="{FF2B5EF4-FFF2-40B4-BE49-F238E27FC236}">
                <a16:creationId xmlns:a16="http://schemas.microsoft.com/office/drawing/2014/main" id="{A12CFD30-DA24-44ED-A887-FAFA1D042FDA}"/>
              </a:ext>
            </a:extLst>
          </p:cNvPr>
          <p:cNvSpPr txBox="1">
            <a:spLocks/>
          </p:cNvSpPr>
          <p:nvPr/>
        </p:nvSpPr>
        <p:spPr>
          <a:xfrm>
            <a:off x="-3535158" y="956256"/>
            <a:ext cx="3394409"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p>
          <a:p>
            <a:pPr>
              <a:spcAft>
                <a:spcPts val="600"/>
              </a:spcAft>
            </a:pPr>
            <a:r>
              <a:rPr lang="en-IN" sz="2000" b="1" dirty="0">
                <a:solidFill>
                  <a:schemeClr val="bg1"/>
                </a:solidFill>
              </a:rPr>
              <a:t>Hotspots</a:t>
            </a:r>
          </a:p>
        </p:txBody>
      </p:sp>
      <p:pic>
        <p:nvPicPr>
          <p:cNvPr id="35" name="Picture 34">
            <a:extLst>
              <a:ext uri="{FF2B5EF4-FFF2-40B4-BE49-F238E27FC236}">
                <a16:creationId xmlns:a16="http://schemas.microsoft.com/office/drawing/2014/main" id="{EDF9C986-9709-4C93-8463-F68F9841BFEA}"/>
              </a:ext>
            </a:extLst>
          </p:cNvPr>
          <p:cNvPicPr>
            <a:picLocks noChangeAspect="1"/>
          </p:cNvPicPr>
          <p:nvPr/>
        </p:nvPicPr>
        <p:blipFill>
          <a:blip r:embed="rId4"/>
          <a:stretch>
            <a:fillRect/>
          </a:stretch>
        </p:blipFill>
        <p:spPr>
          <a:xfrm>
            <a:off x="165189" y="2217579"/>
            <a:ext cx="10620865" cy="4107776"/>
          </a:xfrm>
          <a:prstGeom prst="rect">
            <a:avLst/>
          </a:prstGeom>
        </p:spPr>
      </p:pic>
      <p:sp>
        <p:nvSpPr>
          <p:cNvPr id="4" name="Rectangle 3">
            <a:extLst>
              <a:ext uri="{FF2B5EF4-FFF2-40B4-BE49-F238E27FC236}">
                <a16:creationId xmlns:a16="http://schemas.microsoft.com/office/drawing/2014/main" id="{740EF93B-1CA8-43D4-AC60-273373ED701E}"/>
              </a:ext>
            </a:extLst>
          </p:cNvPr>
          <p:cNvSpPr/>
          <p:nvPr/>
        </p:nvSpPr>
        <p:spPr>
          <a:xfrm>
            <a:off x="489722" y="4455886"/>
            <a:ext cx="10131143" cy="15820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37371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D9663E-7486-48DD-A81C-6F2E75158D17}"/>
              </a:ext>
            </a:extLst>
          </p:cNvPr>
          <p:cNvPicPr>
            <a:picLocks noChangeAspect="1"/>
          </p:cNvPicPr>
          <p:nvPr/>
        </p:nvPicPr>
        <p:blipFill>
          <a:blip r:embed="rId4"/>
          <a:stretch>
            <a:fillRect/>
          </a:stretch>
        </p:blipFill>
        <p:spPr>
          <a:xfrm>
            <a:off x="131663" y="2062740"/>
            <a:ext cx="10620865" cy="4107776"/>
          </a:xfrm>
          <a:prstGeom prst="rect">
            <a:avLst/>
          </a:prstGeom>
        </p:spPr>
      </p:pic>
      <p:sp>
        <p:nvSpPr>
          <p:cNvPr id="8" name="Rectangle 7">
            <a:extLst>
              <a:ext uri="{FF2B5EF4-FFF2-40B4-BE49-F238E27FC236}">
                <a16:creationId xmlns:a16="http://schemas.microsoft.com/office/drawing/2014/main" id="{DB32B5DD-2EB5-465E-996F-BA7914EA0166}"/>
              </a:ext>
            </a:extLst>
          </p:cNvPr>
          <p:cNvSpPr/>
          <p:nvPr/>
        </p:nvSpPr>
        <p:spPr>
          <a:xfrm>
            <a:off x="1813531" y="2598344"/>
            <a:ext cx="861089" cy="308302"/>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D35F8AC-D087-4AA5-94F8-20FB279337CC}"/>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Activity: Resolve common data errors</a:t>
            </a:r>
          </a:p>
        </p:txBody>
      </p:sp>
      <p:sp>
        <p:nvSpPr>
          <p:cNvPr id="25" name="Rectangle 24">
            <a:extLst>
              <a:ext uri="{FF2B5EF4-FFF2-40B4-BE49-F238E27FC236}">
                <a16:creationId xmlns:a16="http://schemas.microsoft.com/office/drawing/2014/main" id="{5363A5E6-DFE8-4DDF-BDD2-0298BCEE8000}"/>
              </a:ext>
            </a:extLst>
          </p:cNvPr>
          <p:cNvSpPr/>
          <p:nvPr/>
        </p:nvSpPr>
        <p:spPr>
          <a:xfrm>
            <a:off x="12306300" y="0"/>
            <a:ext cx="25527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IN" b="1" dirty="0"/>
              <a:t> Hotspots are invisible. The pop-ups with the response appear when the learner discovers the hotspot, and the error is highlighted.</a:t>
            </a:r>
          </a:p>
          <a:p>
            <a:endParaRPr lang="en-IN" b="1" dirty="0"/>
          </a:p>
          <a:p>
            <a:endParaRPr lang="en-IN" b="1" dirty="0"/>
          </a:p>
          <a:p>
            <a:r>
              <a:rPr lang="en-IN" b="1" dirty="0"/>
              <a:t>Standard correct/incorrect feedback  - the error messages can be listed if there is enough room.</a:t>
            </a:r>
          </a:p>
        </p:txBody>
      </p:sp>
      <p:sp>
        <p:nvSpPr>
          <p:cNvPr id="18" name="Rectangle 17">
            <a:extLst>
              <a:ext uri="{FF2B5EF4-FFF2-40B4-BE49-F238E27FC236}">
                <a16:creationId xmlns:a16="http://schemas.microsoft.com/office/drawing/2014/main" id="{E2B545CE-1EDB-4F1A-95EF-E77079F54BB9}"/>
              </a:ext>
            </a:extLst>
          </p:cNvPr>
          <p:cNvSpPr/>
          <p:nvPr/>
        </p:nvSpPr>
        <p:spPr>
          <a:xfrm>
            <a:off x="1" y="1036521"/>
            <a:ext cx="10620865" cy="50809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600" dirty="0">
                <a:solidFill>
                  <a:schemeClr val="tx1"/>
                </a:solidFill>
              </a:rPr>
              <a:t>Here is the chat Bot script. Errors may be surprisingly difficult to spot in some cases, regardless of effort. Can you identify 11 data errors to resolve? Ask your IT colleague for assistance.</a:t>
            </a:r>
          </a:p>
        </p:txBody>
      </p:sp>
      <p:sp>
        <p:nvSpPr>
          <p:cNvPr id="21" name="Rectangle 20">
            <a:extLst>
              <a:ext uri="{FF2B5EF4-FFF2-40B4-BE49-F238E27FC236}">
                <a16:creationId xmlns:a16="http://schemas.microsoft.com/office/drawing/2014/main" id="{53C2A769-59F2-4428-BD3E-88DB2DD76CDD}"/>
              </a:ext>
            </a:extLst>
          </p:cNvPr>
          <p:cNvSpPr/>
          <p:nvPr/>
        </p:nvSpPr>
        <p:spPr>
          <a:xfrm>
            <a:off x="489723" y="6414933"/>
            <a:ext cx="11456314" cy="369332"/>
          </a:xfrm>
          <a:prstGeom prst="rect">
            <a:avLst/>
          </a:prstGeom>
          <a:solidFill>
            <a:schemeClr val="accent1">
              <a:lumMod val="20000"/>
              <a:lumOff val="80000"/>
            </a:schemeClr>
          </a:solidFill>
        </p:spPr>
        <p:txBody>
          <a:bodyPr wrap="square">
            <a:spAutoFit/>
          </a:bodyPr>
          <a:lstStyle/>
          <a:p>
            <a:pPr lvl="0"/>
            <a:r>
              <a:rPr lang="en-US" i="1" dirty="0"/>
              <a:t>&lt;i-text&gt;  Select the 11 errors the select </a:t>
            </a:r>
            <a:r>
              <a:rPr lang="en-US" b="1" i="1" dirty="0"/>
              <a:t>Confirm</a:t>
            </a:r>
            <a:r>
              <a:rPr lang="en-US" i="1" dirty="0"/>
              <a:t>. </a:t>
            </a:r>
          </a:p>
        </p:txBody>
      </p:sp>
      <p:sp>
        <p:nvSpPr>
          <p:cNvPr id="27" name="Rectangle 26">
            <a:extLst>
              <a:ext uri="{FF2B5EF4-FFF2-40B4-BE49-F238E27FC236}">
                <a16:creationId xmlns:a16="http://schemas.microsoft.com/office/drawing/2014/main" id="{AB5D33E5-178B-4A14-AF28-887619251AB6}"/>
              </a:ext>
            </a:extLst>
          </p:cNvPr>
          <p:cNvSpPr/>
          <p:nvPr/>
        </p:nvSpPr>
        <p:spPr>
          <a:xfrm>
            <a:off x="5235414" y="2598344"/>
            <a:ext cx="524354" cy="308302"/>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5A20184-43D3-4A08-AF22-EFDABB8BC1D1}"/>
              </a:ext>
            </a:extLst>
          </p:cNvPr>
          <p:cNvSpPr/>
          <p:nvPr/>
        </p:nvSpPr>
        <p:spPr>
          <a:xfrm>
            <a:off x="7212330" y="2876782"/>
            <a:ext cx="457200" cy="308302"/>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75EBFE6-A81A-4AF8-AB3F-432CE17403A1}"/>
              </a:ext>
            </a:extLst>
          </p:cNvPr>
          <p:cNvSpPr/>
          <p:nvPr/>
        </p:nvSpPr>
        <p:spPr>
          <a:xfrm>
            <a:off x="2674621" y="3170268"/>
            <a:ext cx="684124" cy="308302"/>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C8FE9014-E362-446C-9D4C-E6811455D4E2}"/>
              </a:ext>
            </a:extLst>
          </p:cNvPr>
          <p:cNvSpPr/>
          <p:nvPr/>
        </p:nvSpPr>
        <p:spPr>
          <a:xfrm>
            <a:off x="1958340" y="3697118"/>
            <a:ext cx="946203" cy="308302"/>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EA2F3F3-B46C-4FBB-B430-86A2E3575D76}"/>
              </a:ext>
            </a:extLst>
          </p:cNvPr>
          <p:cNvSpPr/>
          <p:nvPr/>
        </p:nvSpPr>
        <p:spPr>
          <a:xfrm>
            <a:off x="5646800" y="3403667"/>
            <a:ext cx="684125" cy="293451"/>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38341B1-7328-40FA-9118-4F5170B28B88}"/>
              </a:ext>
            </a:extLst>
          </p:cNvPr>
          <p:cNvSpPr/>
          <p:nvPr/>
        </p:nvSpPr>
        <p:spPr>
          <a:xfrm>
            <a:off x="4093028" y="3717693"/>
            <a:ext cx="819487" cy="308033"/>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0EFCE98-68AA-48D0-94BB-CA1BB5D229AF}"/>
              </a:ext>
            </a:extLst>
          </p:cNvPr>
          <p:cNvSpPr/>
          <p:nvPr/>
        </p:nvSpPr>
        <p:spPr>
          <a:xfrm>
            <a:off x="4268626" y="4270143"/>
            <a:ext cx="819487" cy="273708"/>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3C64D92-A823-43F5-85A8-52965893AECC}"/>
              </a:ext>
            </a:extLst>
          </p:cNvPr>
          <p:cNvSpPr/>
          <p:nvPr/>
        </p:nvSpPr>
        <p:spPr>
          <a:xfrm>
            <a:off x="9626072" y="1619909"/>
            <a:ext cx="2319965" cy="508093"/>
          </a:xfrm>
          <a:prstGeom prst="rect">
            <a:avLst/>
          </a:prstGeom>
          <a:solidFill>
            <a:srgbClr val="DD52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REFERENCE TAB</a:t>
            </a:r>
          </a:p>
        </p:txBody>
      </p:sp>
      <p:sp>
        <p:nvSpPr>
          <p:cNvPr id="16" name="Title 1">
            <a:extLst>
              <a:ext uri="{FF2B5EF4-FFF2-40B4-BE49-F238E27FC236}">
                <a16:creationId xmlns:a16="http://schemas.microsoft.com/office/drawing/2014/main" id="{A12CFD30-DA24-44ED-A887-FAFA1D042FDA}"/>
              </a:ext>
            </a:extLst>
          </p:cNvPr>
          <p:cNvSpPr txBox="1">
            <a:spLocks/>
          </p:cNvSpPr>
          <p:nvPr/>
        </p:nvSpPr>
        <p:spPr>
          <a:xfrm>
            <a:off x="-3535158" y="956256"/>
            <a:ext cx="3394409"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p>
          <a:p>
            <a:pPr>
              <a:spcAft>
                <a:spcPts val="600"/>
              </a:spcAft>
            </a:pPr>
            <a:r>
              <a:rPr lang="en-IN" sz="2000" b="1" dirty="0">
                <a:solidFill>
                  <a:schemeClr val="bg1"/>
                </a:solidFill>
              </a:rPr>
              <a:t>Hotspots</a:t>
            </a:r>
          </a:p>
        </p:txBody>
      </p:sp>
      <p:sp>
        <p:nvSpPr>
          <p:cNvPr id="17" name="Rectangle 16">
            <a:extLst>
              <a:ext uri="{FF2B5EF4-FFF2-40B4-BE49-F238E27FC236}">
                <a16:creationId xmlns:a16="http://schemas.microsoft.com/office/drawing/2014/main" id="{CC979AC9-743A-4944-89A0-36E47A7DAB96}"/>
              </a:ext>
            </a:extLst>
          </p:cNvPr>
          <p:cNvSpPr/>
          <p:nvPr/>
        </p:nvSpPr>
        <p:spPr>
          <a:xfrm>
            <a:off x="451404" y="3429000"/>
            <a:ext cx="861089" cy="308302"/>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9D33E69-3E52-4E55-ADDF-4EF803BCE4BD}"/>
              </a:ext>
            </a:extLst>
          </p:cNvPr>
          <p:cNvSpPr/>
          <p:nvPr/>
        </p:nvSpPr>
        <p:spPr>
          <a:xfrm>
            <a:off x="3358744" y="3429000"/>
            <a:ext cx="734285" cy="282969"/>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87D00AB-7BFE-4BBB-94C7-B22BBFCEB388}"/>
              </a:ext>
            </a:extLst>
          </p:cNvPr>
          <p:cNvSpPr/>
          <p:nvPr/>
        </p:nvSpPr>
        <p:spPr>
          <a:xfrm>
            <a:off x="8597105" y="3399492"/>
            <a:ext cx="684125" cy="293451"/>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DA27EC4-31B0-473F-90AF-837BCFEABF7C}"/>
              </a:ext>
            </a:extLst>
          </p:cNvPr>
          <p:cNvSpPr/>
          <p:nvPr/>
        </p:nvSpPr>
        <p:spPr>
          <a:xfrm>
            <a:off x="6486473" y="3711969"/>
            <a:ext cx="684125" cy="293451"/>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8FEA787-9DC9-422C-BAA5-DFB704A3C426}"/>
              </a:ext>
            </a:extLst>
          </p:cNvPr>
          <p:cNvSpPr/>
          <p:nvPr/>
        </p:nvSpPr>
        <p:spPr>
          <a:xfrm>
            <a:off x="6486473" y="4283844"/>
            <a:ext cx="508527" cy="293451"/>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54277BC-911E-4E5D-B05F-B8FBF1D8AC2A}"/>
              </a:ext>
            </a:extLst>
          </p:cNvPr>
          <p:cNvSpPr/>
          <p:nvPr/>
        </p:nvSpPr>
        <p:spPr>
          <a:xfrm>
            <a:off x="489308" y="4557352"/>
            <a:ext cx="9452978" cy="293451"/>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69392693-9F6E-4A43-9DE0-153460F5691A}"/>
              </a:ext>
            </a:extLst>
          </p:cNvPr>
          <p:cNvSpPr/>
          <p:nvPr/>
        </p:nvSpPr>
        <p:spPr>
          <a:xfrm>
            <a:off x="6202480" y="5377688"/>
            <a:ext cx="508527" cy="293451"/>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B2F43C6-6AAC-44A2-83AE-01987C05D847}"/>
              </a:ext>
            </a:extLst>
          </p:cNvPr>
          <p:cNvSpPr/>
          <p:nvPr/>
        </p:nvSpPr>
        <p:spPr>
          <a:xfrm>
            <a:off x="348343" y="4249838"/>
            <a:ext cx="10272523" cy="185814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07676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74835" y="1451554"/>
            <a:ext cx="3661760" cy="45174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rPr>
              <a:t>&lt;Add image here&gt;</a:t>
            </a:r>
          </a:p>
        </p:txBody>
      </p:sp>
      <p:sp>
        <p:nvSpPr>
          <p:cNvPr id="11" name="Title 1"/>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Learning objectives </a:t>
            </a:r>
          </a:p>
          <a:p>
            <a:pPr lvl="0">
              <a:spcBef>
                <a:spcPts val="0"/>
              </a:spcBef>
            </a:pPr>
            <a:endParaRPr lang="en-US" sz="2000" dirty="0">
              <a:solidFill>
                <a:schemeClr val="bg1"/>
              </a:solidFill>
            </a:endParaRPr>
          </a:p>
          <a:p>
            <a:pPr lvl="0">
              <a:spcBef>
                <a:spcPts val="0"/>
              </a:spcBef>
            </a:pPr>
            <a:endParaRPr lang="en-US" sz="2000" dirty="0">
              <a:solidFill>
                <a:schemeClr val="bg1"/>
              </a:solidFill>
            </a:endParaRPr>
          </a:p>
        </p:txBody>
      </p:sp>
      <p:sp>
        <p:nvSpPr>
          <p:cNvPr id="13" name="Google Shape;525;p66"/>
          <p:cNvSpPr txBox="1"/>
          <p:nvPr/>
        </p:nvSpPr>
        <p:spPr>
          <a:xfrm>
            <a:off x="0" y="6205845"/>
            <a:ext cx="10281235" cy="487508"/>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l" rtl="0">
              <a:spcBef>
                <a:spcPts val="300"/>
              </a:spcBef>
              <a:spcAft>
                <a:spcPts val="300"/>
              </a:spcAft>
              <a:buNone/>
            </a:pPr>
            <a:r>
              <a:rPr lang="en" i="1" dirty="0">
                <a:solidFill>
                  <a:srgbClr val="000000"/>
                </a:solidFill>
              </a:rPr>
              <a:t>&lt;I-text&gt;: Play the </a:t>
            </a:r>
            <a:r>
              <a:rPr lang="en" i="1" dirty="0"/>
              <a:t>audio</a:t>
            </a:r>
            <a:r>
              <a:rPr lang="en" i="1" dirty="0">
                <a:solidFill>
                  <a:srgbClr val="000000"/>
                </a:solidFill>
              </a:rPr>
              <a:t> to learn more.</a:t>
            </a:r>
            <a:endParaRPr i="1" dirty="0"/>
          </a:p>
        </p:txBody>
      </p:sp>
      <p:sp>
        <p:nvSpPr>
          <p:cNvPr id="10" name="Rectangle 9">
            <a:extLst>
              <a:ext uri="{FF2B5EF4-FFF2-40B4-BE49-F238E27FC236}">
                <a16:creationId xmlns:a16="http://schemas.microsoft.com/office/drawing/2014/main" id="{1AD11EBB-F6E3-4D4E-85D2-DA9D115CF54A}"/>
              </a:ext>
            </a:extLst>
          </p:cNvPr>
          <p:cNvSpPr/>
          <p:nvPr/>
        </p:nvSpPr>
        <p:spPr>
          <a:xfrm>
            <a:off x="12306299" y="0"/>
            <a:ext cx="3848101" cy="881017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US" sz="1600" dirty="0"/>
              <a:t>The overview is in the video, which I believe is a better solution than to have a text-heavy slide here. </a:t>
            </a:r>
          </a:p>
          <a:p>
            <a:endParaRPr lang="en-US" sz="1600" dirty="0"/>
          </a:p>
          <a:p>
            <a:r>
              <a:rPr lang="en-US" sz="1600" dirty="0"/>
              <a:t>Image: </a:t>
            </a:r>
            <a:r>
              <a:rPr lang="en-US" sz="1600" dirty="0">
                <a:hlinkClick r:id="rId4"/>
              </a:rPr>
              <a:t>https://www.istockphoto.com/photo/young-femal-e-engineer-concept-gui-gm1146417905-308891490</a:t>
            </a:r>
            <a:endParaRPr lang="en-US" sz="1600" dirty="0"/>
          </a:p>
          <a:p>
            <a:endParaRPr lang="en-US" sz="1600" dirty="0"/>
          </a:p>
          <a:p>
            <a:r>
              <a:rPr lang="en-US" sz="1600" dirty="0"/>
              <a:t>I do not feel that the “Play audio to learn more” makes sense here and throughout.</a:t>
            </a:r>
          </a:p>
          <a:p>
            <a:endParaRPr lang="en-US" sz="1600" dirty="0"/>
          </a:p>
          <a:p>
            <a:endParaRPr lang="en-IN" sz="1600" dirty="0"/>
          </a:p>
          <a:p>
            <a:r>
              <a:rPr lang="en-IN" b="1" dirty="0"/>
              <a:t> </a:t>
            </a:r>
          </a:p>
        </p:txBody>
      </p:sp>
      <p:pic>
        <p:nvPicPr>
          <p:cNvPr id="2" name="Picture 1">
            <a:extLst>
              <a:ext uri="{FF2B5EF4-FFF2-40B4-BE49-F238E27FC236}">
                <a16:creationId xmlns:a16="http://schemas.microsoft.com/office/drawing/2014/main" id="{E42E7627-F53E-4610-8E68-8F4105E71E61}"/>
              </a:ext>
            </a:extLst>
          </p:cNvPr>
          <p:cNvPicPr>
            <a:picLocks noChangeAspect="1"/>
          </p:cNvPicPr>
          <p:nvPr/>
        </p:nvPicPr>
        <p:blipFill>
          <a:blip r:embed="rId5"/>
          <a:stretch>
            <a:fillRect/>
          </a:stretch>
        </p:blipFill>
        <p:spPr>
          <a:xfrm>
            <a:off x="2774205" y="1451554"/>
            <a:ext cx="8262390" cy="4517445"/>
          </a:xfrm>
          <a:prstGeom prst="rect">
            <a:avLst/>
          </a:prstGeom>
        </p:spPr>
      </p:pic>
      <p:sp>
        <p:nvSpPr>
          <p:cNvPr id="15" name="Rectangle 14">
            <a:extLst>
              <a:ext uri="{FF2B5EF4-FFF2-40B4-BE49-F238E27FC236}">
                <a16:creationId xmlns:a16="http://schemas.microsoft.com/office/drawing/2014/main" id="{8C0C3AB4-686F-4DCC-AA33-9053A3BF2AA6}"/>
              </a:ext>
            </a:extLst>
          </p:cNvPr>
          <p:cNvSpPr/>
          <p:nvPr/>
        </p:nvSpPr>
        <p:spPr>
          <a:xfrm>
            <a:off x="151144" y="1451554"/>
            <a:ext cx="4986913" cy="451744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6" name="Rectangle 15">
            <a:extLst>
              <a:ext uri="{FF2B5EF4-FFF2-40B4-BE49-F238E27FC236}">
                <a16:creationId xmlns:a16="http://schemas.microsoft.com/office/drawing/2014/main" id="{F2DBE43C-A3EB-442D-A472-A97EB988935C}"/>
              </a:ext>
            </a:extLst>
          </p:cNvPr>
          <p:cNvSpPr/>
          <p:nvPr/>
        </p:nvSpPr>
        <p:spPr>
          <a:xfrm>
            <a:off x="189702" y="1597207"/>
            <a:ext cx="4852198" cy="3170099"/>
          </a:xfrm>
          <a:prstGeom prst="rect">
            <a:avLst/>
          </a:prstGeom>
          <a:noFill/>
        </p:spPr>
        <p:txBody>
          <a:bodyPr wrap="square">
            <a:spAutoFit/>
          </a:bodyPr>
          <a:lstStyle/>
          <a:p>
            <a:r>
              <a:rPr lang="en-US" sz="2000" dirty="0"/>
              <a:t>By the end of this Skillbuilder, you should be able to:</a:t>
            </a:r>
          </a:p>
          <a:p>
            <a:endParaRPr lang="en-US" sz="2000" dirty="0"/>
          </a:p>
          <a:p>
            <a:pPr marL="914400" lvl="1" indent="-457200">
              <a:buFont typeface="Arial" panose="020B0604020202020204" pitchFamily="34" charset="0"/>
              <a:buChar char="•"/>
            </a:pPr>
            <a:r>
              <a:rPr lang="en-US" sz="2000" dirty="0"/>
              <a:t>Identify types of data </a:t>
            </a:r>
          </a:p>
          <a:p>
            <a:pPr marL="914400" lvl="1" indent="-457200">
              <a:buFont typeface="Arial" panose="020B0604020202020204" pitchFamily="34" charset="0"/>
              <a:buChar char="•"/>
            </a:pPr>
            <a:r>
              <a:rPr lang="en-US" sz="2000" dirty="0"/>
              <a:t>Locate common types of data errors</a:t>
            </a:r>
          </a:p>
          <a:p>
            <a:pPr marL="914400" lvl="1" indent="-457200">
              <a:buFont typeface="Arial" panose="020B0604020202020204" pitchFamily="34" charset="0"/>
              <a:buChar char="•"/>
            </a:pPr>
            <a:r>
              <a:rPr lang="en-US" sz="2000" dirty="0"/>
              <a:t>Resolve common data errors </a:t>
            </a:r>
          </a:p>
          <a:p>
            <a:pPr marL="914400" lvl="1" indent="-457200">
              <a:buFont typeface="Arial" panose="020B0604020202020204" pitchFamily="34" charset="0"/>
              <a:buChar char="•"/>
            </a:pPr>
            <a:r>
              <a:rPr lang="en-US" sz="2000" dirty="0"/>
              <a:t>Identify data sources</a:t>
            </a:r>
          </a:p>
          <a:p>
            <a:pPr marL="914400" lvl="1" indent="-457200">
              <a:buFont typeface="Arial" panose="020B0604020202020204" pitchFamily="34" charset="0"/>
              <a:buChar char="•"/>
            </a:pPr>
            <a:r>
              <a:rPr lang="en-US" sz="2000" dirty="0"/>
              <a:t>Identify data gaps</a:t>
            </a:r>
          </a:p>
          <a:p>
            <a:pPr marL="914400" lvl="1" indent="-457200">
              <a:buFont typeface="Arial" panose="020B0604020202020204" pitchFamily="34" charset="0"/>
              <a:buChar char="•"/>
            </a:pPr>
            <a:r>
              <a:rPr lang="en-US" sz="2000" dirty="0"/>
              <a:t>Build a basic data flow</a:t>
            </a:r>
          </a:p>
          <a:p>
            <a:pPr marL="914400" lvl="1" indent="-457200">
              <a:buFont typeface="Arial" panose="020B0604020202020204" pitchFamily="34" charset="0"/>
              <a:buChar char="•"/>
            </a:pPr>
            <a:r>
              <a:rPr lang="en-US" sz="2000" dirty="0"/>
              <a:t>Pre-process data </a:t>
            </a:r>
          </a:p>
        </p:txBody>
      </p:sp>
    </p:spTree>
    <p:custDataLst>
      <p:tags r:id="rId1"/>
    </p:custDataLst>
    <p:extLst>
      <p:ext uri="{BB962C8B-B14F-4D97-AF65-F5344CB8AC3E}">
        <p14:creationId xmlns:p14="http://schemas.microsoft.com/office/powerpoint/2010/main" val="2290494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D9663E-7486-48DD-A81C-6F2E75158D17}"/>
              </a:ext>
            </a:extLst>
          </p:cNvPr>
          <p:cNvPicPr>
            <a:picLocks noChangeAspect="1"/>
          </p:cNvPicPr>
          <p:nvPr/>
        </p:nvPicPr>
        <p:blipFill>
          <a:blip r:embed="rId4"/>
          <a:stretch>
            <a:fillRect/>
          </a:stretch>
        </p:blipFill>
        <p:spPr>
          <a:xfrm>
            <a:off x="131663" y="2062740"/>
            <a:ext cx="10620865" cy="4107776"/>
          </a:xfrm>
          <a:prstGeom prst="rect">
            <a:avLst/>
          </a:prstGeom>
        </p:spPr>
      </p:pic>
      <p:sp>
        <p:nvSpPr>
          <p:cNvPr id="8" name="Rectangle 7">
            <a:extLst>
              <a:ext uri="{FF2B5EF4-FFF2-40B4-BE49-F238E27FC236}">
                <a16:creationId xmlns:a16="http://schemas.microsoft.com/office/drawing/2014/main" id="{DB32B5DD-2EB5-465E-996F-BA7914EA0166}"/>
              </a:ext>
            </a:extLst>
          </p:cNvPr>
          <p:cNvSpPr/>
          <p:nvPr/>
        </p:nvSpPr>
        <p:spPr>
          <a:xfrm>
            <a:off x="1813531" y="2598344"/>
            <a:ext cx="861089" cy="308302"/>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D35F8AC-D087-4AA5-94F8-20FB279337CC}"/>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Activity: Resolve common data type errors</a:t>
            </a:r>
          </a:p>
        </p:txBody>
      </p:sp>
      <p:sp>
        <p:nvSpPr>
          <p:cNvPr id="25" name="Rectangle 24">
            <a:extLst>
              <a:ext uri="{FF2B5EF4-FFF2-40B4-BE49-F238E27FC236}">
                <a16:creationId xmlns:a16="http://schemas.microsoft.com/office/drawing/2014/main" id="{5363A5E6-DFE8-4DDF-BDD2-0298BCEE8000}"/>
              </a:ext>
            </a:extLst>
          </p:cNvPr>
          <p:cNvSpPr/>
          <p:nvPr/>
        </p:nvSpPr>
        <p:spPr>
          <a:xfrm>
            <a:off x="12306300" y="0"/>
            <a:ext cx="25527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IN" b="1" dirty="0"/>
              <a:t>Example – pop up</a:t>
            </a:r>
          </a:p>
        </p:txBody>
      </p:sp>
      <p:sp>
        <p:nvSpPr>
          <p:cNvPr id="18" name="Rectangle 17">
            <a:extLst>
              <a:ext uri="{FF2B5EF4-FFF2-40B4-BE49-F238E27FC236}">
                <a16:creationId xmlns:a16="http://schemas.microsoft.com/office/drawing/2014/main" id="{E2B545CE-1EDB-4F1A-95EF-E77079F54BB9}"/>
              </a:ext>
            </a:extLst>
          </p:cNvPr>
          <p:cNvSpPr/>
          <p:nvPr/>
        </p:nvSpPr>
        <p:spPr>
          <a:xfrm>
            <a:off x="1" y="1036521"/>
            <a:ext cx="11946036" cy="50809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600" dirty="0">
                <a:solidFill>
                  <a:schemeClr val="tx1"/>
                </a:solidFill>
              </a:rPr>
              <a:t>Here is the chat Bot script. Can you identify 11 data type errors to resolve? Ask your IT colleague for assistance.</a:t>
            </a:r>
          </a:p>
        </p:txBody>
      </p:sp>
      <p:sp>
        <p:nvSpPr>
          <p:cNvPr id="21" name="Rectangle 20">
            <a:extLst>
              <a:ext uri="{FF2B5EF4-FFF2-40B4-BE49-F238E27FC236}">
                <a16:creationId xmlns:a16="http://schemas.microsoft.com/office/drawing/2014/main" id="{53C2A769-59F2-4428-BD3E-88DB2DD76CDD}"/>
              </a:ext>
            </a:extLst>
          </p:cNvPr>
          <p:cNvSpPr/>
          <p:nvPr/>
        </p:nvSpPr>
        <p:spPr>
          <a:xfrm>
            <a:off x="489723" y="6414933"/>
            <a:ext cx="11456314" cy="369332"/>
          </a:xfrm>
          <a:prstGeom prst="rect">
            <a:avLst/>
          </a:prstGeom>
          <a:solidFill>
            <a:schemeClr val="accent1">
              <a:lumMod val="20000"/>
              <a:lumOff val="80000"/>
            </a:schemeClr>
          </a:solidFill>
        </p:spPr>
        <p:txBody>
          <a:bodyPr wrap="square">
            <a:spAutoFit/>
          </a:bodyPr>
          <a:lstStyle/>
          <a:p>
            <a:pPr lvl="0"/>
            <a:r>
              <a:rPr lang="en-US" i="1" dirty="0"/>
              <a:t>&lt;i-text&gt;  Select the 11 errors the select </a:t>
            </a:r>
            <a:r>
              <a:rPr lang="en-US" b="1" i="1" dirty="0"/>
              <a:t>Confirm</a:t>
            </a:r>
            <a:r>
              <a:rPr lang="en-US" i="1" dirty="0"/>
              <a:t>. </a:t>
            </a:r>
          </a:p>
        </p:txBody>
      </p:sp>
      <p:sp>
        <p:nvSpPr>
          <p:cNvPr id="27" name="Rectangle 26">
            <a:extLst>
              <a:ext uri="{FF2B5EF4-FFF2-40B4-BE49-F238E27FC236}">
                <a16:creationId xmlns:a16="http://schemas.microsoft.com/office/drawing/2014/main" id="{AB5D33E5-178B-4A14-AF28-887619251AB6}"/>
              </a:ext>
            </a:extLst>
          </p:cNvPr>
          <p:cNvSpPr/>
          <p:nvPr/>
        </p:nvSpPr>
        <p:spPr>
          <a:xfrm>
            <a:off x="5235414" y="2598344"/>
            <a:ext cx="524354" cy="308302"/>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5A20184-43D3-4A08-AF22-EFDABB8BC1D1}"/>
              </a:ext>
            </a:extLst>
          </p:cNvPr>
          <p:cNvSpPr/>
          <p:nvPr/>
        </p:nvSpPr>
        <p:spPr>
          <a:xfrm>
            <a:off x="7212330" y="2876782"/>
            <a:ext cx="457200" cy="308302"/>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75EBFE6-A81A-4AF8-AB3F-432CE17403A1}"/>
              </a:ext>
            </a:extLst>
          </p:cNvPr>
          <p:cNvSpPr/>
          <p:nvPr/>
        </p:nvSpPr>
        <p:spPr>
          <a:xfrm>
            <a:off x="2674621" y="3170268"/>
            <a:ext cx="684124" cy="308302"/>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C8FE9014-E362-446C-9D4C-E6811455D4E2}"/>
              </a:ext>
            </a:extLst>
          </p:cNvPr>
          <p:cNvSpPr/>
          <p:nvPr/>
        </p:nvSpPr>
        <p:spPr>
          <a:xfrm>
            <a:off x="1958340" y="3697118"/>
            <a:ext cx="946203" cy="308302"/>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EA2F3F3-B46C-4FBB-B430-86A2E3575D76}"/>
              </a:ext>
            </a:extLst>
          </p:cNvPr>
          <p:cNvSpPr/>
          <p:nvPr/>
        </p:nvSpPr>
        <p:spPr>
          <a:xfrm>
            <a:off x="5646800" y="3403667"/>
            <a:ext cx="684125" cy="293451"/>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38341B1-7328-40FA-9118-4F5170B28B88}"/>
              </a:ext>
            </a:extLst>
          </p:cNvPr>
          <p:cNvSpPr/>
          <p:nvPr/>
        </p:nvSpPr>
        <p:spPr>
          <a:xfrm>
            <a:off x="4093028" y="3717693"/>
            <a:ext cx="819487" cy="308033"/>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0EFCE98-68AA-48D0-94BB-CA1BB5D229AF}"/>
              </a:ext>
            </a:extLst>
          </p:cNvPr>
          <p:cNvSpPr/>
          <p:nvPr/>
        </p:nvSpPr>
        <p:spPr>
          <a:xfrm>
            <a:off x="4268626" y="4270143"/>
            <a:ext cx="819487" cy="273708"/>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3C64D92-A823-43F5-85A8-52965893AECC}"/>
              </a:ext>
            </a:extLst>
          </p:cNvPr>
          <p:cNvSpPr/>
          <p:nvPr/>
        </p:nvSpPr>
        <p:spPr>
          <a:xfrm>
            <a:off x="9626072" y="1619909"/>
            <a:ext cx="2319965" cy="508093"/>
          </a:xfrm>
          <a:prstGeom prst="rect">
            <a:avLst/>
          </a:prstGeom>
          <a:solidFill>
            <a:srgbClr val="DD52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REFERENCE TAB</a:t>
            </a:r>
          </a:p>
        </p:txBody>
      </p:sp>
      <p:sp>
        <p:nvSpPr>
          <p:cNvPr id="16" name="Title 1">
            <a:extLst>
              <a:ext uri="{FF2B5EF4-FFF2-40B4-BE49-F238E27FC236}">
                <a16:creationId xmlns:a16="http://schemas.microsoft.com/office/drawing/2014/main" id="{A12CFD30-DA24-44ED-A887-FAFA1D042FDA}"/>
              </a:ext>
            </a:extLst>
          </p:cNvPr>
          <p:cNvSpPr txBox="1">
            <a:spLocks/>
          </p:cNvSpPr>
          <p:nvPr/>
        </p:nvSpPr>
        <p:spPr>
          <a:xfrm>
            <a:off x="-3535158" y="956256"/>
            <a:ext cx="3394409"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p>
          <a:p>
            <a:pPr>
              <a:spcAft>
                <a:spcPts val="600"/>
              </a:spcAft>
            </a:pPr>
            <a:r>
              <a:rPr lang="en-IN" sz="2000" b="1" dirty="0">
                <a:solidFill>
                  <a:schemeClr val="bg1"/>
                </a:solidFill>
              </a:rPr>
              <a:t>Hotspots</a:t>
            </a:r>
          </a:p>
        </p:txBody>
      </p:sp>
      <p:sp>
        <p:nvSpPr>
          <p:cNvPr id="17" name="Rectangle 16">
            <a:extLst>
              <a:ext uri="{FF2B5EF4-FFF2-40B4-BE49-F238E27FC236}">
                <a16:creationId xmlns:a16="http://schemas.microsoft.com/office/drawing/2014/main" id="{CC979AC9-743A-4944-89A0-36E47A7DAB96}"/>
              </a:ext>
            </a:extLst>
          </p:cNvPr>
          <p:cNvSpPr/>
          <p:nvPr/>
        </p:nvSpPr>
        <p:spPr>
          <a:xfrm>
            <a:off x="451404" y="3429000"/>
            <a:ext cx="861089" cy="308302"/>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9D33E69-3E52-4E55-ADDF-4EF803BCE4BD}"/>
              </a:ext>
            </a:extLst>
          </p:cNvPr>
          <p:cNvSpPr/>
          <p:nvPr/>
        </p:nvSpPr>
        <p:spPr>
          <a:xfrm>
            <a:off x="3358744" y="3429000"/>
            <a:ext cx="734285" cy="282969"/>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87D00AB-7BFE-4BBB-94C7-B22BBFCEB388}"/>
              </a:ext>
            </a:extLst>
          </p:cNvPr>
          <p:cNvSpPr/>
          <p:nvPr/>
        </p:nvSpPr>
        <p:spPr>
          <a:xfrm>
            <a:off x="8597105" y="3399492"/>
            <a:ext cx="684125" cy="293451"/>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DA27EC4-31B0-473F-90AF-837BCFEABF7C}"/>
              </a:ext>
            </a:extLst>
          </p:cNvPr>
          <p:cNvSpPr/>
          <p:nvPr/>
        </p:nvSpPr>
        <p:spPr>
          <a:xfrm>
            <a:off x="6486473" y="3711969"/>
            <a:ext cx="684125" cy="293451"/>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8FEA787-9DC9-422C-BAA5-DFB704A3C426}"/>
              </a:ext>
            </a:extLst>
          </p:cNvPr>
          <p:cNvSpPr/>
          <p:nvPr/>
        </p:nvSpPr>
        <p:spPr>
          <a:xfrm>
            <a:off x="6486473" y="4283844"/>
            <a:ext cx="508527" cy="293451"/>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54277BC-911E-4E5D-B05F-B8FBF1D8AC2A}"/>
              </a:ext>
            </a:extLst>
          </p:cNvPr>
          <p:cNvSpPr/>
          <p:nvPr/>
        </p:nvSpPr>
        <p:spPr>
          <a:xfrm>
            <a:off x="489308" y="4557352"/>
            <a:ext cx="9452978" cy="293451"/>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69392693-9F6E-4A43-9DE0-153460F5691A}"/>
              </a:ext>
            </a:extLst>
          </p:cNvPr>
          <p:cNvSpPr/>
          <p:nvPr/>
        </p:nvSpPr>
        <p:spPr>
          <a:xfrm>
            <a:off x="6202480" y="5377688"/>
            <a:ext cx="508527" cy="293451"/>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Pentagon 2">
            <a:extLst>
              <a:ext uri="{FF2B5EF4-FFF2-40B4-BE49-F238E27FC236}">
                <a16:creationId xmlns:a16="http://schemas.microsoft.com/office/drawing/2014/main" id="{9F1E1F20-669E-4702-BB4E-9430665ED807}"/>
              </a:ext>
            </a:extLst>
          </p:cNvPr>
          <p:cNvSpPr/>
          <p:nvPr/>
        </p:nvSpPr>
        <p:spPr>
          <a:xfrm flipH="1">
            <a:off x="4025894" y="2909563"/>
            <a:ext cx="3207871" cy="136884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E587682-5182-4318-863C-BEE51AFF7E0B}"/>
              </a:ext>
            </a:extLst>
          </p:cNvPr>
          <p:cNvSpPr txBox="1"/>
          <p:nvPr/>
        </p:nvSpPr>
        <p:spPr>
          <a:xfrm>
            <a:off x="4605263" y="2982710"/>
            <a:ext cx="2646809" cy="1200329"/>
          </a:xfrm>
          <a:prstGeom prst="rect">
            <a:avLst/>
          </a:prstGeom>
          <a:noFill/>
        </p:spPr>
        <p:txBody>
          <a:bodyPr wrap="square" rtlCol="0">
            <a:spAutoFit/>
          </a:bodyPr>
          <a:lstStyle/>
          <a:p>
            <a:r>
              <a:rPr lang="en-US" dirty="0">
                <a:solidFill>
                  <a:schemeClr val="bg1"/>
                </a:solidFill>
              </a:rPr>
              <a:t>Data error  - misplaced word in a way that does not make English language sense. </a:t>
            </a:r>
          </a:p>
        </p:txBody>
      </p:sp>
      <p:sp>
        <p:nvSpPr>
          <p:cNvPr id="5" name="Rectangle 4">
            <a:extLst>
              <a:ext uri="{FF2B5EF4-FFF2-40B4-BE49-F238E27FC236}">
                <a16:creationId xmlns:a16="http://schemas.microsoft.com/office/drawing/2014/main" id="{46B211E2-AE59-4399-82E4-01E69BD2994C}"/>
              </a:ext>
            </a:extLst>
          </p:cNvPr>
          <p:cNvSpPr/>
          <p:nvPr/>
        </p:nvSpPr>
        <p:spPr>
          <a:xfrm>
            <a:off x="348343" y="4278405"/>
            <a:ext cx="10276114" cy="16492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39096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D9663E-7486-48DD-A81C-6F2E75158D17}"/>
              </a:ext>
            </a:extLst>
          </p:cNvPr>
          <p:cNvPicPr>
            <a:picLocks noChangeAspect="1"/>
          </p:cNvPicPr>
          <p:nvPr/>
        </p:nvPicPr>
        <p:blipFill>
          <a:blip r:embed="rId4"/>
          <a:stretch>
            <a:fillRect/>
          </a:stretch>
        </p:blipFill>
        <p:spPr>
          <a:xfrm>
            <a:off x="131663" y="2062740"/>
            <a:ext cx="10620865" cy="4107776"/>
          </a:xfrm>
          <a:prstGeom prst="rect">
            <a:avLst/>
          </a:prstGeom>
        </p:spPr>
      </p:pic>
      <p:sp>
        <p:nvSpPr>
          <p:cNvPr id="8" name="Rectangle 7">
            <a:extLst>
              <a:ext uri="{FF2B5EF4-FFF2-40B4-BE49-F238E27FC236}">
                <a16:creationId xmlns:a16="http://schemas.microsoft.com/office/drawing/2014/main" id="{DB32B5DD-2EB5-465E-996F-BA7914EA0166}"/>
              </a:ext>
            </a:extLst>
          </p:cNvPr>
          <p:cNvSpPr/>
          <p:nvPr/>
        </p:nvSpPr>
        <p:spPr>
          <a:xfrm>
            <a:off x="1813531" y="2598344"/>
            <a:ext cx="861089" cy="308302"/>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D35F8AC-D087-4AA5-94F8-20FB279337CC}"/>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Activity: Resolve common data type errors</a:t>
            </a:r>
          </a:p>
          <a:p>
            <a:pPr lvl="0">
              <a:spcBef>
                <a:spcPts val="0"/>
              </a:spcBef>
            </a:pPr>
            <a:endParaRPr lang="en-US" sz="2000" dirty="0">
              <a:solidFill>
                <a:schemeClr val="bg1"/>
              </a:solidFill>
            </a:endParaRPr>
          </a:p>
        </p:txBody>
      </p:sp>
      <p:sp>
        <p:nvSpPr>
          <p:cNvPr id="25" name="Rectangle 24">
            <a:extLst>
              <a:ext uri="{FF2B5EF4-FFF2-40B4-BE49-F238E27FC236}">
                <a16:creationId xmlns:a16="http://schemas.microsoft.com/office/drawing/2014/main" id="{5363A5E6-DFE8-4DDF-BDD2-0298BCEE8000}"/>
              </a:ext>
            </a:extLst>
          </p:cNvPr>
          <p:cNvSpPr/>
          <p:nvPr/>
        </p:nvSpPr>
        <p:spPr>
          <a:xfrm>
            <a:off x="12306300" y="0"/>
            <a:ext cx="25527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IN" b="1" dirty="0"/>
              <a:t> pop-up – graphic or list to be recreated</a:t>
            </a:r>
          </a:p>
        </p:txBody>
      </p:sp>
      <p:sp>
        <p:nvSpPr>
          <p:cNvPr id="18" name="Rectangle 17">
            <a:extLst>
              <a:ext uri="{FF2B5EF4-FFF2-40B4-BE49-F238E27FC236}">
                <a16:creationId xmlns:a16="http://schemas.microsoft.com/office/drawing/2014/main" id="{E2B545CE-1EDB-4F1A-95EF-E77079F54BB9}"/>
              </a:ext>
            </a:extLst>
          </p:cNvPr>
          <p:cNvSpPr/>
          <p:nvPr/>
        </p:nvSpPr>
        <p:spPr>
          <a:xfrm>
            <a:off x="1" y="1036521"/>
            <a:ext cx="11946036" cy="50809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600" dirty="0">
                <a:solidFill>
                  <a:schemeClr val="tx1"/>
                </a:solidFill>
              </a:rPr>
              <a:t>Here is the chat Bot script. Can you identify 11 data type errors to resolve? Ask your IT colleague for assistance.</a:t>
            </a:r>
          </a:p>
        </p:txBody>
      </p:sp>
      <p:sp>
        <p:nvSpPr>
          <p:cNvPr id="21" name="Rectangle 20">
            <a:extLst>
              <a:ext uri="{FF2B5EF4-FFF2-40B4-BE49-F238E27FC236}">
                <a16:creationId xmlns:a16="http://schemas.microsoft.com/office/drawing/2014/main" id="{53C2A769-59F2-4428-BD3E-88DB2DD76CDD}"/>
              </a:ext>
            </a:extLst>
          </p:cNvPr>
          <p:cNvSpPr/>
          <p:nvPr/>
        </p:nvSpPr>
        <p:spPr>
          <a:xfrm>
            <a:off x="489723" y="6414933"/>
            <a:ext cx="11456314" cy="369332"/>
          </a:xfrm>
          <a:prstGeom prst="rect">
            <a:avLst/>
          </a:prstGeom>
          <a:solidFill>
            <a:schemeClr val="accent1">
              <a:lumMod val="20000"/>
              <a:lumOff val="80000"/>
            </a:schemeClr>
          </a:solidFill>
        </p:spPr>
        <p:txBody>
          <a:bodyPr wrap="square">
            <a:spAutoFit/>
          </a:bodyPr>
          <a:lstStyle/>
          <a:p>
            <a:pPr lvl="0"/>
            <a:r>
              <a:rPr lang="en-US" i="1" dirty="0"/>
              <a:t>&lt;i-text&gt;  Select the 11 errors the select </a:t>
            </a:r>
            <a:r>
              <a:rPr lang="en-US" b="1" i="1" dirty="0"/>
              <a:t>Confirm</a:t>
            </a:r>
            <a:r>
              <a:rPr lang="en-US" i="1" dirty="0"/>
              <a:t>. </a:t>
            </a:r>
          </a:p>
        </p:txBody>
      </p:sp>
      <p:sp>
        <p:nvSpPr>
          <p:cNvPr id="27" name="Rectangle 26">
            <a:extLst>
              <a:ext uri="{FF2B5EF4-FFF2-40B4-BE49-F238E27FC236}">
                <a16:creationId xmlns:a16="http://schemas.microsoft.com/office/drawing/2014/main" id="{AB5D33E5-178B-4A14-AF28-887619251AB6}"/>
              </a:ext>
            </a:extLst>
          </p:cNvPr>
          <p:cNvSpPr/>
          <p:nvPr/>
        </p:nvSpPr>
        <p:spPr>
          <a:xfrm>
            <a:off x="4356488" y="2598344"/>
            <a:ext cx="1369942" cy="308302"/>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5A20184-43D3-4A08-AF22-EFDABB8BC1D1}"/>
              </a:ext>
            </a:extLst>
          </p:cNvPr>
          <p:cNvSpPr/>
          <p:nvPr/>
        </p:nvSpPr>
        <p:spPr>
          <a:xfrm>
            <a:off x="6723327" y="2876782"/>
            <a:ext cx="946203" cy="308302"/>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75EBFE6-A81A-4AF8-AB3F-432CE17403A1}"/>
              </a:ext>
            </a:extLst>
          </p:cNvPr>
          <p:cNvSpPr/>
          <p:nvPr/>
        </p:nvSpPr>
        <p:spPr>
          <a:xfrm>
            <a:off x="2674620" y="3170268"/>
            <a:ext cx="946203" cy="308302"/>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C8FE9014-E362-446C-9D4C-E6811455D4E2}"/>
              </a:ext>
            </a:extLst>
          </p:cNvPr>
          <p:cNvSpPr/>
          <p:nvPr/>
        </p:nvSpPr>
        <p:spPr>
          <a:xfrm>
            <a:off x="1958340" y="3697118"/>
            <a:ext cx="946203" cy="308302"/>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EA2F3F3-B46C-4FBB-B430-86A2E3575D76}"/>
              </a:ext>
            </a:extLst>
          </p:cNvPr>
          <p:cNvSpPr/>
          <p:nvPr/>
        </p:nvSpPr>
        <p:spPr>
          <a:xfrm>
            <a:off x="4912516" y="3403667"/>
            <a:ext cx="2299814" cy="308302"/>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38341B1-7328-40FA-9118-4F5170B28B88}"/>
              </a:ext>
            </a:extLst>
          </p:cNvPr>
          <p:cNvSpPr/>
          <p:nvPr/>
        </p:nvSpPr>
        <p:spPr>
          <a:xfrm>
            <a:off x="3979066" y="3717693"/>
            <a:ext cx="933450" cy="308302"/>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0EFCE98-68AA-48D0-94BB-CA1BB5D229AF}"/>
              </a:ext>
            </a:extLst>
          </p:cNvPr>
          <p:cNvSpPr/>
          <p:nvPr/>
        </p:nvSpPr>
        <p:spPr>
          <a:xfrm>
            <a:off x="4268626" y="4270143"/>
            <a:ext cx="933450" cy="308302"/>
          </a:xfrm>
          <a:prstGeom prst="rect">
            <a:avLst/>
          </a:prstGeom>
          <a:noFill/>
          <a:ln w="38100">
            <a:solidFill>
              <a:srgbClr val="DD5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3C64D92-A823-43F5-85A8-52965893AECC}"/>
              </a:ext>
            </a:extLst>
          </p:cNvPr>
          <p:cNvSpPr/>
          <p:nvPr/>
        </p:nvSpPr>
        <p:spPr>
          <a:xfrm>
            <a:off x="9626072" y="1619909"/>
            <a:ext cx="2319965" cy="508093"/>
          </a:xfrm>
          <a:prstGeom prst="rect">
            <a:avLst/>
          </a:prstGeom>
          <a:solidFill>
            <a:srgbClr val="DD52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ASK AN IT COLLEAGUE</a:t>
            </a:r>
          </a:p>
        </p:txBody>
      </p:sp>
      <p:sp>
        <p:nvSpPr>
          <p:cNvPr id="16" name="Rectangle 15">
            <a:extLst>
              <a:ext uri="{FF2B5EF4-FFF2-40B4-BE49-F238E27FC236}">
                <a16:creationId xmlns:a16="http://schemas.microsoft.com/office/drawing/2014/main" id="{CB4ED833-2427-4EF1-8D11-250EA54D592B}"/>
              </a:ext>
            </a:extLst>
          </p:cNvPr>
          <p:cNvSpPr/>
          <p:nvPr/>
        </p:nvSpPr>
        <p:spPr>
          <a:xfrm>
            <a:off x="1237596" y="1707631"/>
            <a:ext cx="7869231" cy="4576607"/>
          </a:xfrm>
          <a:prstGeom prst="rect">
            <a:avLst/>
          </a:prstGeom>
          <a:solidFill>
            <a:srgbClr val="1F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Look for these types of errors:</a:t>
            </a: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r>
              <a:rPr lang="en-US" dirty="0">
                <a:solidFill>
                  <a:schemeClr val="bg1"/>
                </a:solidFill>
              </a:rPr>
              <a:t> system</a:t>
            </a:r>
            <a:endParaRPr lang="en-US" b="1" dirty="0"/>
          </a:p>
        </p:txBody>
      </p:sp>
      <p:sp>
        <p:nvSpPr>
          <p:cNvPr id="17" name="Isosceles Triangle 16">
            <a:extLst>
              <a:ext uri="{FF2B5EF4-FFF2-40B4-BE49-F238E27FC236}">
                <a16:creationId xmlns:a16="http://schemas.microsoft.com/office/drawing/2014/main" id="{420D757D-043C-4993-8311-93A90E06D0D7}"/>
              </a:ext>
            </a:extLst>
          </p:cNvPr>
          <p:cNvSpPr/>
          <p:nvPr/>
        </p:nvSpPr>
        <p:spPr>
          <a:xfrm rot="5400000">
            <a:off x="8974260" y="2007451"/>
            <a:ext cx="583096" cy="333465"/>
          </a:xfrm>
          <a:prstGeom prst="triangle">
            <a:avLst/>
          </a:prstGeom>
          <a:solidFill>
            <a:srgbClr val="1F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ADE0873-BCF0-4D3F-A0B9-F8D011F32DFA}"/>
              </a:ext>
            </a:extLst>
          </p:cNvPr>
          <p:cNvPicPr>
            <a:picLocks noChangeAspect="1"/>
          </p:cNvPicPr>
          <p:nvPr/>
        </p:nvPicPr>
        <p:blipFill>
          <a:blip r:embed="rId5"/>
          <a:stretch>
            <a:fillRect/>
          </a:stretch>
        </p:blipFill>
        <p:spPr>
          <a:xfrm>
            <a:off x="2151535" y="2128002"/>
            <a:ext cx="5798506" cy="4020297"/>
          </a:xfrm>
          <a:prstGeom prst="rect">
            <a:avLst/>
          </a:prstGeom>
        </p:spPr>
      </p:pic>
      <p:sp>
        <p:nvSpPr>
          <p:cNvPr id="19" name="Title 1">
            <a:extLst>
              <a:ext uri="{FF2B5EF4-FFF2-40B4-BE49-F238E27FC236}">
                <a16:creationId xmlns:a16="http://schemas.microsoft.com/office/drawing/2014/main" id="{CFDFAD32-EBAC-4DA6-9AB0-34B37E94D65D}"/>
              </a:ext>
            </a:extLst>
          </p:cNvPr>
          <p:cNvSpPr txBox="1">
            <a:spLocks/>
          </p:cNvSpPr>
          <p:nvPr/>
        </p:nvSpPr>
        <p:spPr>
          <a:xfrm>
            <a:off x="-3535158" y="956256"/>
            <a:ext cx="3394409"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p>
          <a:p>
            <a:pPr>
              <a:spcAft>
                <a:spcPts val="600"/>
              </a:spcAft>
            </a:pPr>
            <a:r>
              <a:rPr lang="en-IN" sz="2000" b="1" dirty="0">
                <a:solidFill>
                  <a:schemeClr val="bg1"/>
                </a:solidFill>
              </a:rPr>
              <a:t>Hotspots</a:t>
            </a:r>
          </a:p>
        </p:txBody>
      </p:sp>
    </p:spTree>
    <p:custDataLst>
      <p:tags r:id="rId1"/>
    </p:custDataLst>
    <p:extLst>
      <p:ext uri="{BB962C8B-B14F-4D97-AF65-F5344CB8AC3E}">
        <p14:creationId xmlns:p14="http://schemas.microsoft.com/office/powerpoint/2010/main" val="1516186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D35F8AC-D087-4AA5-94F8-20FB279337CC}"/>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Activity: Quality data best practices (1/2)</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25" name="Rectangle 24">
            <a:extLst>
              <a:ext uri="{FF2B5EF4-FFF2-40B4-BE49-F238E27FC236}">
                <a16:creationId xmlns:a16="http://schemas.microsoft.com/office/drawing/2014/main" id="{5363A5E6-DFE8-4DDF-BDD2-0298BCEE8000}"/>
              </a:ext>
            </a:extLst>
          </p:cNvPr>
          <p:cNvSpPr/>
          <p:nvPr/>
        </p:nvSpPr>
        <p:spPr>
          <a:xfrm>
            <a:off x="11702277" y="0"/>
            <a:ext cx="3156723" cy="1367028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white"/>
                </a:solidFill>
                <a:effectLst/>
                <a:uLnTx/>
                <a:uFillTx/>
                <a:latin typeface="Calibri" panose="020F0502020204030204"/>
                <a:ea typeface="+mn-ea"/>
                <a:cs typeface="+mn-cs"/>
              </a:rPr>
              <a:t>Notes to Developer: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r>
              <a:rPr kumimoji="0" lang="en-IN"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IN" b="1" dirty="0"/>
              <a:t>Change all drag and drops or drop downs to another template such as text entry.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b="1" dirty="0">
              <a:solidFill>
                <a:prstClr val="white"/>
              </a:solidFill>
              <a:latin typeface="Calibri" panose="020F0502020204030204"/>
            </a:endParaRPr>
          </a:p>
          <a:p>
            <a:pPr>
              <a:defRPr/>
            </a:pPr>
            <a:r>
              <a:rPr lang="en-IN" b="1" dirty="0">
                <a:solidFill>
                  <a:prstClr val="white"/>
                </a:solidFill>
                <a:latin typeface="Calibri" panose="020F0502020204030204"/>
              </a:rPr>
              <a:t>Correct/incorrect feedback: </a:t>
            </a:r>
          </a:p>
          <a:p>
            <a:pPr>
              <a:defRPr/>
            </a:pPr>
            <a:r>
              <a:rPr lang="en-US" dirty="0"/>
              <a:t>Show correct matches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b="1"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CD1AD8C9-F89C-4885-8A47-2391AEDCE8CA}"/>
              </a:ext>
            </a:extLst>
          </p:cNvPr>
          <p:cNvSpPr/>
          <p:nvPr/>
        </p:nvSpPr>
        <p:spPr>
          <a:xfrm>
            <a:off x="489723" y="6414933"/>
            <a:ext cx="11456314" cy="369332"/>
          </a:xfrm>
          <a:prstGeom prst="rect">
            <a:avLst/>
          </a:prstGeom>
          <a:solidFill>
            <a:schemeClr val="accent1">
              <a:lumMod val="20000"/>
              <a:lumOff val="80000"/>
            </a:schemeClr>
          </a:solidFill>
        </p:spPr>
        <p:txBody>
          <a:bodyPr wrap="square">
            <a:spAutoFit/>
          </a:bodyPr>
          <a:lstStyle/>
          <a:p>
            <a:pPr lvl="0"/>
            <a:r>
              <a:rPr lang="en-US" i="1" dirty="0"/>
              <a:t>&lt;i-text&gt;  Drag and drop your answers then select </a:t>
            </a:r>
            <a:r>
              <a:rPr lang="en-US" b="1" i="1" dirty="0"/>
              <a:t>Confirm</a:t>
            </a:r>
            <a:r>
              <a:rPr lang="en-US" i="1" dirty="0"/>
              <a:t>.</a:t>
            </a:r>
          </a:p>
        </p:txBody>
      </p:sp>
      <p:sp>
        <p:nvSpPr>
          <p:cNvPr id="34" name="Rectangle 33">
            <a:extLst>
              <a:ext uri="{FF2B5EF4-FFF2-40B4-BE49-F238E27FC236}">
                <a16:creationId xmlns:a16="http://schemas.microsoft.com/office/drawing/2014/main" id="{04B342AB-A186-471C-A5A3-CB4DDCC79287}"/>
              </a:ext>
            </a:extLst>
          </p:cNvPr>
          <p:cNvSpPr/>
          <p:nvPr/>
        </p:nvSpPr>
        <p:spPr>
          <a:xfrm>
            <a:off x="467270" y="5843865"/>
            <a:ext cx="1503907" cy="5080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Confirm</a:t>
            </a:r>
          </a:p>
        </p:txBody>
      </p:sp>
      <p:sp>
        <p:nvSpPr>
          <p:cNvPr id="35" name="Rectangle 34">
            <a:extLst>
              <a:ext uri="{FF2B5EF4-FFF2-40B4-BE49-F238E27FC236}">
                <a16:creationId xmlns:a16="http://schemas.microsoft.com/office/drawing/2014/main" id="{03266954-4F88-498B-B9B9-40C6D27E6D67}"/>
              </a:ext>
            </a:extLst>
          </p:cNvPr>
          <p:cNvSpPr/>
          <p:nvPr/>
        </p:nvSpPr>
        <p:spPr>
          <a:xfrm>
            <a:off x="53071" y="1057538"/>
            <a:ext cx="11701713" cy="119644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defRPr/>
            </a:pPr>
            <a:r>
              <a:rPr lang="en-US" sz="1600" dirty="0">
                <a:solidFill>
                  <a:schemeClr val="tx1"/>
                </a:solidFill>
              </a:rPr>
              <a:t>Resolving data errors a priority for quality data, and what goes hand in hand is best practices. Best practices with data quality are a must for achieving optimal performance from an AI system. When reviewing some of Palo Verde’s data management practices, I realized we do not yet have best practices for addressing quality data issues. Can you please consult with your IT colleague and then assign best practices to the common data issue? </a:t>
            </a:r>
            <a:r>
              <a:rPr lang="en-US" sz="1600" b="1" dirty="0">
                <a:solidFill>
                  <a:schemeClr val="tx1"/>
                </a:solidFill>
              </a:rPr>
              <a:t>Which two best practices address each data issue? Drag and drop the data issue to the corresponding best practices.</a:t>
            </a:r>
          </a:p>
        </p:txBody>
      </p:sp>
      <p:sp>
        <p:nvSpPr>
          <p:cNvPr id="36" name="Rectangle 35">
            <a:extLst>
              <a:ext uri="{FF2B5EF4-FFF2-40B4-BE49-F238E27FC236}">
                <a16:creationId xmlns:a16="http://schemas.microsoft.com/office/drawing/2014/main" id="{3A42EF14-9251-425F-8F6F-ECA5DAEAD9CB}"/>
              </a:ext>
            </a:extLst>
          </p:cNvPr>
          <p:cNvSpPr/>
          <p:nvPr/>
        </p:nvSpPr>
        <p:spPr>
          <a:xfrm>
            <a:off x="9326561" y="2316962"/>
            <a:ext cx="2319965" cy="508093"/>
          </a:xfrm>
          <a:prstGeom prst="rect">
            <a:avLst/>
          </a:prstGeom>
          <a:solidFill>
            <a:srgbClr val="DD52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REFERENCE TAB</a:t>
            </a:r>
          </a:p>
        </p:txBody>
      </p:sp>
      <p:sp>
        <p:nvSpPr>
          <p:cNvPr id="39" name="Content Placeholder 4">
            <a:extLst>
              <a:ext uri="{FF2B5EF4-FFF2-40B4-BE49-F238E27FC236}">
                <a16:creationId xmlns:a16="http://schemas.microsoft.com/office/drawing/2014/main" id="{91ACD649-9E60-4BFA-9006-30C679D16306}"/>
              </a:ext>
            </a:extLst>
          </p:cNvPr>
          <p:cNvSpPr txBox="1">
            <a:spLocks/>
          </p:cNvSpPr>
          <p:nvPr/>
        </p:nvSpPr>
        <p:spPr>
          <a:xfrm>
            <a:off x="3714127" y="3256841"/>
            <a:ext cx="2713381" cy="457200"/>
          </a:xfrm>
          <a:prstGeom prst="rect">
            <a:avLst/>
          </a:prstGeom>
          <a:solidFill>
            <a:schemeClr val="bg1">
              <a:lumMod val="95000"/>
            </a:schemeClr>
          </a:solidFill>
          <a:ln>
            <a:solidFill>
              <a:srgbClr val="002060"/>
            </a:solidFill>
            <a:prstDash val="dash"/>
          </a:ln>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0" name="Content Placeholder 4">
            <a:extLst>
              <a:ext uri="{FF2B5EF4-FFF2-40B4-BE49-F238E27FC236}">
                <a16:creationId xmlns:a16="http://schemas.microsoft.com/office/drawing/2014/main" id="{69ABDC25-353D-4289-9572-6B9F7CFFCE6B}"/>
              </a:ext>
            </a:extLst>
          </p:cNvPr>
          <p:cNvSpPr txBox="1">
            <a:spLocks/>
          </p:cNvSpPr>
          <p:nvPr/>
        </p:nvSpPr>
        <p:spPr>
          <a:xfrm>
            <a:off x="6422210" y="3256841"/>
            <a:ext cx="3645273" cy="457200"/>
          </a:xfrm>
          <a:prstGeom prst="rect">
            <a:avLst/>
          </a:prstGeom>
          <a:solidFill>
            <a:schemeClr val="accent1"/>
          </a:solidFill>
          <a:ln>
            <a:solidFill>
              <a:srgbClr val="002060"/>
            </a:solidFill>
            <a:prstDash val="solid"/>
          </a:ln>
        </p:spPr>
        <p:txBody>
          <a:bodyPr vert="horz" lIns="91440" tIns="45720" rIns="91440" bIns="45720" rtlCol="0" anchor="ctr" anchorCtr="0">
            <a:normAutofit fontScale="55000" lnSpcReduction="20000"/>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t>Police governance and naming protocols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 name="Content Placeholder 4">
            <a:extLst>
              <a:ext uri="{FF2B5EF4-FFF2-40B4-BE49-F238E27FC236}">
                <a16:creationId xmlns:a16="http://schemas.microsoft.com/office/drawing/2014/main" id="{9386C37B-4C07-401F-B94F-8C1926892F31}"/>
              </a:ext>
            </a:extLst>
          </p:cNvPr>
          <p:cNvSpPr txBox="1">
            <a:spLocks/>
          </p:cNvSpPr>
          <p:nvPr/>
        </p:nvSpPr>
        <p:spPr>
          <a:xfrm>
            <a:off x="3714127" y="3928521"/>
            <a:ext cx="2713381" cy="457200"/>
          </a:xfrm>
          <a:prstGeom prst="rect">
            <a:avLst/>
          </a:prstGeom>
          <a:solidFill>
            <a:schemeClr val="bg1">
              <a:lumMod val="95000"/>
            </a:schemeClr>
          </a:solidFill>
          <a:ln>
            <a:solidFill>
              <a:srgbClr val="002060"/>
            </a:solidFill>
            <a:prstDash val="dash"/>
          </a:ln>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2" name="Content Placeholder 4">
            <a:extLst>
              <a:ext uri="{FF2B5EF4-FFF2-40B4-BE49-F238E27FC236}">
                <a16:creationId xmlns:a16="http://schemas.microsoft.com/office/drawing/2014/main" id="{5F110F32-585C-4F1B-B8E2-6CD4B19BE3E1}"/>
              </a:ext>
            </a:extLst>
          </p:cNvPr>
          <p:cNvSpPr txBox="1">
            <a:spLocks/>
          </p:cNvSpPr>
          <p:nvPr/>
        </p:nvSpPr>
        <p:spPr>
          <a:xfrm>
            <a:off x="6422210" y="3928521"/>
            <a:ext cx="3645273" cy="457200"/>
          </a:xfrm>
          <a:prstGeom prst="rect">
            <a:avLst/>
          </a:prstGeom>
          <a:solidFill>
            <a:schemeClr val="accent1"/>
          </a:solidFill>
          <a:ln>
            <a:solidFill>
              <a:srgbClr val="002060"/>
            </a:solidFill>
            <a:prstDash val="solid"/>
          </a:ln>
        </p:spPr>
        <p:txBody>
          <a:bodyPr vert="horz" lIns="91440" tIns="45720" rIns="91440" bIns="45720" rtlCol="0" anchor="ctr" anchorCtr="0">
            <a:normAutofit fontScale="55000" lnSpcReduction="20000"/>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t>Leadership engagement and meta-data glossary</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 name="Content Placeholder 4">
            <a:extLst>
              <a:ext uri="{FF2B5EF4-FFF2-40B4-BE49-F238E27FC236}">
                <a16:creationId xmlns:a16="http://schemas.microsoft.com/office/drawing/2014/main" id="{774866C4-57B1-4058-95B3-C452C5589397}"/>
              </a:ext>
            </a:extLst>
          </p:cNvPr>
          <p:cNvSpPr txBox="1">
            <a:spLocks/>
          </p:cNvSpPr>
          <p:nvPr/>
        </p:nvSpPr>
        <p:spPr>
          <a:xfrm>
            <a:off x="3714127" y="4600201"/>
            <a:ext cx="2713381" cy="457200"/>
          </a:xfrm>
          <a:prstGeom prst="rect">
            <a:avLst/>
          </a:prstGeom>
          <a:solidFill>
            <a:schemeClr val="bg1">
              <a:lumMod val="95000"/>
            </a:schemeClr>
          </a:solidFill>
          <a:ln>
            <a:solidFill>
              <a:srgbClr val="002060"/>
            </a:solidFill>
            <a:prstDash val="dash"/>
          </a:ln>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4" name="Content Placeholder 4">
            <a:extLst>
              <a:ext uri="{FF2B5EF4-FFF2-40B4-BE49-F238E27FC236}">
                <a16:creationId xmlns:a16="http://schemas.microsoft.com/office/drawing/2014/main" id="{C53DA33F-92E2-41EC-99D7-689DADEA0617}"/>
              </a:ext>
            </a:extLst>
          </p:cNvPr>
          <p:cNvSpPr txBox="1">
            <a:spLocks/>
          </p:cNvSpPr>
          <p:nvPr/>
        </p:nvSpPr>
        <p:spPr>
          <a:xfrm>
            <a:off x="6422210" y="4600201"/>
            <a:ext cx="3645273" cy="457200"/>
          </a:xfrm>
          <a:prstGeom prst="rect">
            <a:avLst/>
          </a:prstGeom>
          <a:solidFill>
            <a:schemeClr val="accent1"/>
          </a:solidFill>
          <a:ln>
            <a:solidFill>
              <a:srgbClr val="002060"/>
            </a:solidFill>
            <a:prstDash val="solid"/>
          </a:ln>
        </p:spPr>
        <p:txBody>
          <a:bodyPr vert="horz" lIns="91440" tIns="45720" rIns="91440" bIns="45720" rtlCol="0" anchor="ctr" anchorCtr="0">
            <a:normAutofit fontScale="55000" lnSpcReduction="20000"/>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t>Policy governance and dedicated data managers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Content Placeholder 4">
            <a:extLst>
              <a:ext uri="{FF2B5EF4-FFF2-40B4-BE49-F238E27FC236}">
                <a16:creationId xmlns:a16="http://schemas.microsoft.com/office/drawing/2014/main" id="{70F8A418-91E4-4564-92EE-6E6D22EA0D4C}"/>
              </a:ext>
            </a:extLst>
          </p:cNvPr>
          <p:cNvSpPr txBox="1">
            <a:spLocks/>
          </p:cNvSpPr>
          <p:nvPr/>
        </p:nvSpPr>
        <p:spPr>
          <a:xfrm>
            <a:off x="3455109" y="3231394"/>
            <a:ext cx="2916648" cy="508093"/>
          </a:xfrm>
          <a:prstGeom prst="rect">
            <a:avLst/>
          </a:prstGeom>
          <a:solidFill>
            <a:schemeClr val="bg2">
              <a:lumMod val="90000"/>
            </a:schemeClr>
          </a:solidFill>
          <a:ln>
            <a:solidFill>
              <a:srgbClr val="002060"/>
            </a:solidFill>
          </a:ln>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sz="1600" dirty="0"/>
              <a:t>File and folders contained highly variable non-descriptive names</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Content Placeholder 4">
            <a:extLst>
              <a:ext uri="{FF2B5EF4-FFF2-40B4-BE49-F238E27FC236}">
                <a16:creationId xmlns:a16="http://schemas.microsoft.com/office/drawing/2014/main" id="{078CDA92-1CB9-466B-BAF1-BA190191BDE2}"/>
              </a:ext>
            </a:extLst>
          </p:cNvPr>
          <p:cNvSpPr txBox="1">
            <a:spLocks/>
          </p:cNvSpPr>
          <p:nvPr/>
        </p:nvSpPr>
        <p:spPr>
          <a:xfrm>
            <a:off x="3455109" y="3928521"/>
            <a:ext cx="2916648" cy="508093"/>
          </a:xfrm>
          <a:prstGeom prst="rect">
            <a:avLst/>
          </a:prstGeom>
          <a:solidFill>
            <a:schemeClr val="bg2">
              <a:lumMod val="90000"/>
            </a:schemeClr>
          </a:solidFill>
          <a:ln>
            <a:solidFill>
              <a:srgbClr val="002060"/>
            </a:solidFill>
          </a:ln>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sz="1600" dirty="0"/>
              <a:t>The CFO could not locate a record of her 2019 emails</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Content Placeholder 4">
            <a:extLst>
              <a:ext uri="{FF2B5EF4-FFF2-40B4-BE49-F238E27FC236}">
                <a16:creationId xmlns:a16="http://schemas.microsoft.com/office/drawing/2014/main" id="{4198283D-C02C-416C-B43D-B8D56948E5D2}"/>
              </a:ext>
            </a:extLst>
          </p:cNvPr>
          <p:cNvSpPr txBox="1">
            <a:spLocks/>
          </p:cNvSpPr>
          <p:nvPr/>
        </p:nvSpPr>
        <p:spPr>
          <a:xfrm>
            <a:off x="3179352" y="4588926"/>
            <a:ext cx="2916648" cy="508093"/>
          </a:xfrm>
          <a:prstGeom prst="rect">
            <a:avLst/>
          </a:prstGeom>
          <a:solidFill>
            <a:schemeClr val="bg2">
              <a:lumMod val="90000"/>
            </a:schemeClr>
          </a:solidFill>
          <a:ln>
            <a:solidFill>
              <a:srgbClr val="002060"/>
            </a:solidFill>
          </a:ln>
        </p:spPr>
        <p:txBody>
          <a:bodyPr vert="horz" lIns="91440" tIns="45720" rIns="91440" bIns="45720" rtlCol="0" anchor="ctr" anchorCtr="0">
            <a:normAutofit fontScale="77500" lnSpcReduction="20000"/>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sz="1600" dirty="0"/>
              <a:t>The IT assistant created the file structure and does not know business aspects of real estate </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 name="Content Placeholder 4">
            <a:extLst>
              <a:ext uri="{FF2B5EF4-FFF2-40B4-BE49-F238E27FC236}">
                <a16:creationId xmlns:a16="http://schemas.microsoft.com/office/drawing/2014/main" id="{6095FCFE-2D0C-4F68-A359-7F5F4B31F934}"/>
              </a:ext>
            </a:extLst>
          </p:cNvPr>
          <p:cNvSpPr txBox="1">
            <a:spLocks/>
          </p:cNvSpPr>
          <p:nvPr/>
        </p:nvSpPr>
        <p:spPr>
          <a:xfrm>
            <a:off x="3724280" y="2418819"/>
            <a:ext cx="2647477" cy="508093"/>
          </a:xfrm>
          <a:prstGeom prst="rect">
            <a:avLst/>
          </a:prstGeom>
          <a:solidFill>
            <a:schemeClr val="accent1"/>
          </a:solidFill>
          <a:ln>
            <a:solidFill>
              <a:srgbClr val="002060"/>
            </a:solidFill>
          </a:ln>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sz="1600" dirty="0"/>
              <a:t>Data issue found</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0" name="Content Placeholder 4">
            <a:extLst>
              <a:ext uri="{FF2B5EF4-FFF2-40B4-BE49-F238E27FC236}">
                <a16:creationId xmlns:a16="http://schemas.microsoft.com/office/drawing/2014/main" id="{88ABF574-7D98-43E8-A37E-5E5CB2C0C025}"/>
              </a:ext>
            </a:extLst>
          </p:cNvPr>
          <p:cNvSpPr txBox="1">
            <a:spLocks/>
          </p:cNvSpPr>
          <p:nvPr/>
        </p:nvSpPr>
        <p:spPr>
          <a:xfrm>
            <a:off x="6432364" y="2418819"/>
            <a:ext cx="2713381" cy="508093"/>
          </a:xfrm>
          <a:prstGeom prst="rect">
            <a:avLst/>
          </a:prstGeom>
          <a:solidFill>
            <a:schemeClr val="accent1"/>
          </a:solidFill>
          <a:ln>
            <a:solidFill>
              <a:srgbClr val="002060"/>
            </a:solidFill>
          </a:ln>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sz="1600" dirty="0"/>
              <a:t>Best practices</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Title 1">
            <a:extLst>
              <a:ext uri="{FF2B5EF4-FFF2-40B4-BE49-F238E27FC236}">
                <a16:creationId xmlns:a16="http://schemas.microsoft.com/office/drawing/2014/main" id="{6BFB3850-5E08-4E4F-9229-B0EAF23CCE88}"/>
              </a:ext>
            </a:extLst>
          </p:cNvPr>
          <p:cNvSpPr txBox="1">
            <a:spLocks/>
          </p:cNvSpPr>
          <p:nvPr/>
        </p:nvSpPr>
        <p:spPr>
          <a:xfrm>
            <a:off x="-3535158" y="956256"/>
            <a:ext cx="3394409"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p>
          <a:p>
            <a:pPr>
              <a:spcAft>
                <a:spcPts val="600"/>
              </a:spcAft>
            </a:pPr>
            <a:r>
              <a:rPr lang="en-IN" sz="2000" b="1" dirty="0">
                <a:solidFill>
                  <a:schemeClr val="bg1"/>
                </a:solidFill>
              </a:rPr>
              <a:t>Drag and drop</a:t>
            </a:r>
          </a:p>
        </p:txBody>
      </p:sp>
    </p:spTree>
    <p:custDataLst>
      <p:tags r:id="rId1"/>
    </p:custDataLst>
    <p:extLst>
      <p:ext uri="{BB962C8B-B14F-4D97-AF65-F5344CB8AC3E}">
        <p14:creationId xmlns:p14="http://schemas.microsoft.com/office/powerpoint/2010/main" val="13673586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D35F8AC-D087-4AA5-94F8-20FB279337CC}"/>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Activity: Quality data best practices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25" name="Rectangle 24">
            <a:extLst>
              <a:ext uri="{FF2B5EF4-FFF2-40B4-BE49-F238E27FC236}">
                <a16:creationId xmlns:a16="http://schemas.microsoft.com/office/drawing/2014/main" id="{5363A5E6-DFE8-4DDF-BDD2-0298BCEE8000}"/>
              </a:ext>
            </a:extLst>
          </p:cNvPr>
          <p:cNvSpPr/>
          <p:nvPr/>
        </p:nvSpPr>
        <p:spPr>
          <a:xfrm>
            <a:off x="12306300" y="0"/>
            <a:ext cx="25527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white"/>
                </a:solidFill>
                <a:effectLst/>
                <a:uLnTx/>
                <a:uFillTx/>
                <a:latin typeface="Calibri" panose="020F0502020204030204"/>
                <a:ea typeface="+mn-ea"/>
                <a:cs typeface="+mn-cs"/>
              </a:rPr>
              <a:t>Notes to Developer: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pop-up – with scrollbar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b="1"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CD1AD8C9-F89C-4885-8A47-2391AEDCE8CA}"/>
              </a:ext>
            </a:extLst>
          </p:cNvPr>
          <p:cNvSpPr/>
          <p:nvPr/>
        </p:nvSpPr>
        <p:spPr>
          <a:xfrm>
            <a:off x="489723" y="6414933"/>
            <a:ext cx="11456314" cy="369332"/>
          </a:xfrm>
          <a:prstGeom prst="rect">
            <a:avLst/>
          </a:prstGeom>
          <a:solidFill>
            <a:schemeClr val="accent1">
              <a:lumMod val="20000"/>
              <a:lumOff val="80000"/>
            </a:schemeClr>
          </a:solidFill>
        </p:spPr>
        <p:txBody>
          <a:bodyPr wrap="square">
            <a:spAutoFit/>
          </a:bodyPr>
          <a:lstStyle/>
          <a:p>
            <a:pPr lvl="0"/>
            <a:r>
              <a:rPr lang="en-US" i="1" dirty="0"/>
              <a:t>&lt;i-text&gt;  Drag and drop your answers then select </a:t>
            </a:r>
            <a:r>
              <a:rPr lang="en-US" b="1" i="1" dirty="0"/>
              <a:t>Confirm</a:t>
            </a:r>
            <a:r>
              <a:rPr lang="en-US" i="1" dirty="0"/>
              <a:t>.</a:t>
            </a:r>
          </a:p>
        </p:txBody>
      </p:sp>
      <p:sp>
        <p:nvSpPr>
          <p:cNvPr id="34" name="Rectangle 33">
            <a:extLst>
              <a:ext uri="{FF2B5EF4-FFF2-40B4-BE49-F238E27FC236}">
                <a16:creationId xmlns:a16="http://schemas.microsoft.com/office/drawing/2014/main" id="{04B342AB-A186-471C-A5A3-CB4DDCC79287}"/>
              </a:ext>
            </a:extLst>
          </p:cNvPr>
          <p:cNvSpPr/>
          <p:nvPr/>
        </p:nvSpPr>
        <p:spPr>
          <a:xfrm>
            <a:off x="467270" y="5843865"/>
            <a:ext cx="1503907" cy="5080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Confirm</a:t>
            </a:r>
          </a:p>
        </p:txBody>
      </p:sp>
      <p:sp>
        <p:nvSpPr>
          <p:cNvPr id="35" name="Rectangle 34">
            <a:extLst>
              <a:ext uri="{FF2B5EF4-FFF2-40B4-BE49-F238E27FC236}">
                <a16:creationId xmlns:a16="http://schemas.microsoft.com/office/drawing/2014/main" id="{03266954-4F88-498B-B9B9-40C6D27E6D67}"/>
              </a:ext>
            </a:extLst>
          </p:cNvPr>
          <p:cNvSpPr/>
          <p:nvPr/>
        </p:nvSpPr>
        <p:spPr>
          <a:xfrm>
            <a:off x="53071" y="1057538"/>
            <a:ext cx="11701713" cy="119644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defRPr/>
            </a:pPr>
            <a:r>
              <a:rPr lang="en-US" sz="1600" dirty="0">
                <a:solidFill>
                  <a:schemeClr val="tx1"/>
                </a:solidFill>
              </a:rPr>
              <a:t>Resolving data errors a priority for quality data, and what goes hand in hand is best practices. Best practices with data quality are a must for achieving optimal performance from an AI system. When reviewing some of Palo Verde’s data management practices, I realized we do not yet have best practices for addressing quality data issues. Can you please consult with your IT colleague and then assign best practices to the common data issue? </a:t>
            </a:r>
            <a:r>
              <a:rPr lang="en-US" sz="1600" b="1" dirty="0">
                <a:solidFill>
                  <a:schemeClr val="tx1"/>
                </a:solidFill>
              </a:rPr>
              <a:t>Which two best practices address each data issue? Drag and drop the data issue to the corresponding best practices.</a:t>
            </a:r>
          </a:p>
        </p:txBody>
      </p:sp>
      <p:sp>
        <p:nvSpPr>
          <p:cNvPr id="36" name="Rectangle 35">
            <a:extLst>
              <a:ext uri="{FF2B5EF4-FFF2-40B4-BE49-F238E27FC236}">
                <a16:creationId xmlns:a16="http://schemas.microsoft.com/office/drawing/2014/main" id="{3A42EF14-9251-425F-8F6F-ECA5DAEAD9CB}"/>
              </a:ext>
            </a:extLst>
          </p:cNvPr>
          <p:cNvSpPr/>
          <p:nvPr/>
        </p:nvSpPr>
        <p:spPr>
          <a:xfrm>
            <a:off x="9434819" y="2305617"/>
            <a:ext cx="2319965" cy="508093"/>
          </a:xfrm>
          <a:prstGeom prst="rect">
            <a:avLst/>
          </a:prstGeom>
          <a:solidFill>
            <a:srgbClr val="DD52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REFERENCE TAB</a:t>
            </a:r>
          </a:p>
        </p:txBody>
      </p:sp>
      <p:sp>
        <p:nvSpPr>
          <p:cNvPr id="37" name="Content Placeholder 4">
            <a:extLst>
              <a:ext uri="{FF2B5EF4-FFF2-40B4-BE49-F238E27FC236}">
                <a16:creationId xmlns:a16="http://schemas.microsoft.com/office/drawing/2014/main" id="{BA7A532A-3FCE-42DE-99D0-D969CD3C5E9E}"/>
              </a:ext>
            </a:extLst>
          </p:cNvPr>
          <p:cNvSpPr txBox="1">
            <a:spLocks/>
          </p:cNvSpPr>
          <p:nvPr/>
        </p:nvSpPr>
        <p:spPr>
          <a:xfrm>
            <a:off x="3714127" y="3132737"/>
            <a:ext cx="2713381" cy="457200"/>
          </a:xfrm>
          <a:prstGeom prst="rect">
            <a:avLst/>
          </a:prstGeom>
          <a:solidFill>
            <a:schemeClr val="bg1">
              <a:lumMod val="95000"/>
            </a:schemeClr>
          </a:solidFill>
          <a:ln>
            <a:solidFill>
              <a:srgbClr val="002060"/>
            </a:solidFill>
            <a:prstDash val="dash"/>
          </a:ln>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39" name="Content Placeholder 4">
            <a:extLst>
              <a:ext uri="{FF2B5EF4-FFF2-40B4-BE49-F238E27FC236}">
                <a16:creationId xmlns:a16="http://schemas.microsoft.com/office/drawing/2014/main" id="{91ACD649-9E60-4BFA-9006-30C679D16306}"/>
              </a:ext>
            </a:extLst>
          </p:cNvPr>
          <p:cNvSpPr txBox="1">
            <a:spLocks/>
          </p:cNvSpPr>
          <p:nvPr/>
        </p:nvSpPr>
        <p:spPr>
          <a:xfrm>
            <a:off x="3724281" y="3735623"/>
            <a:ext cx="2713381" cy="457200"/>
          </a:xfrm>
          <a:prstGeom prst="rect">
            <a:avLst/>
          </a:prstGeom>
          <a:solidFill>
            <a:schemeClr val="bg1">
              <a:lumMod val="95000"/>
            </a:schemeClr>
          </a:solidFill>
          <a:ln>
            <a:solidFill>
              <a:srgbClr val="002060"/>
            </a:solidFill>
            <a:prstDash val="dash"/>
          </a:ln>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0" name="Content Placeholder 4">
            <a:extLst>
              <a:ext uri="{FF2B5EF4-FFF2-40B4-BE49-F238E27FC236}">
                <a16:creationId xmlns:a16="http://schemas.microsoft.com/office/drawing/2014/main" id="{69ABDC25-353D-4289-9572-6B9F7CFFCE6B}"/>
              </a:ext>
            </a:extLst>
          </p:cNvPr>
          <p:cNvSpPr txBox="1">
            <a:spLocks/>
          </p:cNvSpPr>
          <p:nvPr/>
        </p:nvSpPr>
        <p:spPr>
          <a:xfrm>
            <a:off x="6432364" y="3735623"/>
            <a:ext cx="3645273" cy="457200"/>
          </a:xfrm>
          <a:prstGeom prst="rect">
            <a:avLst/>
          </a:prstGeom>
          <a:solidFill>
            <a:schemeClr val="accent1"/>
          </a:solidFill>
          <a:ln>
            <a:solidFill>
              <a:srgbClr val="002060"/>
            </a:solidFill>
            <a:prstDash val="solid"/>
          </a:ln>
        </p:spPr>
        <p:txBody>
          <a:bodyPr vert="horz" lIns="91440" tIns="45720" rIns="91440" bIns="45720" rtlCol="0" anchor="ctr" anchorCtr="0">
            <a:normAutofit fontScale="55000" lnSpcReduction="20000"/>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t>Police governance and naming protocols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 name="Content Placeholder 4">
            <a:extLst>
              <a:ext uri="{FF2B5EF4-FFF2-40B4-BE49-F238E27FC236}">
                <a16:creationId xmlns:a16="http://schemas.microsoft.com/office/drawing/2014/main" id="{9386C37B-4C07-401F-B94F-8C1926892F31}"/>
              </a:ext>
            </a:extLst>
          </p:cNvPr>
          <p:cNvSpPr txBox="1">
            <a:spLocks/>
          </p:cNvSpPr>
          <p:nvPr/>
        </p:nvSpPr>
        <p:spPr>
          <a:xfrm>
            <a:off x="3724281" y="4407303"/>
            <a:ext cx="2713381" cy="457200"/>
          </a:xfrm>
          <a:prstGeom prst="rect">
            <a:avLst/>
          </a:prstGeom>
          <a:solidFill>
            <a:schemeClr val="bg1">
              <a:lumMod val="95000"/>
            </a:schemeClr>
          </a:solidFill>
          <a:ln>
            <a:solidFill>
              <a:srgbClr val="002060"/>
            </a:solidFill>
            <a:prstDash val="dash"/>
          </a:ln>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2" name="Content Placeholder 4">
            <a:extLst>
              <a:ext uri="{FF2B5EF4-FFF2-40B4-BE49-F238E27FC236}">
                <a16:creationId xmlns:a16="http://schemas.microsoft.com/office/drawing/2014/main" id="{5F110F32-585C-4F1B-B8E2-6CD4B19BE3E1}"/>
              </a:ext>
            </a:extLst>
          </p:cNvPr>
          <p:cNvSpPr txBox="1">
            <a:spLocks/>
          </p:cNvSpPr>
          <p:nvPr/>
        </p:nvSpPr>
        <p:spPr>
          <a:xfrm>
            <a:off x="6432364" y="4407303"/>
            <a:ext cx="3645273" cy="457200"/>
          </a:xfrm>
          <a:prstGeom prst="rect">
            <a:avLst/>
          </a:prstGeom>
          <a:solidFill>
            <a:schemeClr val="accent1"/>
          </a:solidFill>
          <a:ln>
            <a:solidFill>
              <a:srgbClr val="002060"/>
            </a:solidFill>
            <a:prstDash val="solid"/>
          </a:ln>
        </p:spPr>
        <p:txBody>
          <a:bodyPr vert="horz" lIns="91440" tIns="45720" rIns="91440" bIns="45720" rtlCol="0" anchor="ctr" anchorCtr="0">
            <a:normAutofit fontScale="55000" lnSpcReduction="20000"/>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t>Leadership engagement and meta-data glossary</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 name="Content Placeholder 4">
            <a:extLst>
              <a:ext uri="{FF2B5EF4-FFF2-40B4-BE49-F238E27FC236}">
                <a16:creationId xmlns:a16="http://schemas.microsoft.com/office/drawing/2014/main" id="{774866C4-57B1-4058-95B3-C452C5589397}"/>
              </a:ext>
            </a:extLst>
          </p:cNvPr>
          <p:cNvSpPr txBox="1">
            <a:spLocks/>
          </p:cNvSpPr>
          <p:nvPr/>
        </p:nvSpPr>
        <p:spPr>
          <a:xfrm>
            <a:off x="3724281" y="5078983"/>
            <a:ext cx="2713381" cy="457200"/>
          </a:xfrm>
          <a:prstGeom prst="rect">
            <a:avLst/>
          </a:prstGeom>
          <a:solidFill>
            <a:schemeClr val="bg1">
              <a:lumMod val="95000"/>
            </a:schemeClr>
          </a:solidFill>
          <a:ln>
            <a:solidFill>
              <a:srgbClr val="002060"/>
            </a:solidFill>
            <a:prstDash val="dash"/>
          </a:ln>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4" name="Content Placeholder 4">
            <a:extLst>
              <a:ext uri="{FF2B5EF4-FFF2-40B4-BE49-F238E27FC236}">
                <a16:creationId xmlns:a16="http://schemas.microsoft.com/office/drawing/2014/main" id="{C53DA33F-92E2-41EC-99D7-689DADEA0617}"/>
              </a:ext>
            </a:extLst>
          </p:cNvPr>
          <p:cNvSpPr txBox="1">
            <a:spLocks/>
          </p:cNvSpPr>
          <p:nvPr/>
        </p:nvSpPr>
        <p:spPr>
          <a:xfrm>
            <a:off x="6432364" y="5078983"/>
            <a:ext cx="3645273" cy="457200"/>
          </a:xfrm>
          <a:prstGeom prst="rect">
            <a:avLst/>
          </a:prstGeom>
          <a:solidFill>
            <a:schemeClr val="accent1"/>
          </a:solidFill>
          <a:ln>
            <a:solidFill>
              <a:srgbClr val="002060"/>
            </a:solidFill>
            <a:prstDash val="solid"/>
          </a:ln>
        </p:spPr>
        <p:txBody>
          <a:bodyPr vert="horz" lIns="91440" tIns="45720" rIns="91440" bIns="45720" rtlCol="0" anchor="ctr" anchorCtr="0">
            <a:normAutofit fontScale="55000" lnSpcReduction="20000"/>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t>Policy governance and dedicated data managers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Content Placeholder 4">
            <a:extLst>
              <a:ext uri="{FF2B5EF4-FFF2-40B4-BE49-F238E27FC236}">
                <a16:creationId xmlns:a16="http://schemas.microsoft.com/office/drawing/2014/main" id="{70F8A418-91E4-4564-92EE-6E6D22EA0D4C}"/>
              </a:ext>
            </a:extLst>
          </p:cNvPr>
          <p:cNvSpPr txBox="1">
            <a:spLocks/>
          </p:cNvSpPr>
          <p:nvPr/>
        </p:nvSpPr>
        <p:spPr>
          <a:xfrm>
            <a:off x="437216" y="3473393"/>
            <a:ext cx="2916648" cy="508093"/>
          </a:xfrm>
          <a:prstGeom prst="rect">
            <a:avLst/>
          </a:prstGeom>
          <a:solidFill>
            <a:schemeClr val="bg2">
              <a:lumMod val="90000"/>
            </a:schemeClr>
          </a:solidFill>
          <a:ln>
            <a:solidFill>
              <a:srgbClr val="002060"/>
            </a:solidFill>
          </a:ln>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sz="1600" dirty="0"/>
              <a:t>File and folders contained highly variable non-descriptive names</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Content Placeholder 4">
            <a:extLst>
              <a:ext uri="{FF2B5EF4-FFF2-40B4-BE49-F238E27FC236}">
                <a16:creationId xmlns:a16="http://schemas.microsoft.com/office/drawing/2014/main" id="{078CDA92-1CB9-466B-BAF1-BA190191BDE2}"/>
              </a:ext>
            </a:extLst>
          </p:cNvPr>
          <p:cNvSpPr txBox="1">
            <a:spLocks/>
          </p:cNvSpPr>
          <p:nvPr/>
        </p:nvSpPr>
        <p:spPr>
          <a:xfrm>
            <a:off x="437216" y="4261815"/>
            <a:ext cx="2916648" cy="508093"/>
          </a:xfrm>
          <a:prstGeom prst="rect">
            <a:avLst/>
          </a:prstGeom>
          <a:solidFill>
            <a:schemeClr val="bg2">
              <a:lumMod val="90000"/>
            </a:schemeClr>
          </a:solidFill>
          <a:ln>
            <a:solidFill>
              <a:srgbClr val="002060"/>
            </a:solidFill>
          </a:ln>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sz="1600" dirty="0"/>
              <a:t>The CFO could not locate a record of her 2019 emails</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Content Placeholder 4">
            <a:extLst>
              <a:ext uri="{FF2B5EF4-FFF2-40B4-BE49-F238E27FC236}">
                <a16:creationId xmlns:a16="http://schemas.microsoft.com/office/drawing/2014/main" id="{4198283D-C02C-416C-B43D-B8D56948E5D2}"/>
              </a:ext>
            </a:extLst>
          </p:cNvPr>
          <p:cNvSpPr txBox="1">
            <a:spLocks/>
          </p:cNvSpPr>
          <p:nvPr/>
        </p:nvSpPr>
        <p:spPr>
          <a:xfrm>
            <a:off x="437216" y="5050238"/>
            <a:ext cx="2916648" cy="508093"/>
          </a:xfrm>
          <a:prstGeom prst="rect">
            <a:avLst/>
          </a:prstGeom>
          <a:solidFill>
            <a:schemeClr val="bg2">
              <a:lumMod val="90000"/>
            </a:schemeClr>
          </a:solidFill>
          <a:ln>
            <a:solidFill>
              <a:srgbClr val="002060"/>
            </a:solidFill>
          </a:ln>
        </p:spPr>
        <p:txBody>
          <a:bodyPr vert="horz" lIns="91440" tIns="45720" rIns="91440" bIns="45720" rtlCol="0" anchor="ctr" anchorCtr="0">
            <a:normAutofit fontScale="77500" lnSpcReduction="20000"/>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sz="1600" dirty="0"/>
              <a:t>The IT assistant created the file structure and does not know business aspects of real estate </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Rectangle 19">
            <a:extLst>
              <a:ext uri="{FF2B5EF4-FFF2-40B4-BE49-F238E27FC236}">
                <a16:creationId xmlns:a16="http://schemas.microsoft.com/office/drawing/2014/main" id="{C75D8A86-9385-4F4C-A12E-1CF7CE41F32C}"/>
              </a:ext>
            </a:extLst>
          </p:cNvPr>
          <p:cNvSpPr/>
          <p:nvPr/>
        </p:nvSpPr>
        <p:spPr>
          <a:xfrm>
            <a:off x="1353271" y="1838326"/>
            <a:ext cx="7869231" cy="4576607"/>
          </a:xfrm>
          <a:prstGeom prst="rect">
            <a:avLst/>
          </a:prstGeom>
          <a:solidFill>
            <a:srgbClr val="1F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1" name="Isosceles Triangle 20">
            <a:extLst>
              <a:ext uri="{FF2B5EF4-FFF2-40B4-BE49-F238E27FC236}">
                <a16:creationId xmlns:a16="http://schemas.microsoft.com/office/drawing/2014/main" id="{9A9C5DD1-69F3-4053-ADEA-1413968B6785}"/>
              </a:ext>
            </a:extLst>
          </p:cNvPr>
          <p:cNvSpPr/>
          <p:nvPr/>
        </p:nvSpPr>
        <p:spPr>
          <a:xfrm rot="5400000">
            <a:off x="8963139" y="2427151"/>
            <a:ext cx="583096" cy="333465"/>
          </a:xfrm>
          <a:prstGeom prst="triangle">
            <a:avLst/>
          </a:prstGeom>
          <a:solidFill>
            <a:srgbClr val="1F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E07E5D9-C8F9-48DC-90AB-27B3C87E601C}"/>
              </a:ext>
            </a:extLst>
          </p:cNvPr>
          <p:cNvSpPr/>
          <p:nvPr/>
        </p:nvSpPr>
        <p:spPr>
          <a:xfrm>
            <a:off x="1353272" y="1859822"/>
            <a:ext cx="7612008" cy="9510296"/>
          </a:xfrm>
          <a:prstGeom prst="rect">
            <a:avLst/>
          </a:prstGeom>
        </p:spPr>
        <p:txBody>
          <a:bodyPr wrap="square">
            <a:spAutoFit/>
          </a:bodyPr>
          <a:lstStyle/>
          <a:p>
            <a:r>
              <a:rPr lang="en-US" dirty="0">
                <a:solidFill>
                  <a:schemeClr val="bg1"/>
                </a:solidFill>
              </a:rPr>
              <a:t>Below are some of the best practices which provide an excellent framework to achieve quality data and high performance of an AI system:</a:t>
            </a:r>
          </a:p>
          <a:p>
            <a:pPr lvl="0"/>
            <a:endParaRPr lang="en-US" dirty="0">
              <a:solidFill>
                <a:schemeClr val="bg1"/>
              </a:solidFill>
            </a:endParaRPr>
          </a:p>
          <a:p>
            <a:pPr lvl="0"/>
            <a:r>
              <a:rPr lang="en-US" dirty="0">
                <a:solidFill>
                  <a:schemeClr val="bg1"/>
                </a:solidFill>
              </a:rPr>
              <a:t>Leadership engagement: Organizational leadership must be closely involved with multi-departmental engagement for data quality measures and data management.</a:t>
            </a:r>
          </a:p>
          <a:p>
            <a:r>
              <a:rPr lang="en-US" dirty="0">
                <a:solidFill>
                  <a:schemeClr val="bg1"/>
                </a:solidFill>
              </a:rPr>
              <a:t> </a:t>
            </a:r>
          </a:p>
          <a:p>
            <a:pPr lvl="0"/>
            <a:r>
              <a:rPr lang="en-US" dirty="0">
                <a:solidFill>
                  <a:schemeClr val="bg1"/>
                </a:solidFill>
              </a:rPr>
              <a:t>Policy governance: A governance framework should set data policies and standards for all personnel. Data quality activities must be imbedded in the data governance.  </a:t>
            </a:r>
          </a:p>
          <a:p>
            <a:r>
              <a:rPr lang="en-US" dirty="0">
                <a:solidFill>
                  <a:schemeClr val="bg1"/>
                </a:solidFill>
              </a:rPr>
              <a:t> </a:t>
            </a:r>
          </a:p>
          <a:p>
            <a:pPr lvl="0"/>
            <a:r>
              <a:rPr lang="en-US" dirty="0">
                <a:solidFill>
                  <a:schemeClr val="bg1"/>
                </a:solidFill>
              </a:rPr>
              <a:t>Naming protocols. The organization’s file, folder, and data repositories naming conventions, protocols, and custody.  </a:t>
            </a:r>
          </a:p>
          <a:p>
            <a:r>
              <a:rPr lang="en-US" dirty="0">
                <a:solidFill>
                  <a:schemeClr val="bg1"/>
                </a:solidFill>
              </a:rPr>
              <a:t> </a:t>
            </a:r>
          </a:p>
          <a:p>
            <a:pPr lvl="0"/>
            <a:r>
              <a:rPr lang="en-US" dirty="0">
                <a:solidFill>
                  <a:schemeClr val="bg1"/>
                </a:solidFill>
              </a:rPr>
              <a:t>Dedicated data managers.  Defined roles of data managers and stewards on the business side of the organization should interface with personnel for compliance and habit building. </a:t>
            </a:r>
          </a:p>
          <a:p>
            <a:r>
              <a:rPr lang="en-US" dirty="0">
                <a:solidFill>
                  <a:schemeClr val="bg1"/>
                </a:solidFill>
              </a:rPr>
              <a:t> </a:t>
            </a:r>
          </a:p>
          <a:p>
            <a:pPr lvl="0"/>
            <a:r>
              <a:rPr lang="en-US" dirty="0">
                <a:solidFill>
                  <a:schemeClr val="bg1"/>
                </a:solidFill>
              </a:rPr>
              <a:t>Data Issue Log with root cause analysis. A data quality issue log with detailed information for reference should be maintained and a root cause analysis for each issue should be performed.</a:t>
            </a:r>
          </a:p>
          <a:p>
            <a:r>
              <a:rPr lang="en-US" dirty="0">
                <a:solidFill>
                  <a:schemeClr val="bg1"/>
                </a:solidFill>
              </a:rPr>
              <a:t> </a:t>
            </a:r>
          </a:p>
          <a:p>
            <a:pPr lvl="0"/>
            <a:r>
              <a:rPr lang="en-US" dirty="0">
                <a:solidFill>
                  <a:schemeClr val="bg1"/>
                </a:solidFill>
              </a:rPr>
              <a:t>Meta-data glossary. A business glossary for metadata management (i.e., email and phone logs) must be created, secured and maintained. </a:t>
            </a:r>
          </a:p>
          <a:p>
            <a:r>
              <a:rPr lang="en-US" dirty="0">
                <a:solidFill>
                  <a:schemeClr val="bg1"/>
                </a:solidFill>
              </a:rPr>
              <a:t> </a:t>
            </a:r>
          </a:p>
          <a:p>
            <a:pPr lvl="0"/>
            <a:r>
              <a:rPr lang="en-US" dirty="0">
                <a:solidFill>
                  <a:schemeClr val="bg1"/>
                </a:solidFill>
              </a:rPr>
              <a:t>Data proximity awareness.  Protect data by implementing processes and technology away from interfering with or being invasive to data repositories. </a:t>
            </a:r>
          </a:p>
          <a:p>
            <a:r>
              <a:rPr lang="en-US" dirty="0">
                <a:solidFill>
                  <a:schemeClr val="bg1"/>
                </a:solidFill>
              </a:rPr>
              <a:t> </a:t>
            </a:r>
          </a:p>
          <a:p>
            <a:pPr lvl="0"/>
            <a:r>
              <a:rPr lang="en-US" dirty="0">
                <a:solidFill>
                  <a:schemeClr val="bg1"/>
                </a:solidFill>
              </a:rPr>
              <a:t>Data Quality KPI’s. The organization should create KPI’s for data quality. These Data Quality Indicators (DQIs), may be related to data quality characteristics.</a:t>
            </a:r>
          </a:p>
          <a:p>
            <a:r>
              <a:rPr lang="en-US" dirty="0">
                <a:solidFill>
                  <a:schemeClr val="bg1"/>
                </a:solidFill>
              </a:rPr>
              <a:t> </a:t>
            </a:r>
          </a:p>
          <a:p>
            <a:pPr lvl="0"/>
            <a:r>
              <a:rPr lang="en-US" dirty="0">
                <a:solidFill>
                  <a:schemeClr val="bg1"/>
                </a:solidFill>
              </a:rPr>
              <a:t>Data Issue Awareness. Use publicly available information build awareness surrounding current data quality issues in business.</a:t>
            </a:r>
          </a:p>
          <a:p>
            <a:endParaRPr lang="en-US" dirty="0">
              <a:solidFill>
                <a:schemeClr val="bg1"/>
              </a:solidFill>
            </a:endParaRPr>
          </a:p>
        </p:txBody>
      </p:sp>
      <p:sp>
        <p:nvSpPr>
          <p:cNvPr id="23" name="Title 1">
            <a:extLst>
              <a:ext uri="{FF2B5EF4-FFF2-40B4-BE49-F238E27FC236}">
                <a16:creationId xmlns:a16="http://schemas.microsoft.com/office/drawing/2014/main" id="{125DCE00-B09D-4B6A-B9F2-38ABE80530E2}"/>
              </a:ext>
            </a:extLst>
          </p:cNvPr>
          <p:cNvSpPr txBox="1">
            <a:spLocks/>
          </p:cNvSpPr>
          <p:nvPr/>
        </p:nvSpPr>
        <p:spPr>
          <a:xfrm>
            <a:off x="-3535158" y="956256"/>
            <a:ext cx="3394409"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p>
          <a:p>
            <a:pPr>
              <a:spcAft>
                <a:spcPts val="600"/>
              </a:spcAft>
            </a:pPr>
            <a:r>
              <a:rPr lang="en-IN" sz="2000" b="1" dirty="0">
                <a:solidFill>
                  <a:schemeClr val="bg1"/>
                </a:solidFill>
              </a:rPr>
              <a:t>Drag and drop</a:t>
            </a:r>
          </a:p>
        </p:txBody>
      </p:sp>
    </p:spTree>
    <p:custDataLst>
      <p:tags r:id="rId1"/>
    </p:custDataLst>
    <p:extLst>
      <p:ext uri="{BB962C8B-B14F-4D97-AF65-F5344CB8AC3E}">
        <p14:creationId xmlns:p14="http://schemas.microsoft.com/office/powerpoint/2010/main" val="27137689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D35F8AC-D087-4AA5-94F8-20FB279337CC}"/>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Knowledge check: Quality data best practices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25" name="Rectangle 24">
            <a:extLst>
              <a:ext uri="{FF2B5EF4-FFF2-40B4-BE49-F238E27FC236}">
                <a16:creationId xmlns:a16="http://schemas.microsoft.com/office/drawing/2014/main" id="{5363A5E6-DFE8-4DDF-BDD2-0298BCEE8000}"/>
              </a:ext>
            </a:extLst>
          </p:cNvPr>
          <p:cNvSpPr/>
          <p:nvPr/>
        </p:nvSpPr>
        <p:spPr>
          <a:xfrm>
            <a:off x="12306300" y="0"/>
            <a:ext cx="25527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white"/>
                </a:solidFill>
                <a:effectLst/>
                <a:uLnTx/>
                <a:uFillTx/>
                <a:latin typeface="Calibri" panose="020F0502020204030204"/>
                <a:ea typeface="+mn-ea"/>
                <a:cs typeface="+mn-cs"/>
              </a:rPr>
              <a:t>Notes to Developer: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white"/>
                </a:solidFill>
                <a:effectLst/>
                <a:uLnTx/>
                <a:uFillTx/>
                <a:latin typeface="Calibri" panose="020F0502020204030204"/>
                <a:ea typeface="+mn-ea"/>
                <a:cs typeface="+mn-cs"/>
              </a:rPr>
              <a:t>Part 2 </a:t>
            </a:r>
          </a:p>
          <a:p>
            <a:r>
              <a:rPr kumimoji="0" lang="en-IN"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IN" b="1" dirty="0"/>
              <a:t>Change all drag and drops or drop downs to another template such as text entry.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b="1" dirty="0">
              <a:solidFill>
                <a:prstClr val="white"/>
              </a:solidFill>
              <a:latin typeface="Calibri" panose="020F0502020204030204"/>
            </a:endParaRPr>
          </a:p>
          <a:p>
            <a:pPr>
              <a:defRPr/>
            </a:pPr>
            <a:r>
              <a:rPr lang="en-IN" b="1" dirty="0">
                <a:solidFill>
                  <a:prstClr val="white"/>
                </a:solidFill>
                <a:latin typeface="Calibri" panose="020F0502020204030204"/>
              </a:rPr>
              <a:t>Correct/incorrect feedback: </a:t>
            </a:r>
            <a:r>
              <a:rPr lang="en-US" dirty="0">
                <a:solidFill>
                  <a:prstClr val="white"/>
                </a:solidFill>
                <a:latin typeface="Calibri" panose="020F0502020204030204"/>
              </a:rPr>
              <a:t>B</a:t>
            </a:r>
            <a:r>
              <a:rPr lang="en-US" dirty="0"/>
              <a:t>est practices which, when implemented well by an organization, provide an excellent framework to achieve quality data and high performance of an AI driven system and value. It’s about time for our next meeting. See you in 5. </a:t>
            </a:r>
          </a:p>
          <a:p>
            <a:pPr>
              <a:defRPr/>
            </a:pPr>
            <a:endParaRPr lang="en-US" dirty="0"/>
          </a:p>
          <a:p>
            <a:pPr>
              <a:defRPr/>
            </a:pPr>
            <a:r>
              <a:rPr lang="en-US" dirty="0"/>
              <a:t>Ask an IT colleague info – same as above</a:t>
            </a:r>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b="1"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3FA7D21E-7D37-43C5-9574-F32FE3E7D19E}"/>
              </a:ext>
            </a:extLst>
          </p:cNvPr>
          <p:cNvSpPr txBox="1">
            <a:spLocks/>
          </p:cNvSpPr>
          <p:nvPr/>
        </p:nvSpPr>
        <p:spPr>
          <a:xfrm>
            <a:off x="437216" y="2684971"/>
            <a:ext cx="2916648" cy="508093"/>
          </a:xfrm>
          <a:prstGeom prst="rect">
            <a:avLst/>
          </a:prstGeom>
          <a:solidFill>
            <a:schemeClr val="bg2">
              <a:lumMod val="90000"/>
            </a:schemeClr>
          </a:solidFill>
          <a:ln>
            <a:solidFill>
              <a:srgbClr val="002060"/>
            </a:solidFill>
          </a:ln>
        </p:spPr>
        <p:txBody>
          <a:bodyPr vert="horz" lIns="91440" tIns="45720" rIns="91440" bIns="45720" rtlCol="0" anchor="ctr" anchorCtr="0">
            <a:normAutofit fontScale="92500"/>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sz="1600" dirty="0"/>
              <a:t>Many Lease Files were located only in locked computer hard drives</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 name="Rectangle 32">
            <a:extLst>
              <a:ext uri="{FF2B5EF4-FFF2-40B4-BE49-F238E27FC236}">
                <a16:creationId xmlns:a16="http://schemas.microsoft.com/office/drawing/2014/main" id="{CD1AD8C9-F89C-4885-8A47-2391AEDCE8CA}"/>
              </a:ext>
            </a:extLst>
          </p:cNvPr>
          <p:cNvSpPr/>
          <p:nvPr/>
        </p:nvSpPr>
        <p:spPr>
          <a:xfrm>
            <a:off x="489723" y="6414933"/>
            <a:ext cx="11456314" cy="369332"/>
          </a:xfrm>
          <a:prstGeom prst="rect">
            <a:avLst/>
          </a:prstGeom>
          <a:solidFill>
            <a:schemeClr val="accent1">
              <a:lumMod val="20000"/>
              <a:lumOff val="80000"/>
            </a:schemeClr>
          </a:solidFill>
        </p:spPr>
        <p:txBody>
          <a:bodyPr wrap="square">
            <a:spAutoFit/>
          </a:bodyPr>
          <a:lstStyle/>
          <a:p>
            <a:pPr lvl="0"/>
            <a:r>
              <a:rPr lang="en-US" i="1" dirty="0"/>
              <a:t>&lt;i-text&gt;  Drag and drop your answers then select </a:t>
            </a:r>
            <a:r>
              <a:rPr lang="en-US" b="1" i="1" dirty="0"/>
              <a:t>Confirm</a:t>
            </a:r>
            <a:r>
              <a:rPr lang="en-US" i="1" dirty="0"/>
              <a:t>.</a:t>
            </a:r>
          </a:p>
        </p:txBody>
      </p:sp>
      <p:sp>
        <p:nvSpPr>
          <p:cNvPr id="34" name="Rectangle 33">
            <a:extLst>
              <a:ext uri="{FF2B5EF4-FFF2-40B4-BE49-F238E27FC236}">
                <a16:creationId xmlns:a16="http://schemas.microsoft.com/office/drawing/2014/main" id="{04B342AB-A186-471C-A5A3-CB4DDCC79287}"/>
              </a:ext>
            </a:extLst>
          </p:cNvPr>
          <p:cNvSpPr/>
          <p:nvPr/>
        </p:nvSpPr>
        <p:spPr>
          <a:xfrm>
            <a:off x="467270" y="5843865"/>
            <a:ext cx="1503907" cy="5080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Confirm</a:t>
            </a:r>
          </a:p>
        </p:txBody>
      </p:sp>
      <p:sp>
        <p:nvSpPr>
          <p:cNvPr id="35" name="Rectangle 34">
            <a:extLst>
              <a:ext uri="{FF2B5EF4-FFF2-40B4-BE49-F238E27FC236}">
                <a16:creationId xmlns:a16="http://schemas.microsoft.com/office/drawing/2014/main" id="{03266954-4F88-498B-B9B9-40C6D27E6D67}"/>
              </a:ext>
            </a:extLst>
          </p:cNvPr>
          <p:cNvSpPr/>
          <p:nvPr/>
        </p:nvSpPr>
        <p:spPr>
          <a:xfrm>
            <a:off x="53071" y="1057539"/>
            <a:ext cx="11701713" cy="77083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defRPr/>
            </a:pPr>
            <a:r>
              <a:rPr lang="en-US" sz="1600" dirty="0">
                <a:solidFill>
                  <a:schemeClr val="tx1"/>
                </a:solidFill>
              </a:rPr>
              <a:t>Complete the task. Which two best practices address each data issue? Drag and drop the data issue to the corresponding best practices.</a:t>
            </a:r>
          </a:p>
          <a:p>
            <a:pPr fontAlgn="base"/>
            <a:endParaRPr lang="en-US" sz="1600" dirty="0">
              <a:solidFill>
                <a:schemeClr val="tx1"/>
              </a:solidFill>
            </a:endParaRPr>
          </a:p>
        </p:txBody>
      </p:sp>
      <p:sp>
        <p:nvSpPr>
          <p:cNvPr id="36" name="Rectangle 35">
            <a:extLst>
              <a:ext uri="{FF2B5EF4-FFF2-40B4-BE49-F238E27FC236}">
                <a16:creationId xmlns:a16="http://schemas.microsoft.com/office/drawing/2014/main" id="{3A42EF14-9251-425F-8F6F-ECA5DAEAD9CB}"/>
              </a:ext>
            </a:extLst>
          </p:cNvPr>
          <p:cNvSpPr/>
          <p:nvPr/>
        </p:nvSpPr>
        <p:spPr>
          <a:xfrm>
            <a:off x="9434819" y="1931146"/>
            <a:ext cx="2319965" cy="508093"/>
          </a:xfrm>
          <a:prstGeom prst="rect">
            <a:avLst/>
          </a:prstGeom>
          <a:solidFill>
            <a:srgbClr val="DD52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REFERENCE TAB</a:t>
            </a:r>
          </a:p>
        </p:txBody>
      </p:sp>
      <p:sp>
        <p:nvSpPr>
          <p:cNvPr id="37" name="Content Placeholder 4">
            <a:extLst>
              <a:ext uri="{FF2B5EF4-FFF2-40B4-BE49-F238E27FC236}">
                <a16:creationId xmlns:a16="http://schemas.microsoft.com/office/drawing/2014/main" id="{BA7A532A-3FCE-42DE-99D0-D969CD3C5E9E}"/>
              </a:ext>
            </a:extLst>
          </p:cNvPr>
          <p:cNvSpPr txBox="1">
            <a:spLocks/>
          </p:cNvSpPr>
          <p:nvPr/>
        </p:nvSpPr>
        <p:spPr>
          <a:xfrm>
            <a:off x="3714127" y="3132737"/>
            <a:ext cx="2713381" cy="457200"/>
          </a:xfrm>
          <a:prstGeom prst="rect">
            <a:avLst/>
          </a:prstGeom>
          <a:solidFill>
            <a:schemeClr val="bg1">
              <a:lumMod val="95000"/>
            </a:schemeClr>
          </a:solidFill>
          <a:ln>
            <a:solidFill>
              <a:srgbClr val="002060"/>
            </a:solidFill>
            <a:prstDash val="dash"/>
          </a:ln>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38" name="Content Placeholder 4">
            <a:extLst>
              <a:ext uri="{FF2B5EF4-FFF2-40B4-BE49-F238E27FC236}">
                <a16:creationId xmlns:a16="http://schemas.microsoft.com/office/drawing/2014/main" id="{8DB02278-C44B-4BE4-993E-77B4D95FE436}"/>
              </a:ext>
            </a:extLst>
          </p:cNvPr>
          <p:cNvSpPr txBox="1">
            <a:spLocks/>
          </p:cNvSpPr>
          <p:nvPr/>
        </p:nvSpPr>
        <p:spPr>
          <a:xfrm>
            <a:off x="6422210" y="3132737"/>
            <a:ext cx="3645273" cy="457200"/>
          </a:xfrm>
          <a:prstGeom prst="rect">
            <a:avLst/>
          </a:prstGeom>
          <a:solidFill>
            <a:schemeClr val="accent1"/>
          </a:solidFill>
          <a:ln>
            <a:solidFill>
              <a:srgbClr val="002060"/>
            </a:solidFill>
            <a:prstDash val="solid"/>
          </a:ln>
        </p:spPr>
        <p:txBody>
          <a:bodyPr vert="horz" lIns="91440" tIns="45720" rIns="91440" bIns="45720" rtlCol="0" anchor="ctr" anchorCtr="0">
            <a:normAutofit fontScale="55000" lnSpcReduction="20000"/>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t>Policy governance and dedicated data managers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39" name="Content Placeholder 4">
            <a:extLst>
              <a:ext uri="{FF2B5EF4-FFF2-40B4-BE49-F238E27FC236}">
                <a16:creationId xmlns:a16="http://schemas.microsoft.com/office/drawing/2014/main" id="{91ACD649-9E60-4BFA-9006-30C679D16306}"/>
              </a:ext>
            </a:extLst>
          </p:cNvPr>
          <p:cNvSpPr txBox="1">
            <a:spLocks/>
          </p:cNvSpPr>
          <p:nvPr/>
        </p:nvSpPr>
        <p:spPr>
          <a:xfrm>
            <a:off x="3724281" y="3735623"/>
            <a:ext cx="2713381" cy="457200"/>
          </a:xfrm>
          <a:prstGeom prst="rect">
            <a:avLst/>
          </a:prstGeom>
          <a:solidFill>
            <a:schemeClr val="bg1">
              <a:lumMod val="95000"/>
            </a:schemeClr>
          </a:solidFill>
          <a:ln>
            <a:solidFill>
              <a:srgbClr val="002060"/>
            </a:solidFill>
            <a:prstDash val="dash"/>
          </a:ln>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0" name="Content Placeholder 4">
            <a:extLst>
              <a:ext uri="{FF2B5EF4-FFF2-40B4-BE49-F238E27FC236}">
                <a16:creationId xmlns:a16="http://schemas.microsoft.com/office/drawing/2014/main" id="{69ABDC25-353D-4289-9572-6B9F7CFFCE6B}"/>
              </a:ext>
            </a:extLst>
          </p:cNvPr>
          <p:cNvSpPr txBox="1">
            <a:spLocks/>
          </p:cNvSpPr>
          <p:nvPr/>
        </p:nvSpPr>
        <p:spPr>
          <a:xfrm>
            <a:off x="6432364" y="3735623"/>
            <a:ext cx="3645273" cy="457200"/>
          </a:xfrm>
          <a:prstGeom prst="rect">
            <a:avLst/>
          </a:prstGeom>
          <a:solidFill>
            <a:schemeClr val="accent1"/>
          </a:solidFill>
          <a:ln>
            <a:solidFill>
              <a:srgbClr val="002060"/>
            </a:solidFill>
            <a:prstDash val="solid"/>
          </a:ln>
        </p:spPr>
        <p:txBody>
          <a:bodyPr vert="horz" lIns="91440" tIns="45720" rIns="91440" bIns="45720" rtlCol="0" anchor="ctr" anchorCtr="0">
            <a:normAutofit fontScale="55000" lnSpcReduction="20000"/>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t>Leadership engagement, data issue awareness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 name="Content Placeholder 4">
            <a:extLst>
              <a:ext uri="{FF2B5EF4-FFF2-40B4-BE49-F238E27FC236}">
                <a16:creationId xmlns:a16="http://schemas.microsoft.com/office/drawing/2014/main" id="{9386C37B-4C07-401F-B94F-8C1926892F31}"/>
              </a:ext>
            </a:extLst>
          </p:cNvPr>
          <p:cNvSpPr txBox="1">
            <a:spLocks/>
          </p:cNvSpPr>
          <p:nvPr/>
        </p:nvSpPr>
        <p:spPr>
          <a:xfrm>
            <a:off x="3724281" y="4407303"/>
            <a:ext cx="2713381" cy="457200"/>
          </a:xfrm>
          <a:prstGeom prst="rect">
            <a:avLst/>
          </a:prstGeom>
          <a:solidFill>
            <a:schemeClr val="bg1">
              <a:lumMod val="95000"/>
            </a:schemeClr>
          </a:solidFill>
          <a:ln>
            <a:solidFill>
              <a:srgbClr val="002060"/>
            </a:solidFill>
            <a:prstDash val="dash"/>
          </a:ln>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2" name="Content Placeholder 4">
            <a:extLst>
              <a:ext uri="{FF2B5EF4-FFF2-40B4-BE49-F238E27FC236}">
                <a16:creationId xmlns:a16="http://schemas.microsoft.com/office/drawing/2014/main" id="{5F110F32-585C-4F1B-B8E2-6CD4B19BE3E1}"/>
              </a:ext>
            </a:extLst>
          </p:cNvPr>
          <p:cNvSpPr txBox="1">
            <a:spLocks/>
          </p:cNvSpPr>
          <p:nvPr/>
        </p:nvSpPr>
        <p:spPr>
          <a:xfrm>
            <a:off x="6432364" y="4407303"/>
            <a:ext cx="3645273" cy="457200"/>
          </a:xfrm>
          <a:prstGeom prst="rect">
            <a:avLst/>
          </a:prstGeom>
          <a:solidFill>
            <a:schemeClr val="accent1"/>
          </a:solidFill>
          <a:ln>
            <a:solidFill>
              <a:srgbClr val="002060"/>
            </a:solidFill>
            <a:prstDash val="solid"/>
          </a:ln>
        </p:spPr>
        <p:txBody>
          <a:bodyPr vert="horz" lIns="91440" tIns="45720" rIns="91440" bIns="45720" rtlCol="0" anchor="ctr" anchorCtr="0">
            <a:normAutofit fontScale="55000" lnSpcReduction="20000"/>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t>Naming protocols, data proximity awareness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Content Placeholder 4">
            <a:extLst>
              <a:ext uri="{FF2B5EF4-FFF2-40B4-BE49-F238E27FC236}">
                <a16:creationId xmlns:a16="http://schemas.microsoft.com/office/drawing/2014/main" id="{70F8A418-91E4-4564-92EE-6E6D22EA0D4C}"/>
              </a:ext>
            </a:extLst>
          </p:cNvPr>
          <p:cNvSpPr txBox="1">
            <a:spLocks/>
          </p:cNvSpPr>
          <p:nvPr/>
        </p:nvSpPr>
        <p:spPr>
          <a:xfrm>
            <a:off x="437216" y="3473393"/>
            <a:ext cx="2916648" cy="508093"/>
          </a:xfrm>
          <a:prstGeom prst="rect">
            <a:avLst/>
          </a:prstGeom>
          <a:solidFill>
            <a:schemeClr val="bg2">
              <a:lumMod val="90000"/>
            </a:schemeClr>
          </a:solidFill>
          <a:ln>
            <a:solidFill>
              <a:srgbClr val="002060"/>
            </a:solidFill>
          </a:ln>
        </p:spPr>
        <p:txBody>
          <a:bodyPr vert="horz" lIns="91440" tIns="45720" rIns="91440" bIns="45720" rtlCol="0" anchor="ctr" anchorCtr="0">
            <a:normAutofit fontScale="77500" lnSpcReduction="20000"/>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sz="1600" dirty="0"/>
              <a:t>The CEO did not realize lack of data quality would negatively affect an AI solution performance</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Content Placeholder 4">
            <a:extLst>
              <a:ext uri="{FF2B5EF4-FFF2-40B4-BE49-F238E27FC236}">
                <a16:creationId xmlns:a16="http://schemas.microsoft.com/office/drawing/2014/main" id="{078CDA92-1CB9-466B-BAF1-BA190191BDE2}"/>
              </a:ext>
            </a:extLst>
          </p:cNvPr>
          <p:cNvSpPr txBox="1">
            <a:spLocks/>
          </p:cNvSpPr>
          <p:nvPr/>
        </p:nvSpPr>
        <p:spPr>
          <a:xfrm>
            <a:off x="437216" y="4261815"/>
            <a:ext cx="2916648" cy="508093"/>
          </a:xfrm>
          <a:prstGeom prst="rect">
            <a:avLst/>
          </a:prstGeom>
          <a:solidFill>
            <a:schemeClr val="bg2">
              <a:lumMod val="90000"/>
            </a:schemeClr>
          </a:solidFill>
          <a:ln>
            <a:solidFill>
              <a:srgbClr val="002060"/>
            </a:solidFill>
          </a:ln>
        </p:spPr>
        <p:txBody>
          <a:bodyPr vert="horz" lIns="91440" tIns="45720" rIns="91440" bIns="45720" rtlCol="0" anchor="ctr" anchorCtr="0">
            <a:normAutofit fontScale="77500" lnSpcReduction="20000"/>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sz="1600" dirty="0"/>
              <a:t>The IT Manager installed the CRM with direct access to sensitive Lease File data</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Content Placeholder 4">
            <a:extLst>
              <a:ext uri="{FF2B5EF4-FFF2-40B4-BE49-F238E27FC236}">
                <a16:creationId xmlns:a16="http://schemas.microsoft.com/office/drawing/2014/main" id="{C0B32CB1-8741-463C-91DA-315F12AE5430}"/>
              </a:ext>
            </a:extLst>
          </p:cNvPr>
          <p:cNvSpPr txBox="1">
            <a:spLocks/>
          </p:cNvSpPr>
          <p:nvPr/>
        </p:nvSpPr>
        <p:spPr>
          <a:xfrm>
            <a:off x="3724280" y="2418819"/>
            <a:ext cx="2647477" cy="508093"/>
          </a:xfrm>
          <a:prstGeom prst="rect">
            <a:avLst/>
          </a:prstGeom>
          <a:solidFill>
            <a:schemeClr val="accent1"/>
          </a:solidFill>
          <a:ln>
            <a:solidFill>
              <a:srgbClr val="002060"/>
            </a:solidFill>
          </a:ln>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sz="1600" dirty="0"/>
              <a:t>Data issue found</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Content Placeholder 4">
            <a:extLst>
              <a:ext uri="{FF2B5EF4-FFF2-40B4-BE49-F238E27FC236}">
                <a16:creationId xmlns:a16="http://schemas.microsoft.com/office/drawing/2014/main" id="{A6E9E2F7-6D4B-44D2-B38B-49A94ABC375F}"/>
              </a:ext>
            </a:extLst>
          </p:cNvPr>
          <p:cNvSpPr txBox="1">
            <a:spLocks/>
          </p:cNvSpPr>
          <p:nvPr/>
        </p:nvSpPr>
        <p:spPr>
          <a:xfrm>
            <a:off x="6432364" y="2418819"/>
            <a:ext cx="2713381" cy="508093"/>
          </a:xfrm>
          <a:prstGeom prst="rect">
            <a:avLst/>
          </a:prstGeom>
          <a:solidFill>
            <a:schemeClr val="accent1"/>
          </a:solidFill>
          <a:ln>
            <a:solidFill>
              <a:srgbClr val="002060"/>
            </a:solidFill>
          </a:ln>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sz="1600" dirty="0"/>
              <a:t>Best practices</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Title 1">
            <a:extLst>
              <a:ext uri="{FF2B5EF4-FFF2-40B4-BE49-F238E27FC236}">
                <a16:creationId xmlns:a16="http://schemas.microsoft.com/office/drawing/2014/main" id="{C761BEC6-F442-4559-B287-2BE5C1AD7984}"/>
              </a:ext>
            </a:extLst>
          </p:cNvPr>
          <p:cNvSpPr txBox="1">
            <a:spLocks/>
          </p:cNvSpPr>
          <p:nvPr/>
        </p:nvSpPr>
        <p:spPr>
          <a:xfrm>
            <a:off x="-3535158" y="956256"/>
            <a:ext cx="3394409"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p>
          <a:p>
            <a:pPr>
              <a:spcAft>
                <a:spcPts val="600"/>
              </a:spcAft>
            </a:pPr>
            <a:r>
              <a:rPr lang="en-IN" sz="2000" b="1" dirty="0">
                <a:solidFill>
                  <a:schemeClr val="bg1"/>
                </a:solidFill>
              </a:rPr>
              <a:t>Drag and drop</a:t>
            </a:r>
          </a:p>
        </p:txBody>
      </p:sp>
    </p:spTree>
    <p:custDataLst>
      <p:tags r:id="rId1"/>
    </p:custDataLst>
    <p:extLst>
      <p:ext uri="{BB962C8B-B14F-4D97-AF65-F5344CB8AC3E}">
        <p14:creationId xmlns:p14="http://schemas.microsoft.com/office/powerpoint/2010/main" val="10758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621334-F757-4862-A12A-7CD0C5800731}"/>
              </a:ext>
            </a:extLst>
          </p:cNvPr>
          <p:cNvPicPr>
            <a:picLocks noChangeAspect="1"/>
          </p:cNvPicPr>
          <p:nvPr/>
        </p:nvPicPr>
        <p:blipFill>
          <a:blip r:embed="rId4"/>
          <a:stretch>
            <a:fillRect/>
          </a:stretch>
        </p:blipFill>
        <p:spPr>
          <a:xfrm>
            <a:off x="0" y="555910"/>
            <a:ext cx="10668953" cy="6370670"/>
          </a:xfrm>
          <a:prstGeom prst="rect">
            <a:avLst/>
          </a:prstGeom>
        </p:spPr>
      </p:pic>
      <p:sp>
        <p:nvSpPr>
          <p:cNvPr id="9" name="Rectangle 8">
            <a:extLst>
              <a:ext uri="{FF2B5EF4-FFF2-40B4-BE49-F238E27FC236}">
                <a16:creationId xmlns:a16="http://schemas.microsoft.com/office/drawing/2014/main" id="{7E9075C5-685A-4D9F-898B-119AFEFC0B9E}"/>
              </a:ext>
            </a:extLst>
          </p:cNvPr>
          <p:cNvSpPr/>
          <p:nvPr/>
        </p:nvSpPr>
        <p:spPr>
          <a:xfrm>
            <a:off x="12192000" y="-14514"/>
            <a:ext cx="3030071"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US" dirty="0"/>
              <a:t> Image: </a:t>
            </a:r>
            <a:r>
              <a:rPr lang="en-US" dirty="0">
                <a:hlinkClick r:id="rId5"/>
              </a:rPr>
              <a:t>https://www.istockphoto.com/photo/gui-concept-hud-gm1146418040-308891633</a:t>
            </a:r>
            <a:endParaRPr lang="en-US" u="sng" dirty="0"/>
          </a:p>
        </p:txBody>
      </p:sp>
      <p:sp>
        <p:nvSpPr>
          <p:cNvPr id="5" name="Rectangle 4">
            <a:extLst>
              <a:ext uri="{FF2B5EF4-FFF2-40B4-BE49-F238E27FC236}">
                <a16:creationId xmlns:a16="http://schemas.microsoft.com/office/drawing/2014/main" id="{B984846B-3CCF-4706-91B7-67FC7795EFEF}"/>
              </a:ext>
            </a:extLst>
          </p:cNvPr>
          <p:cNvSpPr/>
          <p:nvPr/>
        </p:nvSpPr>
        <p:spPr>
          <a:xfrm>
            <a:off x="1403498" y="3619500"/>
            <a:ext cx="6654652" cy="12702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Lesson 4: Identify data sources</a:t>
            </a:r>
          </a:p>
        </p:txBody>
      </p:sp>
      <p:sp>
        <p:nvSpPr>
          <p:cNvPr id="6" name="Title 1">
            <a:extLst>
              <a:ext uri="{FF2B5EF4-FFF2-40B4-BE49-F238E27FC236}">
                <a16:creationId xmlns:a16="http://schemas.microsoft.com/office/drawing/2014/main" id="{CF86F2A2-6B0F-43EC-BE73-4B183BEF6E8D}"/>
              </a:ext>
            </a:extLst>
          </p:cNvPr>
          <p:cNvSpPr txBox="1">
            <a:spLocks/>
          </p:cNvSpPr>
          <p:nvPr/>
        </p:nvSpPr>
        <p:spPr>
          <a:xfrm>
            <a:off x="-3981450" y="259733"/>
            <a:ext cx="3981450"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Screen Type – </a:t>
            </a:r>
            <a:r>
              <a:rPr lang="en-IN" sz="2000" b="1" dirty="0">
                <a:solidFill>
                  <a:schemeClr val="bg1"/>
                </a:solidFill>
              </a:rPr>
              <a:t>Introduction</a:t>
            </a:r>
            <a:r>
              <a:rPr lang="en-IN" sz="2000" dirty="0">
                <a:solidFill>
                  <a:schemeClr val="bg1"/>
                </a:solidFill>
              </a:rPr>
              <a:t>/</a:t>
            </a:r>
            <a:r>
              <a:rPr lang="en-IN" sz="2000" b="1" dirty="0">
                <a:solidFill>
                  <a:schemeClr val="bg1"/>
                </a:solidFill>
              </a:rPr>
              <a:t>Lesson Opener Screen</a:t>
            </a:r>
          </a:p>
          <a:p>
            <a:pPr>
              <a:spcAft>
                <a:spcPts val="600"/>
              </a:spcAft>
            </a:pPr>
            <a:endParaRPr lang="en-IN" sz="2000" b="1" dirty="0">
              <a:solidFill>
                <a:schemeClr val="bg1"/>
              </a:solidFill>
            </a:endParaRPr>
          </a:p>
        </p:txBody>
      </p:sp>
    </p:spTree>
    <p:custDataLst>
      <p:tags r:id="rId1"/>
    </p:custDataLst>
    <p:extLst>
      <p:ext uri="{BB962C8B-B14F-4D97-AF65-F5344CB8AC3E}">
        <p14:creationId xmlns:p14="http://schemas.microsoft.com/office/powerpoint/2010/main" val="18069002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AB09D5-FC61-4C0A-830A-6660AA78FC1A}"/>
              </a:ext>
            </a:extLst>
          </p:cNvPr>
          <p:cNvSpPr/>
          <p:nvPr/>
        </p:nvSpPr>
        <p:spPr>
          <a:xfrm>
            <a:off x="12226746" y="26894"/>
            <a:ext cx="2552700" cy="6858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pPr marL="285750" indent="-285750">
              <a:buFont typeface="Arial" panose="020B0604020202020204" pitchFamily="34" charset="0"/>
              <a:buChar char="•"/>
            </a:pPr>
            <a:r>
              <a:rPr lang="en-IN" dirty="0"/>
              <a:t>Display the OST  and image when the audio starts.</a:t>
            </a:r>
          </a:p>
          <a:p>
            <a:pPr marL="285750" indent="-285750">
              <a:buFont typeface="Arial" panose="020B0604020202020204" pitchFamily="34" charset="0"/>
              <a:buChar char="•"/>
            </a:pPr>
            <a:r>
              <a:rPr lang="en-US" dirty="0"/>
              <a:t>Play the narration per the transcript.</a:t>
            </a:r>
          </a:p>
          <a:p>
            <a:pPr marL="285750" indent="-285750">
              <a:buFont typeface="Arial" panose="020B0604020202020204" pitchFamily="34" charset="0"/>
              <a:buChar char="•"/>
            </a:pPr>
            <a:r>
              <a:rPr lang="en-US" dirty="0"/>
              <a:t>Play the narration for each bulleted item one at a time, showing them one at a time starting with the first.</a:t>
            </a:r>
          </a:p>
          <a:p>
            <a:pPr marL="285750" indent="-285750">
              <a:buFont typeface="Arial" panose="020B0604020202020204" pitchFamily="34" charset="0"/>
              <a:buChar char="•"/>
            </a:pPr>
            <a:endParaRPr lang="en-IN" dirty="0"/>
          </a:p>
          <a:p>
            <a:r>
              <a:rPr lang="en-US" dirty="0"/>
              <a:t>Stock photo </a:t>
            </a:r>
            <a:r>
              <a:rPr lang="en-US" dirty="0">
                <a:hlinkClick r:id="rId4"/>
              </a:rPr>
              <a:t>https://www.shutterstock.com/image-photo/targeting-business-concept-1120664918</a:t>
            </a:r>
            <a:endParaRPr lang="en-US" dirty="0"/>
          </a:p>
        </p:txBody>
      </p:sp>
      <p:sp>
        <p:nvSpPr>
          <p:cNvPr id="3" name="Rectangle 2">
            <a:extLst>
              <a:ext uri="{FF2B5EF4-FFF2-40B4-BE49-F238E27FC236}">
                <a16:creationId xmlns:a16="http://schemas.microsoft.com/office/drawing/2014/main" id="{5D82A0EC-85CD-4205-955D-7208373206DE}"/>
              </a:ext>
            </a:extLst>
          </p:cNvPr>
          <p:cNvSpPr/>
          <p:nvPr/>
        </p:nvSpPr>
        <p:spPr>
          <a:xfrm>
            <a:off x="0" y="839233"/>
            <a:ext cx="7389430" cy="61045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Rectangle 2">
            <a:extLst>
              <a:ext uri="{FF2B5EF4-FFF2-40B4-BE49-F238E27FC236}">
                <a16:creationId xmlns:a16="http://schemas.microsoft.com/office/drawing/2014/main" id="{7F8D74BC-A36F-4C9E-BDDF-C8F9106FD8B2}"/>
              </a:ext>
            </a:extLst>
          </p:cNvPr>
          <p:cNvSpPr>
            <a:spLocks noChangeArrowheads="1"/>
          </p:cNvSpPr>
          <p:nvPr/>
        </p:nvSpPr>
        <p:spPr bwMode="auto">
          <a:xfrm>
            <a:off x="709011" y="2992204"/>
            <a:ext cx="619212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24525" algn="r"/>
              </a:tabLst>
              <a:defRPr>
                <a:solidFill>
                  <a:schemeClr val="tx1"/>
                </a:solidFill>
                <a:latin typeface="Arial" panose="020B0604020202020204" pitchFamily="34" charset="0"/>
              </a:defRPr>
            </a:lvl1pPr>
            <a:lvl2pPr eaLnBrk="0" fontAlgn="base" hangingPunct="0">
              <a:spcBef>
                <a:spcPct val="0"/>
              </a:spcBef>
              <a:spcAft>
                <a:spcPct val="0"/>
              </a:spcAft>
              <a:tabLst>
                <a:tab pos="5724525" algn="r"/>
              </a:tabLst>
              <a:defRPr>
                <a:solidFill>
                  <a:schemeClr val="tx1"/>
                </a:solidFill>
                <a:latin typeface="Arial" panose="020B0604020202020204" pitchFamily="34" charset="0"/>
              </a:defRPr>
            </a:lvl2pPr>
            <a:lvl3pPr eaLnBrk="0" fontAlgn="base" hangingPunct="0">
              <a:spcBef>
                <a:spcPct val="0"/>
              </a:spcBef>
              <a:spcAft>
                <a:spcPct val="0"/>
              </a:spcAft>
              <a:tabLst>
                <a:tab pos="5724525" algn="r"/>
              </a:tabLst>
              <a:defRPr>
                <a:solidFill>
                  <a:schemeClr val="tx1"/>
                </a:solidFill>
                <a:latin typeface="Arial" panose="020B0604020202020204" pitchFamily="34" charset="0"/>
              </a:defRPr>
            </a:lvl3pPr>
            <a:lvl4pPr eaLnBrk="0" fontAlgn="base" hangingPunct="0">
              <a:spcBef>
                <a:spcPct val="0"/>
              </a:spcBef>
              <a:spcAft>
                <a:spcPct val="0"/>
              </a:spcAft>
              <a:tabLst>
                <a:tab pos="5724525" algn="r"/>
              </a:tabLst>
              <a:defRPr>
                <a:solidFill>
                  <a:schemeClr val="tx1"/>
                </a:solidFill>
                <a:latin typeface="Arial" panose="020B0604020202020204" pitchFamily="34" charset="0"/>
              </a:defRPr>
            </a:lvl4pPr>
            <a:lvl5pPr eaLnBrk="0" fontAlgn="base" hangingPunct="0">
              <a:spcBef>
                <a:spcPct val="0"/>
              </a:spcBef>
              <a:spcAft>
                <a:spcPct val="0"/>
              </a:spcAft>
              <a:tabLst>
                <a:tab pos="5724525" algn="r"/>
              </a:tabLst>
              <a:defRPr>
                <a:solidFill>
                  <a:schemeClr val="tx1"/>
                </a:solidFill>
                <a:latin typeface="Arial" panose="020B0604020202020204" pitchFamily="34" charset="0"/>
              </a:defRPr>
            </a:lvl5pPr>
            <a:lvl6pPr eaLnBrk="0" fontAlgn="base" hangingPunct="0">
              <a:spcBef>
                <a:spcPct val="0"/>
              </a:spcBef>
              <a:spcAft>
                <a:spcPct val="0"/>
              </a:spcAft>
              <a:tabLst>
                <a:tab pos="5724525" algn="r"/>
              </a:tabLst>
              <a:defRPr>
                <a:solidFill>
                  <a:schemeClr val="tx1"/>
                </a:solidFill>
                <a:latin typeface="Arial" panose="020B0604020202020204" pitchFamily="34" charset="0"/>
              </a:defRPr>
            </a:lvl6pPr>
            <a:lvl7pPr eaLnBrk="0" fontAlgn="base" hangingPunct="0">
              <a:spcBef>
                <a:spcPct val="0"/>
              </a:spcBef>
              <a:spcAft>
                <a:spcPct val="0"/>
              </a:spcAft>
              <a:tabLst>
                <a:tab pos="5724525" algn="r"/>
              </a:tabLst>
              <a:defRPr>
                <a:solidFill>
                  <a:schemeClr val="tx1"/>
                </a:solidFill>
                <a:latin typeface="Arial" panose="020B0604020202020204" pitchFamily="34" charset="0"/>
              </a:defRPr>
            </a:lvl7pPr>
            <a:lvl8pPr eaLnBrk="0" fontAlgn="base" hangingPunct="0">
              <a:spcBef>
                <a:spcPct val="0"/>
              </a:spcBef>
              <a:spcAft>
                <a:spcPct val="0"/>
              </a:spcAft>
              <a:tabLst>
                <a:tab pos="5724525" algn="r"/>
              </a:tabLst>
              <a:defRPr>
                <a:solidFill>
                  <a:schemeClr val="tx1"/>
                </a:solidFill>
                <a:latin typeface="Arial" panose="020B0604020202020204" pitchFamily="34" charset="0"/>
              </a:defRPr>
            </a:lvl8pPr>
            <a:lvl9pPr eaLnBrk="0" fontAlgn="base" hangingPunct="0">
              <a:spcBef>
                <a:spcPct val="0"/>
              </a:spcBef>
              <a:spcAft>
                <a:spcPct val="0"/>
              </a:spcAft>
              <a:tabLst>
                <a:tab pos="5724525" algn="r"/>
              </a:tabLst>
              <a:defRPr>
                <a:solidFill>
                  <a:schemeClr val="tx1"/>
                </a:solidFill>
                <a:latin typeface="Arial" panose="020B0604020202020204" pitchFamily="34" charset="0"/>
              </a:defRPr>
            </a:lvl9pPr>
          </a:lstStyle>
          <a:p>
            <a:pPr lvl="0"/>
            <a:r>
              <a:rPr lang="en-US" b="1" dirty="0">
                <a:solidFill>
                  <a:srgbClr val="000000"/>
                </a:solidFill>
              </a:rPr>
              <a:t>By the end of this lesson, you should be able to:</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Identify data sources</a:t>
            </a:r>
          </a:p>
        </p:txBody>
      </p:sp>
      <p:pic>
        <p:nvPicPr>
          <p:cNvPr id="5" name="Picture 2">
            <a:extLst>
              <a:ext uri="{FF2B5EF4-FFF2-40B4-BE49-F238E27FC236}">
                <a16:creationId xmlns:a16="http://schemas.microsoft.com/office/drawing/2014/main" id="{EAD9E075-4914-4828-BA7A-D6D73337366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1357"/>
          <a:stretch/>
        </p:blipFill>
        <p:spPr bwMode="auto">
          <a:xfrm>
            <a:off x="7382822" y="2470919"/>
            <a:ext cx="4815787" cy="241411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8EF901A-BA6B-42FE-A03E-A65E2EAB6D26}"/>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bg1"/>
                </a:solidFill>
              </a:rPr>
              <a:t>Lesson 4: Identify data sources</a:t>
            </a:r>
          </a:p>
        </p:txBody>
      </p:sp>
    </p:spTree>
    <p:custDataLst>
      <p:tags r:id="rId1"/>
    </p:custDataLst>
    <p:extLst>
      <p:ext uri="{BB962C8B-B14F-4D97-AF65-F5344CB8AC3E}">
        <p14:creationId xmlns:p14="http://schemas.microsoft.com/office/powerpoint/2010/main" val="24239532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21F787-7712-4F72-8915-DBB7AB1E9BF2}"/>
              </a:ext>
            </a:extLst>
          </p:cNvPr>
          <p:cNvPicPr>
            <a:picLocks noChangeAspect="1"/>
          </p:cNvPicPr>
          <p:nvPr/>
        </p:nvPicPr>
        <p:blipFill>
          <a:blip r:embed="rId4"/>
          <a:stretch>
            <a:fillRect/>
          </a:stretch>
        </p:blipFill>
        <p:spPr>
          <a:xfrm>
            <a:off x="63804" y="1055914"/>
            <a:ext cx="8817306" cy="4932632"/>
          </a:xfrm>
          <a:prstGeom prst="rect">
            <a:avLst/>
          </a:prstGeom>
        </p:spPr>
      </p:pic>
      <p:sp>
        <p:nvSpPr>
          <p:cNvPr id="7" name="Rectangle 6"/>
          <p:cNvSpPr/>
          <p:nvPr/>
        </p:nvSpPr>
        <p:spPr>
          <a:xfrm>
            <a:off x="12306299" y="0"/>
            <a:ext cx="3848101" cy="881017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IN" b="1" dirty="0"/>
              <a:t>Video</a:t>
            </a:r>
          </a:p>
          <a:p>
            <a:r>
              <a:rPr lang="en-IN" dirty="0"/>
              <a:t>FULL SCREEN VIDEO – text appears as overlay in sync with audio – numbers indicate motion graphics with audio – throughout each video.</a:t>
            </a:r>
          </a:p>
          <a:p>
            <a:endParaRPr lang="en-IN" b="1" dirty="0"/>
          </a:p>
          <a:p>
            <a:r>
              <a:rPr lang="en-US" dirty="0"/>
              <a:t>Similar video: </a:t>
            </a:r>
          </a:p>
          <a:p>
            <a:r>
              <a:rPr lang="en-US" dirty="0">
                <a:hlinkClick r:id="rId5"/>
              </a:rPr>
              <a:t>https://www.istockphoto.com/video/young-black-man-using-a-whiteboard-in-an-office-meeting-gm804317570-130982857</a:t>
            </a:r>
            <a:endParaRPr lang="en-IN" b="1" dirty="0"/>
          </a:p>
        </p:txBody>
      </p:sp>
      <p:sp>
        <p:nvSpPr>
          <p:cNvPr id="14" name="Title 1"/>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Introduction to identifying data sources</a:t>
            </a:r>
          </a:p>
        </p:txBody>
      </p:sp>
      <p:sp>
        <p:nvSpPr>
          <p:cNvPr id="13" name="Google Shape;525;p66"/>
          <p:cNvSpPr txBox="1"/>
          <p:nvPr/>
        </p:nvSpPr>
        <p:spPr>
          <a:xfrm>
            <a:off x="0" y="5976564"/>
            <a:ext cx="11944350" cy="705237"/>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l" rtl="0">
              <a:spcBef>
                <a:spcPts val="300"/>
              </a:spcBef>
              <a:spcAft>
                <a:spcPts val="300"/>
              </a:spcAft>
              <a:buNone/>
            </a:pPr>
            <a:r>
              <a:rPr lang="en" i="1" dirty="0">
                <a:solidFill>
                  <a:srgbClr val="000000"/>
                </a:solidFill>
              </a:rPr>
              <a:t>&lt;I-text&gt;: Play the video.</a:t>
            </a:r>
            <a:endParaRPr i="1" dirty="0"/>
          </a:p>
        </p:txBody>
      </p:sp>
      <p:sp>
        <p:nvSpPr>
          <p:cNvPr id="2" name="Slide Number Placeholder 1">
            <a:extLst>
              <a:ext uri="{FF2B5EF4-FFF2-40B4-BE49-F238E27FC236}">
                <a16:creationId xmlns:a16="http://schemas.microsoft.com/office/drawing/2014/main" id="{A3CA0486-AEF6-47FF-8CA9-855FC398B149}"/>
              </a:ext>
            </a:extLst>
          </p:cNvPr>
          <p:cNvSpPr>
            <a:spLocks noGrp="1"/>
          </p:cNvSpPr>
          <p:nvPr>
            <p:ph type="sldNum" sz="quarter" idx="4294967295"/>
          </p:nvPr>
        </p:nvSpPr>
        <p:spPr>
          <a:xfrm>
            <a:off x="8610600" y="6356350"/>
            <a:ext cx="2743200" cy="365125"/>
          </a:xfrm>
          <a:prstGeom prst="rect">
            <a:avLst/>
          </a:prstGeom>
        </p:spPr>
        <p:txBody>
          <a:bodyPr/>
          <a:lstStyle/>
          <a:p>
            <a:fld id="{BA31FF49-7B43-4FB5-815E-EB4DFAAF1341}" type="slidenum">
              <a:rPr lang="en-IN" smtClean="0"/>
              <a:t>47</a:t>
            </a:fld>
            <a:endParaRPr lang="en-IN" dirty="0"/>
          </a:p>
        </p:txBody>
      </p:sp>
      <p:sp>
        <p:nvSpPr>
          <p:cNvPr id="9" name="Title 1">
            <a:extLst>
              <a:ext uri="{FF2B5EF4-FFF2-40B4-BE49-F238E27FC236}">
                <a16:creationId xmlns:a16="http://schemas.microsoft.com/office/drawing/2014/main" id="{9B6F50E9-3897-43AA-AF0A-9F807012015D}"/>
              </a:ext>
            </a:extLst>
          </p:cNvPr>
          <p:cNvSpPr txBox="1">
            <a:spLocks/>
          </p:cNvSpPr>
          <p:nvPr/>
        </p:nvSpPr>
        <p:spPr>
          <a:xfrm>
            <a:off x="-3440674" y="772358"/>
            <a:ext cx="3394409" cy="903566"/>
          </a:xfrm>
          <a:prstGeom prst="homePlate">
            <a:avLst>
              <a:gd name="adj" fmla="val 128876"/>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r>
              <a:rPr lang="en-IN" sz="2000" b="1" dirty="0">
                <a:solidFill>
                  <a:schemeClr val="bg1"/>
                </a:solidFill>
              </a:rPr>
              <a:t>video/animation</a:t>
            </a:r>
          </a:p>
        </p:txBody>
      </p:sp>
    </p:spTree>
    <p:custDataLst>
      <p:tags r:id="rId1"/>
    </p:custDataLst>
    <p:extLst>
      <p:ext uri="{BB962C8B-B14F-4D97-AF65-F5344CB8AC3E}">
        <p14:creationId xmlns:p14="http://schemas.microsoft.com/office/powerpoint/2010/main" val="36781752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21F787-7712-4F72-8915-DBB7AB1E9BF2}"/>
              </a:ext>
            </a:extLst>
          </p:cNvPr>
          <p:cNvPicPr>
            <a:picLocks noChangeAspect="1"/>
          </p:cNvPicPr>
          <p:nvPr/>
        </p:nvPicPr>
        <p:blipFill>
          <a:blip r:embed="rId4"/>
          <a:stretch>
            <a:fillRect/>
          </a:stretch>
        </p:blipFill>
        <p:spPr>
          <a:xfrm>
            <a:off x="63804" y="1055914"/>
            <a:ext cx="8817306" cy="4932632"/>
          </a:xfrm>
          <a:prstGeom prst="rect">
            <a:avLst/>
          </a:prstGeom>
        </p:spPr>
      </p:pic>
      <p:sp>
        <p:nvSpPr>
          <p:cNvPr id="7" name="Rectangle 6"/>
          <p:cNvSpPr/>
          <p:nvPr/>
        </p:nvSpPr>
        <p:spPr>
          <a:xfrm>
            <a:off x="12306299" y="0"/>
            <a:ext cx="3848101" cy="881017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IN" b="1" dirty="0"/>
              <a:t>Video  - if we cannot find video clips of same characters each time, we will need difference voices – here it is the IT male speaking.</a:t>
            </a:r>
          </a:p>
          <a:p>
            <a:endParaRPr lang="en-IN" b="1" dirty="0"/>
          </a:p>
          <a:p>
            <a:r>
              <a:rPr lang="en-IN" dirty="0"/>
              <a:t>FULL SCREEN VIDEO – text appears as overlay in sync with audio – numbers indicate motion graphics with audio – throughout each video.</a:t>
            </a:r>
          </a:p>
          <a:p>
            <a:endParaRPr lang="en-IN" b="1" dirty="0"/>
          </a:p>
          <a:p>
            <a:r>
              <a:rPr lang="en-US" dirty="0"/>
              <a:t>Motion graphics  </a:t>
            </a:r>
          </a:p>
          <a:p>
            <a:r>
              <a:rPr lang="en-US" dirty="0">
                <a:hlinkClick r:id="rId5"/>
              </a:rPr>
              <a:t>https://www.istockphoto.com/video/young-black-man-using-a-whiteboard-in-an-office-meeting-gm804317570-130982857</a:t>
            </a:r>
            <a:endParaRPr lang="en-IN" b="1" dirty="0"/>
          </a:p>
        </p:txBody>
      </p:sp>
      <p:sp>
        <p:nvSpPr>
          <p:cNvPr id="14" name="Title 1"/>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Introduction to identifying data sources</a:t>
            </a:r>
          </a:p>
        </p:txBody>
      </p:sp>
      <p:sp>
        <p:nvSpPr>
          <p:cNvPr id="13" name="Google Shape;525;p66"/>
          <p:cNvSpPr txBox="1"/>
          <p:nvPr/>
        </p:nvSpPr>
        <p:spPr>
          <a:xfrm>
            <a:off x="0" y="5976564"/>
            <a:ext cx="11944350" cy="705237"/>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l" rtl="0">
              <a:spcBef>
                <a:spcPts val="300"/>
              </a:spcBef>
              <a:spcAft>
                <a:spcPts val="300"/>
              </a:spcAft>
              <a:buNone/>
            </a:pPr>
            <a:r>
              <a:rPr lang="en" i="1" dirty="0">
                <a:solidFill>
                  <a:srgbClr val="000000"/>
                </a:solidFill>
              </a:rPr>
              <a:t>&lt;I-text&gt;: Play the video.</a:t>
            </a:r>
            <a:endParaRPr i="1" dirty="0"/>
          </a:p>
        </p:txBody>
      </p:sp>
      <p:sp>
        <p:nvSpPr>
          <p:cNvPr id="2" name="Slide Number Placeholder 1">
            <a:extLst>
              <a:ext uri="{FF2B5EF4-FFF2-40B4-BE49-F238E27FC236}">
                <a16:creationId xmlns:a16="http://schemas.microsoft.com/office/drawing/2014/main" id="{A3CA0486-AEF6-47FF-8CA9-855FC398B149}"/>
              </a:ext>
            </a:extLst>
          </p:cNvPr>
          <p:cNvSpPr>
            <a:spLocks noGrp="1"/>
          </p:cNvSpPr>
          <p:nvPr>
            <p:ph type="sldNum" sz="quarter" idx="4294967295"/>
          </p:nvPr>
        </p:nvSpPr>
        <p:spPr>
          <a:xfrm>
            <a:off x="8610600" y="6356350"/>
            <a:ext cx="2743200" cy="365125"/>
          </a:xfrm>
          <a:prstGeom prst="rect">
            <a:avLst/>
          </a:prstGeom>
        </p:spPr>
        <p:txBody>
          <a:bodyPr/>
          <a:lstStyle/>
          <a:p>
            <a:fld id="{BA31FF49-7B43-4FB5-815E-EB4DFAAF1341}" type="slidenum">
              <a:rPr lang="en-IN" smtClean="0"/>
              <a:t>48</a:t>
            </a:fld>
            <a:endParaRPr lang="en-IN" dirty="0"/>
          </a:p>
        </p:txBody>
      </p:sp>
      <p:sp>
        <p:nvSpPr>
          <p:cNvPr id="22" name="TextBox 21">
            <a:extLst>
              <a:ext uri="{FF2B5EF4-FFF2-40B4-BE49-F238E27FC236}">
                <a16:creationId xmlns:a16="http://schemas.microsoft.com/office/drawing/2014/main" id="{4CB88084-6CB2-47B3-9555-461A9C9BA788}"/>
              </a:ext>
            </a:extLst>
          </p:cNvPr>
          <p:cNvSpPr txBox="1"/>
          <p:nvPr/>
        </p:nvSpPr>
        <p:spPr>
          <a:xfrm>
            <a:off x="3080784" y="1661696"/>
            <a:ext cx="298140" cy="369332"/>
          </a:xfrm>
          <a:prstGeom prst="rect">
            <a:avLst/>
          </a:prstGeom>
          <a:solidFill>
            <a:schemeClr val="accent5">
              <a:lumMod val="75000"/>
            </a:schemeClr>
          </a:solidFill>
        </p:spPr>
        <p:txBody>
          <a:bodyPr wrap="square" rtlCol="0">
            <a:spAutoFit/>
          </a:bodyPr>
          <a:lstStyle/>
          <a:p>
            <a:r>
              <a:rPr lang="en-US" dirty="0">
                <a:solidFill>
                  <a:schemeClr val="bg1"/>
                </a:solidFill>
              </a:rPr>
              <a:t>1</a:t>
            </a:r>
          </a:p>
        </p:txBody>
      </p:sp>
      <p:sp>
        <p:nvSpPr>
          <p:cNvPr id="9" name="Title 1">
            <a:extLst>
              <a:ext uri="{FF2B5EF4-FFF2-40B4-BE49-F238E27FC236}">
                <a16:creationId xmlns:a16="http://schemas.microsoft.com/office/drawing/2014/main" id="{9B6F50E9-3897-43AA-AF0A-9F807012015D}"/>
              </a:ext>
            </a:extLst>
          </p:cNvPr>
          <p:cNvSpPr txBox="1">
            <a:spLocks/>
          </p:cNvSpPr>
          <p:nvPr/>
        </p:nvSpPr>
        <p:spPr>
          <a:xfrm>
            <a:off x="-3440674" y="772358"/>
            <a:ext cx="3394409" cy="903566"/>
          </a:xfrm>
          <a:prstGeom prst="homePlate">
            <a:avLst>
              <a:gd name="adj" fmla="val 128876"/>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r>
              <a:rPr lang="en-IN" sz="2000" b="1" dirty="0">
                <a:solidFill>
                  <a:schemeClr val="bg1"/>
                </a:solidFill>
              </a:rPr>
              <a:t>video/animation</a:t>
            </a:r>
          </a:p>
        </p:txBody>
      </p:sp>
      <p:pic>
        <p:nvPicPr>
          <p:cNvPr id="6" name="Picture 5">
            <a:extLst>
              <a:ext uri="{FF2B5EF4-FFF2-40B4-BE49-F238E27FC236}">
                <a16:creationId xmlns:a16="http://schemas.microsoft.com/office/drawing/2014/main" id="{58B425A5-0321-4E8E-A23B-E7F0354FAD0C}"/>
              </a:ext>
            </a:extLst>
          </p:cNvPr>
          <p:cNvPicPr>
            <a:picLocks noChangeAspect="1"/>
          </p:cNvPicPr>
          <p:nvPr/>
        </p:nvPicPr>
        <p:blipFill>
          <a:blip r:embed="rId6"/>
          <a:stretch>
            <a:fillRect/>
          </a:stretch>
        </p:blipFill>
        <p:spPr>
          <a:xfrm>
            <a:off x="3503238" y="1661696"/>
            <a:ext cx="8688762" cy="3153214"/>
          </a:xfrm>
          <a:prstGeom prst="rect">
            <a:avLst/>
          </a:prstGeom>
        </p:spPr>
      </p:pic>
    </p:spTree>
    <p:custDataLst>
      <p:tags r:id="rId1"/>
    </p:custDataLst>
    <p:extLst>
      <p:ext uri="{BB962C8B-B14F-4D97-AF65-F5344CB8AC3E}">
        <p14:creationId xmlns:p14="http://schemas.microsoft.com/office/powerpoint/2010/main" val="8688897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21F787-7712-4F72-8915-DBB7AB1E9BF2}"/>
              </a:ext>
            </a:extLst>
          </p:cNvPr>
          <p:cNvPicPr>
            <a:picLocks noChangeAspect="1"/>
          </p:cNvPicPr>
          <p:nvPr/>
        </p:nvPicPr>
        <p:blipFill>
          <a:blip r:embed="rId4"/>
          <a:stretch>
            <a:fillRect/>
          </a:stretch>
        </p:blipFill>
        <p:spPr>
          <a:xfrm>
            <a:off x="63804" y="1055914"/>
            <a:ext cx="8817306" cy="4932632"/>
          </a:xfrm>
          <a:prstGeom prst="rect">
            <a:avLst/>
          </a:prstGeom>
        </p:spPr>
      </p:pic>
      <p:sp>
        <p:nvSpPr>
          <p:cNvPr id="7" name="Rectangle 6"/>
          <p:cNvSpPr/>
          <p:nvPr/>
        </p:nvSpPr>
        <p:spPr>
          <a:xfrm>
            <a:off x="12306299" y="0"/>
            <a:ext cx="3848101" cy="881017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IN" b="1" dirty="0"/>
              <a:t>Video  - if we cannot find video clips of same characters each time, we will need difference voices – here it is the IT male speaking.</a:t>
            </a:r>
          </a:p>
          <a:p>
            <a:endParaRPr lang="en-IN" b="1" dirty="0"/>
          </a:p>
          <a:p>
            <a:r>
              <a:rPr lang="en-IN" dirty="0"/>
              <a:t>FULL SCREEN VIDEO – text appears as overlay in sync with audio – numbers indicate motion graphics with audio – throughout each video.</a:t>
            </a:r>
          </a:p>
          <a:p>
            <a:endParaRPr lang="en-IN" b="1" dirty="0"/>
          </a:p>
          <a:p>
            <a:r>
              <a:rPr lang="en-US" dirty="0"/>
              <a:t>Motion graphics  </a:t>
            </a:r>
          </a:p>
          <a:p>
            <a:r>
              <a:rPr lang="en-US" dirty="0">
                <a:hlinkClick r:id="rId5"/>
              </a:rPr>
              <a:t>https://www.istockphoto.com/video/young-black-man-using-a-whiteboard-in-an-office-meeting-gm804317570-130982857</a:t>
            </a:r>
            <a:endParaRPr lang="en-IN" b="1" dirty="0"/>
          </a:p>
        </p:txBody>
      </p:sp>
      <p:sp>
        <p:nvSpPr>
          <p:cNvPr id="14" name="Title 1"/>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Introduction to identifying data sources</a:t>
            </a:r>
          </a:p>
        </p:txBody>
      </p:sp>
      <p:sp>
        <p:nvSpPr>
          <p:cNvPr id="13" name="Google Shape;525;p66"/>
          <p:cNvSpPr txBox="1"/>
          <p:nvPr/>
        </p:nvSpPr>
        <p:spPr>
          <a:xfrm>
            <a:off x="0" y="5976564"/>
            <a:ext cx="11944350" cy="705237"/>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l" rtl="0">
              <a:spcBef>
                <a:spcPts val="300"/>
              </a:spcBef>
              <a:spcAft>
                <a:spcPts val="300"/>
              </a:spcAft>
              <a:buNone/>
            </a:pPr>
            <a:r>
              <a:rPr lang="en" i="1" dirty="0">
                <a:solidFill>
                  <a:srgbClr val="000000"/>
                </a:solidFill>
              </a:rPr>
              <a:t>&lt;I-text&gt;: Play the video.</a:t>
            </a:r>
            <a:endParaRPr i="1" dirty="0"/>
          </a:p>
        </p:txBody>
      </p:sp>
      <p:sp>
        <p:nvSpPr>
          <p:cNvPr id="2" name="Slide Number Placeholder 1">
            <a:extLst>
              <a:ext uri="{FF2B5EF4-FFF2-40B4-BE49-F238E27FC236}">
                <a16:creationId xmlns:a16="http://schemas.microsoft.com/office/drawing/2014/main" id="{A3CA0486-AEF6-47FF-8CA9-855FC398B149}"/>
              </a:ext>
            </a:extLst>
          </p:cNvPr>
          <p:cNvSpPr>
            <a:spLocks noGrp="1"/>
          </p:cNvSpPr>
          <p:nvPr>
            <p:ph type="sldNum" sz="quarter" idx="4294967295"/>
          </p:nvPr>
        </p:nvSpPr>
        <p:spPr>
          <a:xfrm>
            <a:off x="8610600" y="6356350"/>
            <a:ext cx="2743200" cy="365125"/>
          </a:xfrm>
          <a:prstGeom prst="rect">
            <a:avLst/>
          </a:prstGeom>
        </p:spPr>
        <p:txBody>
          <a:bodyPr/>
          <a:lstStyle/>
          <a:p>
            <a:fld id="{BA31FF49-7B43-4FB5-815E-EB4DFAAF1341}" type="slidenum">
              <a:rPr lang="en-IN" smtClean="0"/>
              <a:t>49</a:t>
            </a:fld>
            <a:endParaRPr lang="en-IN" dirty="0"/>
          </a:p>
        </p:txBody>
      </p:sp>
      <p:sp>
        <p:nvSpPr>
          <p:cNvPr id="22" name="TextBox 21">
            <a:extLst>
              <a:ext uri="{FF2B5EF4-FFF2-40B4-BE49-F238E27FC236}">
                <a16:creationId xmlns:a16="http://schemas.microsoft.com/office/drawing/2014/main" id="{4CB88084-6CB2-47B3-9555-461A9C9BA788}"/>
              </a:ext>
            </a:extLst>
          </p:cNvPr>
          <p:cNvSpPr txBox="1"/>
          <p:nvPr/>
        </p:nvSpPr>
        <p:spPr>
          <a:xfrm>
            <a:off x="2681118" y="1707634"/>
            <a:ext cx="298140" cy="369332"/>
          </a:xfrm>
          <a:prstGeom prst="rect">
            <a:avLst/>
          </a:prstGeom>
          <a:solidFill>
            <a:schemeClr val="accent5">
              <a:lumMod val="75000"/>
            </a:schemeClr>
          </a:solidFill>
        </p:spPr>
        <p:txBody>
          <a:bodyPr wrap="square" rtlCol="0">
            <a:spAutoFit/>
          </a:bodyPr>
          <a:lstStyle/>
          <a:p>
            <a:r>
              <a:rPr lang="en-US" dirty="0">
                <a:solidFill>
                  <a:schemeClr val="bg1"/>
                </a:solidFill>
              </a:rPr>
              <a:t>1</a:t>
            </a:r>
          </a:p>
        </p:txBody>
      </p:sp>
      <p:sp>
        <p:nvSpPr>
          <p:cNvPr id="9" name="Title 1">
            <a:extLst>
              <a:ext uri="{FF2B5EF4-FFF2-40B4-BE49-F238E27FC236}">
                <a16:creationId xmlns:a16="http://schemas.microsoft.com/office/drawing/2014/main" id="{9B6F50E9-3897-43AA-AF0A-9F807012015D}"/>
              </a:ext>
            </a:extLst>
          </p:cNvPr>
          <p:cNvSpPr txBox="1">
            <a:spLocks/>
          </p:cNvSpPr>
          <p:nvPr/>
        </p:nvSpPr>
        <p:spPr>
          <a:xfrm>
            <a:off x="-3440674" y="772358"/>
            <a:ext cx="3394409" cy="903566"/>
          </a:xfrm>
          <a:prstGeom prst="homePlate">
            <a:avLst>
              <a:gd name="adj" fmla="val 128876"/>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r>
              <a:rPr lang="en-IN" sz="2000" b="1" dirty="0">
                <a:solidFill>
                  <a:schemeClr val="bg1"/>
                </a:solidFill>
              </a:rPr>
              <a:t>video/animation</a:t>
            </a:r>
          </a:p>
        </p:txBody>
      </p:sp>
      <p:pic>
        <p:nvPicPr>
          <p:cNvPr id="8" name="Picture 7">
            <a:extLst>
              <a:ext uri="{FF2B5EF4-FFF2-40B4-BE49-F238E27FC236}">
                <a16:creationId xmlns:a16="http://schemas.microsoft.com/office/drawing/2014/main" id="{3184A0F0-5A4C-42C2-B954-8DF0A0F5392E}"/>
              </a:ext>
            </a:extLst>
          </p:cNvPr>
          <p:cNvPicPr>
            <a:picLocks noChangeAspect="1"/>
          </p:cNvPicPr>
          <p:nvPr/>
        </p:nvPicPr>
        <p:blipFill>
          <a:blip r:embed="rId6"/>
          <a:stretch>
            <a:fillRect/>
          </a:stretch>
        </p:blipFill>
        <p:spPr>
          <a:xfrm>
            <a:off x="3341205" y="1659344"/>
            <a:ext cx="8784120" cy="3200322"/>
          </a:xfrm>
          <a:prstGeom prst="rect">
            <a:avLst/>
          </a:prstGeom>
        </p:spPr>
      </p:pic>
    </p:spTree>
    <p:custDataLst>
      <p:tags r:id="rId1"/>
    </p:custDataLst>
    <p:extLst>
      <p:ext uri="{BB962C8B-B14F-4D97-AF65-F5344CB8AC3E}">
        <p14:creationId xmlns:p14="http://schemas.microsoft.com/office/powerpoint/2010/main" val="4011554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308655771"/>
              </p:ext>
            </p:extLst>
          </p:nvPr>
        </p:nvGraphicFramePr>
        <p:xfrm>
          <a:off x="836578" y="1422737"/>
          <a:ext cx="10100930" cy="5029729"/>
        </p:xfrm>
        <a:graphic>
          <a:graphicData uri="http://schemas.openxmlformats.org/drawingml/2006/table">
            <a:tbl>
              <a:tblPr firstRow="1" bandRow="1">
                <a:tableStyleId>{5C22544A-7EE6-4342-B048-85BDC9FD1C3A}</a:tableStyleId>
              </a:tblPr>
              <a:tblGrid>
                <a:gridCol w="2399430">
                  <a:extLst>
                    <a:ext uri="{9D8B030D-6E8A-4147-A177-3AD203B41FA5}">
                      <a16:colId xmlns:a16="http://schemas.microsoft.com/office/drawing/2014/main" val="3761590492"/>
                    </a:ext>
                  </a:extLst>
                </a:gridCol>
                <a:gridCol w="7701500">
                  <a:extLst>
                    <a:ext uri="{9D8B030D-6E8A-4147-A177-3AD203B41FA5}">
                      <a16:colId xmlns:a16="http://schemas.microsoft.com/office/drawing/2014/main" val="3589146894"/>
                    </a:ext>
                  </a:extLst>
                </a:gridCol>
              </a:tblGrid>
              <a:tr h="732049">
                <a:tc>
                  <a:txBody>
                    <a:bodyPr/>
                    <a:lstStyle/>
                    <a:p>
                      <a:pPr algn="ctr"/>
                      <a:r>
                        <a:rPr lang="en-US" dirty="0"/>
                        <a:t>Term</a:t>
                      </a:r>
                      <a:endParaRPr lang="en-IN" dirty="0"/>
                    </a:p>
                  </a:txBody>
                  <a:tcPr/>
                </a:tc>
                <a:tc>
                  <a:txBody>
                    <a:bodyPr/>
                    <a:lstStyle/>
                    <a:p>
                      <a:pPr algn="ctr"/>
                      <a:r>
                        <a:rPr lang="en-US" dirty="0"/>
                        <a:t>Definition</a:t>
                      </a:r>
                      <a:endParaRPr lang="en-IN" dirty="0"/>
                    </a:p>
                  </a:txBody>
                  <a:tcPr/>
                </a:tc>
                <a:extLst>
                  <a:ext uri="{0D108BD9-81ED-4DB2-BD59-A6C34878D82A}">
                    <a16:rowId xmlns:a16="http://schemas.microsoft.com/office/drawing/2014/main" val="2823940462"/>
                  </a:ext>
                </a:extLst>
              </a:tr>
              <a:tr h="634134">
                <a:tc>
                  <a:txBody>
                    <a:bodyPr/>
                    <a:lstStyle/>
                    <a:p>
                      <a:r>
                        <a:rPr lang="en-US" sz="1800" b="0" i="0" u="none" strike="noStrike" kern="1200" dirty="0">
                          <a:solidFill>
                            <a:schemeClr val="dk1"/>
                          </a:solidFill>
                          <a:effectLst/>
                          <a:latin typeface="+mn-lt"/>
                          <a:ea typeface="+mn-ea"/>
                          <a:cs typeface="+mn-cs"/>
                        </a:rPr>
                        <a:t>Useless</a:t>
                      </a:r>
                      <a:br>
                        <a:rPr lang="en-US" sz="1800" b="0" i="0" u="none" strike="noStrike" kern="1200" dirty="0">
                          <a:solidFill>
                            <a:schemeClr val="dk1"/>
                          </a:solidFill>
                          <a:effectLst/>
                          <a:latin typeface="+mn-lt"/>
                          <a:ea typeface="+mn-ea"/>
                          <a:cs typeface="+mn-cs"/>
                        </a:rPr>
                      </a:br>
                      <a:r>
                        <a:rPr lang="en-US" sz="1800" b="0" i="0" u="none" strike="noStrike" kern="1200" dirty="0">
                          <a:solidFill>
                            <a:schemeClr val="dk1"/>
                          </a:solidFill>
                          <a:effectLst/>
                          <a:latin typeface="+mn-lt"/>
                          <a:ea typeface="+mn-ea"/>
                          <a:cs typeface="+mn-cs"/>
                        </a:rPr>
                        <a:t> </a:t>
                      </a:r>
                    </a:p>
                    <a:p>
                      <a:endParaRPr lang="en-IN" dirty="0"/>
                    </a:p>
                  </a:txBody>
                  <a:tcPr/>
                </a:tc>
                <a:tc>
                  <a:txBody>
                    <a:bodyPr/>
                    <a:lstStyle/>
                    <a:p>
                      <a:r>
                        <a:rPr lang="en-US" sz="1800" kern="1200" dirty="0">
                          <a:solidFill>
                            <a:schemeClr val="dk1"/>
                          </a:solidFill>
                          <a:effectLst/>
                          <a:latin typeface="+mn-lt"/>
                          <a:ea typeface="+mn-ea"/>
                          <a:cs typeface="+mn-cs"/>
                        </a:rPr>
                        <a:t>Useless data is unique, discrete data with no potential relationship with the outcome variable.</a:t>
                      </a:r>
                    </a:p>
                  </a:txBody>
                  <a:tcPr/>
                </a:tc>
                <a:extLst>
                  <a:ext uri="{0D108BD9-81ED-4DB2-BD59-A6C34878D82A}">
                    <a16:rowId xmlns:a16="http://schemas.microsoft.com/office/drawing/2014/main" val="4118999507"/>
                  </a:ext>
                </a:extLst>
              </a:tr>
              <a:tr h="611274">
                <a:tc>
                  <a:txBody>
                    <a:bodyPr/>
                    <a:lstStyle/>
                    <a:p>
                      <a:r>
                        <a:rPr lang="en-US" sz="1800" b="0" i="0" u="none" strike="noStrike" kern="1200" dirty="0">
                          <a:solidFill>
                            <a:schemeClr val="dk1"/>
                          </a:solidFill>
                          <a:effectLst/>
                          <a:latin typeface="+mn-lt"/>
                          <a:ea typeface="+mn-ea"/>
                          <a:cs typeface="+mn-cs"/>
                        </a:rPr>
                        <a:t>Nominal</a:t>
                      </a:r>
                      <a:br>
                        <a:rPr lang="en-US" sz="1800" b="0" i="0" u="none" strike="noStrike" kern="1200" dirty="0">
                          <a:solidFill>
                            <a:schemeClr val="dk1"/>
                          </a:solidFill>
                          <a:effectLst/>
                          <a:latin typeface="+mn-lt"/>
                          <a:ea typeface="+mn-ea"/>
                          <a:cs typeface="+mn-cs"/>
                        </a:rPr>
                      </a:br>
                      <a:r>
                        <a:rPr lang="en-US" sz="1800" b="0" i="0" u="none" strike="noStrike" kern="1200" dirty="0">
                          <a:solidFill>
                            <a:schemeClr val="dk1"/>
                          </a:solidFill>
                          <a:effectLst/>
                          <a:latin typeface="+mn-lt"/>
                          <a:ea typeface="+mn-ea"/>
                          <a:cs typeface="+mn-cs"/>
                        </a:rPr>
                        <a:t> </a:t>
                      </a:r>
                    </a:p>
                    <a:p>
                      <a:endParaRPr lang="en-IN" dirty="0"/>
                    </a:p>
                  </a:txBody>
                  <a:tcPr/>
                </a:tc>
                <a:tc>
                  <a:txBody>
                    <a:bodyPr/>
                    <a:lstStyle/>
                    <a:p>
                      <a:r>
                        <a:rPr lang="en-US" sz="1800" kern="1200" dirty="0">
                          <a:solidFill>
                            <a:schemeClr val="dk1"/>
                          </a:solidFill>
                          <a:effectLst/>
                          <a:latin typeface="+mn-lt"/>
                          <a:ea typeface="+mn-ea"/>
                          <a:cs typeface="+mn-cs"/>
                        </a:rPr>
                        <a:t>Nominal data is made of discrete values with no numerical relationship between the different categories—mean and median are meaningless. </a:t>
                      </a:r>
                    </a:p>
                  </a:txBody>
                  <a:tcPr/>
                </a:tc>
                <a:extLst>
                  <a:ext uri="{0D108BD9-81ED-4DB2-BD59-A6C34878D82A}">
                    <a16:rowId xmlns:a16="http://schemas.microsoft.com/office/drawing/2014/main" val="643223440"/>
                  </a:ext>
                </a:extLst>
              </a:tr>
              <a:tr h="4626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dk1"/>
                          </a:solidFill>
                          <a:effectLst/>
                          <a:latin typeface="+mn-lt"/>
                          <a:ea typeface="+mn-ea"/>
                          <a:cs typeface="+mn-cs"/>
                        </a:rPr>
                        <a:t>Ordinal</a:t>
                      </a:r>
                    </a:p>
                    <a:p>
                      <a:endParaRPr lang="en-IN" dirty="0"/>
                    </a:p>
                  </a:txBody>
                  <a:tcPr/>
                </a:tc>
                <a:tc>
                  <a:txBody>
                    <a:bodyPr/>
                    <a:lstStyle/>
                    <a:p>
                      <a:r>
                        <a:rPr lang="en-US" sz="1800" kern="1200" dirty="0">
                          <a:solidFill>
                            <a:schemeClr val="dk1"/>
                          </a:solidFill>
                          <a:effectLst/>
                          <a:latin typeface="+mn-lt"/>
                          <a:ea typeface="+mn-ea"/>
                          <a:cs typeface="+mn-cs"/>
                        </a:rPr>
                        <a:t>Ordinal data are discrete integers that can be ranked or sorted.</a:t>
                      </a:r>
                    </a:p>
                  </a:txBody>
                  <a:tcPr/>
                </a:tc>
                <a:extLst>
                  <a:ext uri="{0D108BD9-81ED-4DB2-BD59-A6C34878D82A}">
                    <a16:rowId xmlns:a16="http://schemas.microsoft.com/office/drawing/2014/main" val="4081977973"/>
                  </a:ext>
                </a:extLst>
              </a:tr>
              <a:tr h="732049">
                <a:tc>
                  <a:txBody>
                    <a:bodyPr/>
                    <a:lstStyle/>
                    <a:p>
                      <a:r>
                        <a:rPr lang="en-IN" dirty="0"/>
                        <a:t>Binary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Binary data is discrete data that can be in only one of two categories—either yes or no, 1 or 0, off or on, etc. </a:t>
                      </a:r>
                    </a:p>
                    <a:p>
                      <a:endParaRPr lang="en-IN" dirty="0"/>
                    </a:p>
                  </a:txBody>
                  <a:tcPr/>
                </a:tc>
                <a:extLst>
                  <a:ext uri="{0D108BD9-81ED-4DB2-BD59-A6C34878D82A}">
                    <a16:rowId xmlns:a16="http://schemas.microsoft.com/office/drawing/2014/main" val="1518111047"/>
                  </a:ext>
                </a:extLst>
              </a:tr>
              <a:tr h="732049">
                <a:tc>
                  <a:txBody>
                    <a:bodyPr/>
                    <a:lstStyle/>
                    <a:p>
                      <a:r>
                        <a:rPr lang="en-IN" dirty="0"/>
                        <a:t>Count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Count data is discrete whole number data—no negative numbers here. Count data often has many small values, such as zero and one.</a:t>
                      </a:r>
                    </a:p>
                    <a:p>
                      <a:endParaRPr lang="en-IN" dirty="0"/>
                    </a:p>
                  </a:txBody>
                  <a:tcPr/>
                </a:tc>
                <a:extLst>
                  <a:ext uri="{0D108BD9-81ED-4DB2-BD59-A6C34878D82A}">
                    <a16:rowId xmlns:a16="http://schemas.microsoft.com/office/drawing/2014/main" val="1236830972"/>
                  </a:ext>
                </a:extLst>
              </a:tr>
            </a:tbl>
          </a:graphicData>
        </a:graphic>
      </p:graphicFrame>
      <p:sp>
        <p:nvSpPr>
          <p:cNvPr id="13" name="Title 1"/>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Glossary </a:t>
            </a:r>
          </a:p>
          <a:p>
            <a:pPr lvl="0">
              <a:spcBef>
                <a:spcPts val="0"/>
              </a:spcBef>
            </a:pPr>
            <a:endParaRPr lang="en-US" sz="2000" dirty="0">
              <a:solidFill>
                <a:schemeClr val="bg1"/>
              </a:solidFill>
            </a:endParaRPr>
          </a:p>
          <a:p>
            <a:pPr lvl="0">
              <a:spcBef>
                <a:spcPts val="0"/>
              </a:spcBef>
            </a:pPr>
            <a:endParaRPr lang="en-US" sz="2000" dirty="0">
              <a:solidFill>
                <a:schemeClr val="bg1"/>
              </a:solidFill>
            </a:endParaRPr>
          </a:p>
        </p:txBody>
      </p:sp>
    </p:spTree>
    <p:custDataLst>
      <p:tags r:id="rId1"/>
    </p:custDataLst>
    <p:extLst>
      <p:ext uri="{BB962C8B-B14F-4D97-AF65-F5344CB8AC3E}">
        <p14:creationId xmlns:p14="http://schemas.microsoft.com/office/powerpoint/2010/main" val="27681955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D35F8AC-D087-4AA5-94F8-20FB279337CC}"/>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Explore data sources</a:t>
            </a:r>
          </a:p>
          <a:p>
            <a:pPr lvl="0">
              <a:spcBef>
                <a:spcPts val="0"/>
              </a:spcBef>
            </a:pPr>
            <a:endParaRPr lang="en-US" sz="2000" dirty="0">
              <a:solidFill>
                <a:schemeClr val="bg1"/>
              </a:solidFill>
            </a:endParaRPr>
          </a:p>
        </p:txBody>
      </p:sp>
      <p:sp>
        <p:nvSpPr>
          <p:cNvPr id="25" name="Rectangle 24">
            <a:extLst>
              <a:ext uri="{FF2B5EF4-FFF2-40B4-BE49-F238E27FC236}">
                <a16:creationId xmlns:a16="http://schemas.microsoft.com/office/drawing/2014/main" id="{5363A5E6-DFE8-4DDF-BDD2-0298BCEE8000}"/>
              </a:ext>
            </a:extLst>
          </p:cNvPr>
          <p:cNvSpPr/>
          <p:nvPr/>
        </p:nvSpPr>
        <p:spPr>
          <a:xfrm>
            <a:off x="12274208" y="0"/>
            <a:ext cx="25527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IN" b="1" dirty="0"/>
              <a:t> Hotspot on graphic – </a:t>
            </a:r>
          </a:p>
          <a:p>
            <a:r>
              <a:rPr lang="en-IN" b="1" dirty="0"/>
              <a:t>Next should be disabled until they explore all markers.</a:t>
            </a:r>
          </a:p>
        </p:txBody>
      </p:sp>
      <p:sp>
        <p:nvSpPr>
          <p:cNvPr id="18" name="Rectangle 17">
            <a:extLst>
              <a:ext uri="{FF2B5EF4-FFF2-40B4-BE49-F238E27FC236}">
                <a16:creationId xmlns:a16="http://schemas.microsoft.com/office/drawing/2014/main" id="{E2B545CE-1EDB-4F1A-95EF-E77079F54BB9}"/>
              </a:ext>
            </a:extLst>
          </p:cNvPr>
          <p:cNvSpPr/>
          <p:nvPr/>
        </p:nvSpPr>
        <p:spPr>
          <a:xfrm>
            <a:off x="1" y="1036521"/>
            <a:ext cx="11946036" cy="50809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600" dirty="0">
                <a:solidFill>
                  <a:schemeClr val="tx1"/>
                </a:solidFill>
              </a:rPr>
              <a:t>Here is the table I made for you to better understand data sources. Select each marker to learn more.</a:t>
            </a:r>
          </a:p>
        </p:txBody>
      </p:sp>
      <p:sp>
        <p:nvSpPr>
          <p:cNvPr id="21" name="Rectangle 20">
            <a:extLst>
              <a:ext uri="{FF2B5EF4-FFF2-40B4-BE49-F238E27FC236}">
                <a16:creationId xmlns:a16="http://schemas.microsoft.com/office/drawing/2014/main" id="{53C2A769-59F2-4428-BD3E-88DB2DD76CDD}"/>
              </a:ext>
            </a:extLst>
          </p:cNvPr>
          <p:cNvSpPr/>
          <p:nvPr/>
        </p:nvSpPr>
        <p:spPr>
          <a:xfrm>
            <a:off x="489723" y="6414933"/>
            <a:ext cx="11456314" cy="369332"/>
          </a:xfrm>
          <a:prstGeom prst="rect">
            <a:avLst/>
          </a:prstGeom>
          <a:solidFill>
            <a:schemeClr val="accent1">
              <a:lumMod val="20000"/>
              <a:lumOff val="80000"/>
            </a:schemeClr>
          </a:solidFill>
        </p:spPr>
        <p:txBody>
          <a:bodyPr wrap="square">
            <a:spAutoFit/>
          </a:bodyPr>
          <a:lstStyle/>
          <a:p>
            <a:pPr lvl="0"/>
            <a:r>
              <a:rPr lang="en-US" i="1" dirty="0"/>
              <a:t>&lt;i-text&gt;  Select the markers to learn more.</a:t>
            </a:r>
          </a:p>
        </p:txBody>
      </p:sp>
      <p:sp>
        <p:nvSpPr>
          <p:cNvPr id="15" name="Rectangle 14">
            <a:extLst>
              <a:ext uri="{FF2B5EF4-FFF2-40B4-BE49-F238E27FC236}">
                <a16:creationId xmlns:a16="http://schemas.microsoft.com/office/drawing/2014/main" id="{3823211E-6882-42EB-8BCD-5A82AEFB1AAC}"/>
              </a:ext>
            </a:extLst>
          </p:cNvPr>
          <p:cNvSpPr/>
          <p:nvPr/>
        </p:nvSpPr>
        <p:spPr>
          <a:xfrm flipH="1">
            <a:off x="553840" y="1786816"/>
            <a:ext cx="674875" cy="397192"/>
          </a:xfrm>
          <a:prstGeom prst="rect">
            <a:avLst/>
          </a:prstGeom>
          <a:solidFill>
            <a:srgbClr val="DD5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6" name="Rectangle 15">
            <a:extLst>
              <a:ext uri="{FF2B5EF4-FFF2-40B4-BE49-F238E27FC236}">
                <a16:creationId xmlns:a16="http://schemas.microsoft.com/office/drawing/2014/main" id="{353984D5-0A22-4489-B2E1-EE810A871210}"/>
              </a:ext>
            </a:extLst>
          </p:cNvPr>
          <p:cNvSpPr/>
          <p:nvPr/>
        </p:nvSpPr>
        <p:spPr>
          <a:xfrm>
            <a:off x="1637663" y="1786816"/>
            <a:ext cx="635794" cy="397192"/>
          </a:xfrm>
          <a:prstGeom prst="rect">
            <a:avLst/>
          </a:prstGeom>
          <a:solidFill>
            <a:srgbClr val="DD5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7" name="Rectangle 16">
            <a:extLst>
              <a:ext uri="{FF2B5EF4-FFF2-40B4-BE49-F238E27FC236}">
                <a16:creationId xmlns:a16="http://schemas.microsoft.com/office/drawing/2014/main" id="{CD252141-F8D1-4C22-A81C-5E81FD9F8409}"/>
              </a:ext>
            </a:extLst>
          </p:cNvPr>
          <p:cNvSpPr/>
          <p:nvPr/>
        </p:nvSpPr>
        <p:spPr>
          <a:xfrm>
            <a:off x="2680622" y="1786816"/>
            <a:ext cx="635794" cy="397192"/>
          </a:xfrm>
          <a:prstGeom prst="rect">
            <a:avLst/>
          </a:prstGeom>
          <a:solidFill>
            <a:srgbClr val="DD5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9" name="Rectangle 18">
            <a:extLst>
              <a:ext uri="{FF2B5EF4-FFF2-40B4-BE49-F238E27FC236}">
                <a16:creationId xmlns:a16="http://schemas.microsoft.com/office/drawing/2014/main" id="{848DCAD2-4704-45C4-A9AB-F931238912CC}"/>
              </a:ext>
            </a:extLst>
          </p:cNvPr>
          <p:cNvSpPr/>
          <p:nvPr/>
        </p:nvSpPr>
        <p:spPr>
          <a:xfrm flipH="1">
            <a:off x="4009354" y="1786816"/>
            <a:ext cx="674875" cy="397192"/>
          </a:xfrm>
          <a:prstGeom prst="rect">
            <a:avLst/>
          </a:prstGeom>
          <a:solidFill>
            <a:srgbClr val="DD5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0" name="Rectangle 19">
            <a:extLst>
              <a:ext uri="{FF2B5EF4-FFF2-40B4-BE49-F238E27FC236}">
                <a16:creationId xmlns:a16="http://schemas.microsoft.com/office/drawing/2014/main" id="{1111C4FB-0B4E-47FB-9F11-40E6F69F5F88}"/>
              </a:ext>
            </a:extLst>
          </p:cNvPr>
          <p:cNvSpPr/>
          <p:nvPr/>
        </p:nvSpPr>
        <p:spPr>
          <a:xfrm>
            <a:off x="5383439" y="1786816"/>
            <a:ext cx="635794" cy="397192"/>
          </a:xfrm>
          <a:prstGeom prst="rect">
            <a:avLst/>
          </a:prstGeom>
          <a:solidFill>
            <a:srgbClr val="DD5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2" name="Rectangle 21">
            <a:extLst>
              <a:ext uri="{FF2B5EF4-FFF2-40B4-BE49-F238E27FC236}">
                <a16:creationId xmlns:a16="http://schemas.microsoft.com/office/drawing/2014/main" id="{232B4096-2994-43D4-B404-2B9BEB30E155}"/>
              </a:ext>
            </a:extLst>
          </p:cNvPr>
          <p:cNvSpPr/>
          <p:nvPr/>
        </p:nvSpPr>
        <p:spPr>
          <a:xfrm>
            <a:off x="6660153" y="1786816"/>
            <a:ext cx="635794" cy="397192"/>
          </a:xfrm>
          <a:prstGeom prst="rect">
            <a:avLst/>
          </a:prstGeom>
          <a:solidFill>
            <a:srgbClr val="DD5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23" name="Rectangle 22">
            <a:extLst>
              <a:ext uri="{FF2B5EF4-FFF2-40B4-BE49-F238E27FC236}">
                <a16:creationId xmlns:a16="http://schemas.microsoft.com/office/drawing/2014/main" id="{8A42E7D0-E712-440B-819E-B3712F1F088D}"/>
              </a:ext>
            </a:extLst>
          </p:cNvPr>
          <p:cNvSpPr/>
          <p:nvPr/>
        </p:nvSpPr>
        <p:spPr>
          <a:xfrm>
            <a:off x="9187142" y="1786816"/>
            <a:ext cx="635794" cy="397192"/>
          </a:xfrm>
          <a:prstGeom prst="rect">
            <a:avLst/>
          </a:prstGeom>
          <a:solidFill>
            <a:srgbClr val="DD5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26" name="Rectangle 25">
            <a:extLst>
              <a:ext uri="{FF2B5EF4-FFF2-40B4-BE49-F238E27FC236}">
                <a16:creationId xmlns:a16="http://schemas.microsoft.com/office/drawing/2014/main" id="{8D22E4A9-FC04-45A7-8F28-E31347FADEDC}"/>
              </a:ext>
            </a:extLst>
          </p:cNvPr>
          <p:cNvSpPr/>
          <p:nvPr/>
        </p:nvSpPr>
        <p:spPr>
          <a:xfrm>
            <a:off x="8062287" y="1786816"/>
            <a:ext cx="635794" cy="397192"/>
          </a:xfrm>
          <a:prstGeom prst="rect">
            <a:avLst/>
          </a:prstGeom>
          <a:solidFill>
            <a:srgbClr val="DD5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24" name="Title 1">
            <a:extLst>
              <a:ext uri="{FF2B5EF4-FFF2-40B4-BE49-F238E27FC236}">
                <a16:creationId xmlns:a16="http://schemas.microsoft.com/office/drawing/2014/main" id="{957045E5-67EF-436A-8AB9-7C11C970EEF2}"/>
              </a:ext>
            </a:extLst>
          </p:cNvPr>
          <p:cNvSpPr txBox="1">
            <a:spLocks/>
          </p:cNvSpPr>
          <p:nvPr/>
        </p:nvSpPr>
        <p:spPr>
          <a:xfrm>
            <a:off x="-3535158" y="956256"/>
            <a:ext cx="3394409"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p>
          <a:p>
            <a:pPr>
              <a:spcAft>
                <a:spcPts val="600"/>
              </a:spcAft>
            </a:pPr>
            <a:r>
              <a:rPr lang="en-IN" sz="2000" b="1" dirty="0">
                <a:solidFill>
                  <a:schemeClr val="bg1"/>
                </a:solidFill>
              </a:rPr>
              <a:t>Hotspots</a:t>
            </a:r>
          </a:p>
        </p:txBody>
      </p:sp>
      <p:pic>
        <p:nvPicPr>
          <p:cNvPr id="2" name="Picture 1">
            <a:extLst>
              <a:ext uri="{FF2B5EF4-FFF2-40B4-BE49-F238E27FC236}">
                <a16:creationId xmlns:a16="http://schemas.microsoft.com/office/drawing/2014/main" id="{29568AEA-47D9-49AC-BAC2-8C5BE8B55322}"/>
              </a:ext>
            </a:extLst>
          </p:cNvPr>
          <p:cNvPicPr>
            <a:picLocks noChangeAspect="1"/>
          </p:cNvPicPr>
          <p:nvPr/>
        </p:nvPicPr>
        <p:blipFill>
          <a:blip r:embed="rId4"/>
          <a:stretch>
            <a:fillRect/>
          </a:stretch>
        </p:blipFill>
        <p:spPr>
          <a:xfrm>
            <a:off x="553840" y="2158608"/>
            <a:ext cx="9649703" cy="4429328"/>
          </a:xfrm>
          <a:prstGeom prst="rect">
            <a:avLst/>
          </a:prstGeom>
        </p:spPr>
      </p:pic>
    </p:spTree>
    <p:custDataLst>
      <p:tags r:id="rId1"/>
    </p:custDataLst>
    <p:extLst>
      <p:ext uri="{BB962C8B-B14F-4D97-AF65-F5344CB8AC3E}">
        <p14:creationId xmlns:p14="http://schemas.microsoft.com/office/powerpoint/2010/main" val="9382587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501153" y="6068543"/>
            <a:ext cx="11456314" cy="646331"/>
          </a:xfrm>
          <a:prstGeom prst="rect">
            <a:avLst/>
          </a:prstGeom>
          <a:solidFill>
            <a:schemeClr val="accent1">
              <a:lumMod val="20000"/>
              <a:lumOff val="80000"/>
            </a:schemeClr>
          </a:solidFill>
        </p:spPr>
        <p:txBody>
          <a:bodyPr wrap="square">
            <a:spAutoFit/>
          </a:bodyPr>
          <a:lstStyle/>
          <a:p>
            <a:pPr lvl="0"/>
            <a:r>
              <a:rPr lang="en-US" i="1" dirty="0"/>
              <a:t>&lt;i-text&gt; Select your answer then select </a:t>
            </a:r>
            <a:r>
              <a:rPr lang="en-US" b="1" i="1" dirty="0"/>
              <a:t>Confirm</a:t>
            </a:r>
            <a:r>
              <a:rPr lang="en-US" i="1" dirty="0"/>
              <a:t>.  </a:t>
            </a:r>
          </a:p>
          <a:p>
            <a:pPr lvl="0"/>
            <a:endParaRPr lang="en-US" i="1" dirty="0"/>
          </a:p>
        </p:txBody>
      </p:sp>
      <p:sp>
        <p:nvSpPr>
          <p:cNvPr id="6" name="Title 1">
            <a:extLst>
              <a:ext uri="{FF2B5EF4-FFF2-40B4-BE49-F238E27FC236}">
                <a16:creationId xmlns:a16="http://schemas.microsoft.com/office/drawing/2014/main" id="{C7E38702-0141-4E93-A182-E8D62B92A2E9}"/>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Activity: Identify data sources</a:t>
            </a:r>
          </a:p>
          <a:p>
            <a:pPr lvl="0">
              <a:spcBef>
                <a:spcPts val="0"/>
              </a:spcBef>
            </a:pPr>
            <a:endParaRPr lang="en-US" sz="2000" dirty="0">
              <a:solidFill>
                <a:schemeClr val="bg1"/>
              </a:solidFill>
            </a:endParaRPr>
          </a:p>
        </p:txBody>
      </p:sp>
      <p:sp>
        <p:nvSpPr>
          <p:cNvPr id="49" name="Rectangle 48"/>
          <p:cNvSpPr/>
          <p:nvPr/>
        </p:nvSpPr>
        <p:spPr>
          <a:xfrm>
            <a:off x="3091933" y="3478505"/>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The data source table is comprehensive and may provide a user with the ability to repair most system issues on their own.</a:t>
            </a:r>
          </a:p>
        </p:txBody>
      </p:sp>
      <p:sp>
        <p:nvSpPr>
          <p:cNvPr id="51" name="Rectangle 50"/>
          <p:cNvSpPr/>
          <p:nvPr/>
        </p:nvSpPr>
        <p:spPr>
          <a:xfrm>
            <a:off x="3091933" y="4221764"/>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The data source table includes basic information which is sufficient for any personnel to reference system contacts for an emergency.</a:t>
            </a:r>
          </a:p>
        </p:txBody>
      </p:sp>
      <p:sp>
        <p:nvSpPr>
          <p:cNvPr id="53" name="Rectangle 52"/>
          <p:cNvSpPr/>
          <p:nvPr/>
        </p:nvSpPr>
        <p:spPr>
          <a:xfrm>
            <a:off x="3091933" y="4981796"/>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The data source table does not include information about financial systems due to confidentiality.  </a:t>
            </a:r>
          </a:p>
        </p:txBody>
      </p:sp>
      <p:sp>
        <p:nvSpPr>
          <p:cNvPr id="24" name="Rectangle 23"/>
          <p:cNvSpPr/>
          <p:nvPr/>
        </p:nvSpPr>
        <p:spPr>
          <a:xfrm>
            <a:off x="56996" y="991730"/>
            <a:ext cx="12153897" cy="90356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sz="1600" dirty="0">
                <a:solidFill>
                  <a:schemeClr val="tx1"/>
                </a:solidFill>
              </a:rPr>
              <a:t>The data source table provides much more than just a source for data. If there was an emergency about processing a final quarterly financial report from the financial accounting software and the IT personnel were not available, w</a:t>
            </a:r>
            <a:r>
              <a:rPr lang="en-US" sz="1600" b="1" dirty="0">
                <a:solidFill>
                  <a:schemeClr val="tx1"/>
                </a:solidFill>
              </a:rPr>
              <a:t>hat reason best describes why having this data source table is critical?</a:t>
            </a:r>
          </a:p>
        </p:txBody>
      </p:sp>
      <p:sp>
        <p:nvSpPr>
          <p:cNvPr id="26" name="Rectangle 25"/>
          <p:cNvSpPr/>
          <p:nvPr/>
        </p:nvSpPr>
        <p:spPr>
          <a:xfrm>
            <a:off x="481918" y="5414271"/>
            <a:ext cx="1657156" cy="5080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Confirm</a:t>
            </a:r>
          </a:p>
        </p:txBody>
      </p:sp>
      <p:sp>
        <p:nvSpPr>
          <p:cNvPr id="30" name="Rectangle 29">
            <a:extLst>
              <a:ext uri="{FF2B5EF4-FFF2-40B4-BE49-F238E27FC236}">
                <a16:creationId xmlns:a16="http://schemas.microsoft.com/office/drawing/2014/main" id="{35CA208A-E800-4866-AE34-82781F53D958}"/>
              </a:ext>
            </a:extLst>
          </p:cNvPr>
          <p:cNvSpPr/>
          <p:nvPr/>
        </p:nvSpPr>
        <p:spPr>
          <a:xfrm>
            <a:off x="12286845" y="0"/>
            <a:ext cx="25527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US" dirty="0"/>
          </a:p>
          <a:p>
            <a:r>
              <a:rPr lang="en-US" dirty="0"/>
              <a:t>Correct/incorrect feedback: Standard – well done / nice job/ great work, etc.</a:t>
            </a:r>
          </a:p>
          <a:p>
            <a:endParaRPr lang="en-US" dirty="0"/>
          </a:p>
          <a:p>
            <a:endParaRPr lang="en-US" dirty="0"/>
          </a:p>
        </p:txBody>
      </p:sp>
      <p:sp>
        <p:nvSpPr>
          <p:cNvPr id="18" name="Oval 17">
            <a:extLst>
              <a:ext uri="{FF2B5EF4-FFF2-40B4-BE49-F238E27FC236}">
                <a16:creationId xmlns:a16="http://schemas.microsoft.com/office/drawing/2014/main" id="{955D9E26-E4B6-4113-AFE8-CFD9E417AC96}"/>
              </a:ext>
            </a:extLst>
          </p:cNvPr>
          <p:cNvSpPr/>
          <p:nvPr/>
        </p:nvSpPr>
        <p:spPr>
          <a:xfrm>
            <a:off x="2451802" y="3521369"/>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50F3B9D-66D1-4B1A-A608-6B8B4984B2C1}"/>
              </a:ext>
            </a:extLst>
          </p:cNvPr>
          <p:cNvSpPr/>
          <p:nvPr/>
        </p:nvSpPr>
        <p:spPr>
          <a:xfrm>
            <a:off x="2451802" y="4264628"/>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206C271-644D-4D97-AEC3-4983C53786CB}"/>
              </a:ext>
            </a:extLst>
          </p:cNvPr>
          <p:cNvSpPr/>
          <p:nvPr/>
        </p:nvSpPr>
        <p:spPr>
          <a:xfrm>
            <a:off x="2451802" y="5009658"/>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6E35AB1C-FBBE-4852-9CC0-E28D804CB864}"/>
              </a:ext>
            </a:extLst>
          </p:cNvPr>
          <p:cNvSpPr/>
          <p:nvPr/>
        </p:nvSpPr>
        <p:spPr>
          <a:xfrm>
            <a:off x="2606219" y="4404823"/>
            <a:ext cx="146795" cy="1594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53BFCABC-E3CA-423B-95EB-480BBA7F9E23}"/>
              </a:ext>
            </a:extLst>
          </p:cNvPr>
          <p:cNvSpPr txBox="1">
            <a:spLocks/>
          </p:cNvSpPr>
          <p:nvPr/>
        </p:nvSpPr>
        <p:spPr>
          <a:xfrm>
            <a:off x="-3535158" y="956256"/>
            <a:ext cx="3394409"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p>
          <a:p>
            <a:pPr>
              <a:spcAft>
                <a:spcPts val="600"/>
              </a:spcAft>
            </a:pPr>
            <a:r>
              <a:rPr lang="en-IN" sz="2000" b="1" dirty="0">
                <a:solidFill>
                  <a:schemeClr val="bg1"/>
                </a:solidFill>
              </a:rPr>
              <a:t>Multiple Choice</a:t>
            </a:r>
          </a:p>
        </p:txBody>
      </p:sp>
    </p:spTree>
    <p:custDataLst>
      <p:tags r:id="rId1"/>
    </p:custDataLst>
    <p:extLst>
      <p:ext uri="{BB962C8B-B14F-4D97-AF65-F5344CB8AC3E}">
        <p14:creationId xmlns:p14="http://schemas.microsoft.com/office/powerpoint/2010/main" val="16355140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501153" y="6068543"/>
            <a:ext cx="11456314" cy="646331"/>
          </a:xfrm>
          <a:prstGeom prst="rect">
            <a:avLst/>
          </a:prstGeom>
          <a:solidFill>
            <a:schemeClr val="accent1">
              <a:lumMod val="20000"/>
              <a:lumOff val="80000"/>
            </a:schemeClr>
          </a:solidFill>
        </p:spPr>
        <p:txBody>
          <a:bodyPr wrap="square">
            <a:spAutoFit/>
          </a:bodyPr>
          <a:lstStyle/>
          <a:p>
            <a:pPr lvl="0"/>
            <a:r>
              <a:rPr lang="en-US" i="1" dirty="0"/>
              <a:t>&lt;i-text&gt; Select your answer then select </a:t>
            </a:r>
            <a:r>
              <a:rPr lang="en-US" b="1" i="1" dirty="0"/>
              <a:t>Confirm</a:t>
            </a:r>
            <a:r>
              <a:rPr lang="en-US" i="1" dirty="0"/>
              <a:t>.  </a:t>
            </a:r>
          </a:p>
          <a:p>
            <a:pPr lvl="0"/>
            <a:endParaRPr lang="en-US" i="1" dirty="0"/>
          </a:p>
        </p:txBody>
      </p:sp>
      <p:sp>
        <p:nvSpPr>
          <p:cNvPr id="6" name="Title 1">
            <a:extLst>
              <a:ext uri="{FF2B5EF4-FFF2-40B4-BE49-F238E27FC236}">
                <a16:creationId xmlns:a16="http://schemas.microsoft.com/office/drawing/2014/main" id="{C7E38702-0141-4E93-A182-E8D62B92A2E9}"/>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Knowledge check: Identify data sources</a:t>
            </a:r>
          </a:p>
          <a:p>
            <a:pPr lvl="0">
              <a:spcBef>
                <a:spcPts val="0"/>
              </a:spcBef>
            </a:pPr>
            <a:endParaRPr lang="en-US" sz="2000" dirty="0">
              <a:solidFill>
                <a:schemeClr val="bg1"/>
              </a:solidFill>
            </a:endParaRPr>
          </a:p>
        </p:txBody>
      </p:sp>
      <p:sp>
        <p:nvSpPr>
          <p:cNvPr id="49" name="Rectangle 48"/>
          <p:cNvSpPr/>
          <p:nvPr/>
        </p:nvSpPr>
        <p:spPr>
          <a:xfrm>
            <a:off x="3091933" y="3478505"/>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Office database providing office metrics and sales data respectively to our sales team, DQI required</a:t>
            </a:r>
          </a:p>
        </p:txBody>
      </p:sp>
      <p:sp>
        <p:nvSpPr>
          <p:cNvPr id="51" name="Rectangle 50"/>
          <p:cNvSpPr/>
          <p:nvPr/>
        </p:nvSpPr>
        <p:spPr>
          <a:xfrm>
            <a:off x="3091933" y="4221764"/>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Office database for our CRM DQI and Sales Dept. </a:t>
            </a:r>
          </a:p>
        </p:txBody>
      </p:sp>
      <p:sp>
        <p:nvSpPr>
          <p:cNvPr id="53" name="Rectangle 52"/>
          <p:cNvSpPr/>
          <p:nvPr/>
        </p:nvSpPr>
        <p:spPr>
          <a:xfrm>
            <a:off x="3091933" y="4981796"/>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Office database metrics with access to our CRM DQI</a:t>
            </a:r>
          </a:p>
        </p:txBody>
      </p:sp>
      <p:sp>
        <p:nvSpPr>
          <p:cNvPr id="24" name="Rectangle 23"/>
          <p:cNvSpPr/>
          <p:nvPr/>
        </p:nvSpPr>
        <p:spPr>
          <a:xfrm>
            <a:off x="56996" y="991730"/>
            <a:ext cx="12153897" cy="90356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sz="1600" dirty="0">
                <a:solidFill>
                  <a:schemeClr val="tx1"/>
                </a:solidFill>
              </a:rPr>
              <a:t>Can you help me better define the data source table?  The office data for available office relocation metrics is provided from two vendors. The office metric data from both vendors is input into the CRM for the Sale Department to access. The data source description needs to be expanded to include these important factors. </a:t>
            </a:r>
            <a:r>
              <a:rPr lang="en-US" sz="1600" b="1" dirty="0">
                <a:solidFill>
                  <a:schemeClr val="tx1"/>
                </a:solidFill>
              </a:rPr>
              <a:t>Which description would best describe an updated data source description for the two sources?</a:t>
            </a:r>
          </a:p>
        </p:txBody>
      </p:sp>
      <p:sp>
        <p:nvSpPr>
          <p:cNvPr id="26" name="Rectangle 25"/>
          <p:cNvSpPr/>
          <p:nvPr/>
        </p:nvSpPr>
        <p:spPr>
          <a:xfrm>
            <a:off x="481918" y="5414271"/>
            <a:ext cx="1657156" cy="5080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Confirm</a:t>
            </a:r>
          </a:p>
        </p:txBody>
      </p:sp>
      <p:sp>
        <p:nvSpPr>
          <p:cNvPr id="30" name="Rectangle 29">
            <a:extLst>
              <a:ext uri="{FF2B5EF4-FFF2-40B4-BE49-F238E27FC236}">
                <a16:creationId xmlns:a16="http://schemas.microsoft.com/office/drawing/2014/main" id="{35CA208A-E800-4866-AE34-82781F53D958}"/>
              </a:ext>
            </a:extLst>
          </p:cNvPr>
          <p:cNvSpPr/>
          <p:nvPr/>
        </p:nvSpPr>
        <p:spPr>
          <a:xfrm>
            <a:off x="12286845" y="0"/>
            <a:ext cx="25527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US" dirty="0"/>
          </a:p>
          <a:p>
            <a:r>
              <a:rPr lang="en-US" dirty="0"/>
              <a:t>Correct/incorrect feedback: Standard – well done / nice job/ great work, etc.</a:t>
            </a:r>
          </a:p>
          <a:p>
            <a:endParaRPr lang="en-US" dirty="0"/>
          </a:p>
          <a:p>
            <a:endParaRPr lang="en-US" dirty="0"/>
          </a:p>
        </p:txBody>
      </p:sp>
      <p:sp>
        <p:nvSpPr>
          <p:cNvPr id="18" name="Oval 17">
            <a:extLst>
              <a:ext uri="{FF2B5EF4-FFF2-40B4-BE49-F238E27FC236}">
                <a16:creationId xmlns:a16="http://schemas.microsoft.com/office/drawing/2014/main" id="{955D9E26-E4B6-4113-AFE8-CFD9E417AC96}"/>
              </a:ext>
            </a:extLst>
          </p:cNvPr>
          <p:cNvSpPr/>
          <p:nvPr/>
        </p:nvSpPr>
        <p:spPr>
          <a:xfrm>
            <a:off x="2451802" y="3521369"/>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50F3B9D-66D1-4B1A-A608-6B8B4984B2C1}"/>
              </a:ext>
            </a:extLst>
          </p:cNvPr>
          <p:cNvSpPr/>
          <p:nvPr/>
        </p:nvSpPr>
        <p:spPr>
          <a:xfrm>
            <a:off x="2451802" y="4264628"/>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206C271-644D-4D97-AEC3-4983C53786CB}"/>
              </a:ext>
            </a:extLst>
          </p:cNvPr>
          <p:cNvSpPr/>
          <p:nvPr/>
        </p:nvSpPr>
        <p:spPr>
          <a:xfrm>
            <a:off x="2451802" y="5009658"/>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6E35AB1C-FBBE-4852-9CC0-E28D804CB864}"/>
              </a:ext>
            </a:extLst>
          </p:cNvPr>
          <p:cNvSpPr/>
          <p:nvPr/>
        </p:nvSpPr>
        <p:spPr>
          <a:xfrm>
            <a:off x="2618480" y="3681859"/>
            <a:ext cx="146795" cy="1594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53BFCABC-E3CA-423B-95EB-480BBA7F9E23}"/>
              </a:ext>
            </a:extLst>
          </p:cNvPr>
          <p:cNvSpPr txBox="1">
            <a:spLocks/>
          </p:cNvSpPr>
          <p:nvPr/>
        </p:nvSpPr>
        <p:spPr>
          <a:xfrm>
            <a:off x="-3535158" y="956256"/>
            <a:ext cx="3394409"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p>
          <a:p>
            <a:pPr>
              <a:spcAft>
                <a:spcPts val="600"/>
              </a:spcAft>
            </a:pPr>
            <a:r>
              <a:rPr lang="en-IN" sz="2000" b="1" dirty="0">
                <a:solidFill>
                  <a:schemeClr val="bg1"/>
                </a:solidFill>
              </a:rPr>
              <a:t>Multiple Choice</a:t>
            </a:r>
          </a:p>
        </p:txBody>
      </p:sp>
    </p:spTree>
    <p:custDataLst>
      <p:tags r:id="rId1"/>
    </p:custDataLst>
    <p:extLst>
      <p:ext uri="{BB962C8B-B14F-4D97-AF65-F5344CB8AC3E}">
        <p14:creationId xmlns:p14="http://schemas.microsoft.com/office/powerpoint/2010/main" val="39182846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A39A29-0C78-40B6-BC5B-1B84EA27AEF0}"/>
              </a:ext>
            </a:extLst>
          </p:cNvPr>
          <p:cNvPicPr>
            <a:picLocks noChangeAspect="1"/>
          </p:cNvPicPr>
          <p:nvPr/>
        </p:nvPicPr>
        <p:blipFill rotWithShape="1">
          <a:blip r:embed="rId4"/>
          <a:srcRect b="15627"/>
          <a:stretch/>
        </p:blipFill>
        <p:spPr>
          <a:xfrm>
            <a:off x="0" y="545556"/>
            <a:ext cx="11064240" cy="6323874"/>
          </a:xfrm>
          <a:prstGeom prst="rect">
            <a:avLst/>
          </a:prstGeom>
        </p:spPr>
      </p:pic>
      <p:sp>
        <p:nvSpPr>
          <p:cNvPr id="9" name="Rectangle 8">
            <a:extLst>
              <a:ext uri="{FF2B5EF4-FFF2-40B4-BE49-F238E27FC236}">
                <a16:creationId xmlns:a16="http://schemas.microsoft.com/office/drawing/2014/main" id="{7E9075C5-685A-4D9F-898B-119AFEFC0B9E}"/>
              </a:ext>
            </a:extLst>
          </p:cNvPr>
          <p:cNvSpPr/>
          <p:nvPr/>
        </p:nvSpPr>
        <p:spPr>
          <a:xfrm>
            <a:off x="12192000" y="-14514"/>
            <a:ext cx="3030071"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US" dirty="0"/>
              <a:t> Image: </a:t>
            </a:r>
            <a:r>
              <a:rPr lang="en-US" dirty="0">
                <a:hlinkClick r:id="rId5"/>
              </a:rPr>
              <a:t>https://www.istockphoto.com/photo/data-crack-gm961414968-262539791</a:t>
            </a:r>
            <a:endParaRPr lang="en-US" u="sng" dirty="0"/>
          </a:p>
        </p:txBody>
      </p:sp>
      <p:sp>
        <p:nvSpPr>
          <p:cNvPr id="5" name="Rectangle 4">
            <a:extLst>
              <a:ext uri="{FF2B5EF4-FFF2-40B4-BE49-F238E27FC236}">
                <a16:creationId xmlns:a16="http://schemas.microsoft.com/office/drawing/2014/main" id="{0C76688B-861B-40DC-A0DB-C8283452F8E6}"/>
              </a:ext>
            </a:extLst>
          </p:cNvPr>
          <p:cNvSpPr/>
          <p:nvPr/>
        </p:nvSpPr>
        <p:spPr>
          <a:xfrm>
            <a:off x="1403498" y="3619500"/>
            <a:ext cx="6654652" cy="12702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Lesson 5: Identify data gaps</a:t>
            </a:r>
          </a:p>
        </p:txBody>
      </p:sp>
      <p:sp>
        <p:nvSpPr>
          <p:cNvPr id="6" name="Title 1">
            <a:extLst>
              <a:ext uri="{FF2B5EF4-FFF2-40B4-BE49-F238E27FC236}">
                <a16:creationId xmlns:a16="http://schemas.microsoft.com/office/drawing/2014/main" id="{6C037417-30B7-4EC0-92A8-FE2AE776289A}"/>
              </a:ext>
            </a:extLst>
          </p:cNvPr>
          <p:cNvSpPr txBox="1">
            <a:spLocks/>
          </p:cNvSpPr>
          <p:nvPr/>
        </p:nvSpPr>
        <p:spPr>
          <a:xfrm>
            <a:off x="-3981450" y="259733"/>
            <a:ext cx="3981450"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Screen Type – </a:t>
            </a:r>
            <a:r>
              <a:rPr lang="en-IN" sz="2000" b="1" dirty="0">
                <a:solidFill>
                  <a:schemeClr val="bg1"/>
                </a:solidFill>
              </a:rPr>
              <a:t>Introduction</a:t>
            </a:r>
            <a:r>
              <a:rPr lang="en-IN" sz="2000" dirty="0">
                <a:solidFill>
                  <a:schemeClr val="bg1"/>
                </a:solidFill>
              </a:rPr>
              <a:t>/</a:t>
            </a:r>
            <a:r>
              <a:rPr lang="en-IN" sz="2000" b="1" dirty="0">
                <a:solidFill>
                  <a:schemeClr val="bg1"/>
                </a:solidFill>
              </a:rPr>
              <a:t>Lesson Opener Screen</a:t>
            </a:r>
          </a:p>
          <a:p>
            <a:pPr>
              <a:spcAft>
                <a:spcPts val="600"/>
              </a:spcAft>
            </a:pPr>
            <a:endParaRPr lang="en-IN" sz="2000" b="1" dirty="0">
              <a:solidFill>
                <a:schemeClr val="bg1"/>
              </a:solidFill>
            </a:endParaRPr>
          </a:p>
        </p:txBody>
      </p:sp>
    </p:spTree>
    <p:custDataLst>
      <p:tags r:id="rId1"/>
    </p:custDataLst>
    <p:extLst>
      <p:ext uri="{BB962C8B-B14F-4D97-AF65-F5344CB8AC3E}">
        <p14:creationId xmlns:p14="http://schemas.microsoft.com/office/powerpoint/2010/main" val="8899761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AB09D5-FC61-4C0A-830A-6660AA78FC1A}"/>
              </a:ext>
            </a:extLst>
          </p:cNvPr>
          <p:cNvSpPr/>
          <p:nvPr/>
        </p:nvSpPr>
        <p:spPr>
          <a:xfrm>
            <a:off x="12226746" y="26894"/>
            <a:ext cx="2552700" cy="6858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pPr marL="285750" indent="-285750">
              <a:buFont typeface="Arial" panose="020B0604020202020204" pitchFamily="34" charset="0"/>
              <a:buChar char="•"/>
            </a:pPr>
            <a:r>
              <a:rPr lang="en-IN" dirty="0"/>
              <a:t>Display the OST  and image when the audio starts.</a:t>
            </a:r>
          </a:p>
          <a:p>
            <a:pPr marL="285750" indent="-285750">
              <a:buFont typeface="Arial" panose="020B0604020202020204" pitchFamily="34" charset="0"/>
              <a:buChar char="•"/>
            </a:pPr>
            <a:r>
              <a:rPr lang="en-US" dirty="0"/>
              <a:t>Play the narration per the transcript.</a:t>
            </a:r>
          </a:p>
          <a:p>
            <a:pPr marL="285750" indent="-285750">
              <a:buFont typeface="Arial" panose="020B0604020202020204" pitchFamily="34" charset="0"/>
              <a:buChar char="•"/>
            </a:pPr>
            <a:r>
              <a:rPr lang="en-US" dirty="0"/>
              <a:t>Play the narration for each bulleted item one at a time, showing them one at a time starting with the first.</a:t>
            </a:r>
          </a:p>
          <a:p>
            <a:pPr marL="285750" indent="-285750">
              <a:buFont typeface="Arial" panose="020B0604020202020204" pitchFamily="34" charset="0"/>
              <a:buChar char="•"/>
            </a:pPr>
            <a:endParaRPr lang="en-IN" dirty="0"/>
          </a:p>
          <a:p>
            <a:r>
              <a:rPr lang="en-US" dirty="0"/>
              <a:t>Stock photo </a:t>
            </a:r>
            <a:r>
              <a:rPr lang="en-US" dirty="0">
                <a:hlinkClick r:id="rId4"/>
              </a:rPr>
              <a:t>https://www.shutterstock.com/image-photo/targeting-business-concept-1120664918</a:t>
            </a:r>
            <a:endParaRPr lang="en-US" dirty="0"/>
          </a:p>
        </p:txBody>
      </p:sp>
      <p:sp>
        <p:nvSpPr>
          <p:cNvPr id="3" name="Rectangle 2">
            <a:extLst>
              <a:ext uri="{FF2B5EF4-FFF2-40B4-BE49-F238E27FC236}">
                <a16:creationId xmlns:a16="http://schemas.microsoft.com/office/drawing/2014/main" id="{5D82A0EC-85CD-4205-955D-7208373206DE}"/>
              </a:ext>
            </a:extLst>
          </p:cNvPr>
          <p:cNvSpPr/>
          <p:nvPr/>
        </p:nvSpPr>
        <p:spPr>
          <a:xfrm>
            <a:off x="110356" y="970954"/>
            <a:ext cx="7389430" cy="61045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Rectangle 2">
            <a:extLst>
              <a:ext uri="{FF2B5EF4-FFF2-40B4-BE49-F238E27FC236}">
                <a16:creationId xmlns:a16="http://schemas.microsoft.com/office/drawing/2014/main" id="{7F8D74BC-A36F-4C9E-BDDF-C8F9106FD8B2}"/>
              </a:ext>
            </a:extLst>
          </p:cNvPr>
          <p:cNvSpPr>
            <a:spLocks noChangeArrowheads="1"/>
          </p:cNvSpPr>
          <p:nvPr/>
        </p:nvSpPr>
        <p:spPr bwMode="auto">
          <a:xfrm>
            <a:off x="709011" y="2992204"/>
            <a:ext cx="619212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24525" algn="r"/>
              </a:tabLst>
              <a:defRPr>
                <a:solidFill>
                  <a:schemeClr val="tx1"/>
                </a:solidFill>
                <a:latin typeface="Arial" panose="020B0604020202020204" pitchFamily="34" charset="0"/>
              </a:defRPr>
            </a:lvl1pPr>
            <a:lvl2pPr eaLnBrk="0" fontAlgn="base" hangingPunct="0">
              <a:spcBef>
                <a:spcPct val="0"/>
              </a:spcBef>
              <a:spcAft>
                <a:spcPct val="0"/>
              </a:spcAft>
              <a:tabLst>
                <a:tab pos="5724525" algn="r"/>
              </a:tabLst>
              <a:defRPr>
                <a:solidFill>
                  <a:schemeClr val="tx1"/>
                </a:solidFill>
                <a:latin typeface="Arial" panose="020B0604020202020204" pitchFamily="34" charset="0"/>
              </a:defRPr>
            </a:lvl2pPr>
            <a:lvl3pPr eaLnBrk="0" fontAlgn="base" hangingPunct="0">
              <a:spcBef>
                <a:spcPct val="0"/>
              </a:spcBef>
              <a:spcAft>
                <a:spcPct val="0"/>
              </a:spcAft>
              <a:tabLst>
                <a:tab pos="5724525" algn="r"/>
              </a:tabLst>
              <a:defRPr>
                <a:solidFill>
                  <a:schemeClr val="tx1"/>
                </a:solidFill>
                <a:latin typeface="Arial" panose="020B0604020202020204" pitchFamily="34" charset="0"/>
              </a:defRPr>
            </a:lvl3pPr>
            <a:lvl4pPr eaLnBrk="0" fontAlgn="base" hangingPunct="0">
              <a:spcBef>
                <a:spcPct val="0"/>
              </a:spcBef>
              <a:spcAft>
                <a:spcPct val="0"/>
              </a:spcAft>
              <a:tabLst>
                <a:tab pos="5724525" algn="r"/>
              </a:tabLst>
              <a:defRPr>
                <a:solidFill>
                  <a:schemeClr val="tx1"/>
                </a:solidFill>
                <a:latin typeface="Arial" panose="020B0604020202020204" pitchFamily="34" charset="0"/>
              </a:defRPr>
            </a:lvl4pPr>
            <a:lvl5pPr eaLnBrk="0" fontAlgn="base" hangingPunct="0">
              <a:spcBef>
                <a:spcPct val="0"/>
              </a:spcBef>
              <a:spcAft>
                <a:spcPct val="0"/>
              </a:spcAft>
              <a:tabLst>
                <a:tab pos="5724525" algn="r"/>
              </a:tabLst>
              <a:defRPr>
                <a:solidFill>
                  <a:schemeClr val="tx1"/>
                </a:solidFill>
                <a:latin typeface="Arial" panose="020B0604020202020204" pitchFamily="34" charset="0"/>
              </a:defRPr>
            </a:lvl5pPr>
            <a:lvl6pPr eaLnBrk="0" fontAlgn="base" hangingPunct="0">
              <a:spcBef>
                <a:spcPct val="0"/>
              </a:spcBef>
              <a:spcAft>
                <a:spcPct val="0"/>
              </a:spcAft>
              <a:tabLst>
                <a:tab pos="5724525" algn="r"/>
              </a:tabLst>
              <a:defRPr>
                <a:solidFill>
                  <a:schemeClr val="tx1"/>
                </a:solidFill>
                <a:latin typeface="Arial" panose="020B0604020202020204" pitchFamily="34" charset="0"/>
              </a:defRPr>
            </a:lvl6pPr>
            <a:lvl7pPr eaLnBrk="0" fontAlgn="base" hangingPunct="0">
              <a:spcBef>
                <a:spcPct val="0"/>
              </a:spcBef>
              <a:spcAft>
                <a:spcPct val="0"/>
              </a:spcAft>
              <a:tabLst>
                <a:tab pos="5724525" algn="r"/>
              </a:tabLst>
              <a:defRPr>
                <a:solidFill>
                  <a:schemeClr val="tx1"/>
                </a:solidFill>
                <a:latin typeface="Arial" panose="020B0604020202020204" pitchFamily="34" charset="0"/>
              </a:defRPr>
            </a:lvl7pPr>
            <a:lvl8pPr eaLnBrk="0" fontAlgn="base" hangingPunct="0">
              <a:spcBef>
                <a:spcPct val="0"/>
              </a:spcBef>
              <a:spcAft>
                <a:spcPct val="0"/>
              </a:spcAft>
              <a:tabLst>
                <a:tab pos="5724525" algn="r"/>
              </a:tabLst>
              <a:defRPr>
                <a:solidFill>
                  <a:schemeClr val="tx1"/>
                </a:solidFill>
                <a:latin typeface="Arial" panose="020B0604020202020204" pitchFamily="34" charset="0"/>
              </a:defRPr>
            </a:lvl8pPr>
            <a:lvl9pPr eaLnBrk="0" fontAlgn="base" hangingPunct="0">
              <a:spcBef>
                <a:spcPct val="0"/>
              </a:spcBef>
              <a:spcAft>
                <a:spcPct val="0"/>
              </a:spcAft>
              <a:tabLst>
                <a:tab pos="5724525" algn="r"/>
              </a:tabLst>
              <a:defRPr>
                <a:solidFill>
                  <a:schemeClr val="tx1"/>
                </a:solidFill>
                <a:latin typeface="Arial" panose="020B0604020202020204" pitchFamily="34" charset="0"/>
              </a:defRPr>
            </a:lvl9pPr>
          </a:lstStyle>
          <a:p>
            <a:pPr lvl="0"/>
            <a:r>
              <a:rPr lang="en-US" b="1" dirty="0">
                <a:solidFill>
                  <a:srgbClr val="000000"/>
                </a:solidFill>
              </a:rPr>
              <a:t>By the end of this lesson, you should be able to:</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Identify data gaps</a:t>
            </a:r>
          </a:p>
        </p:txBody>
      </p:sp>
      <p:pic>
        <p:nvPicPr>
          <p:cNvPr id="5" name="Picture 2">
            <a:extLst>
              <a:ext uri="{FF2B5EF4-FFF2-40B4-BE49-F238E27FC236}">
                <a16:creationId xmlns:a16="http://schemas.microsoft.com/office/drawing/2014/main" id="{EAD9E075-4914-4828-BA7A-D6D73337366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1357"/>
          <a:stretch/>
        </p:blipFill>
        <p:spPr bwMode="auto">
          <a:xfrm>
            <a:off x="7382822" y="2470919"/>
            <a:ext cx="4815787" cy="241411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8EF901A-BA6B-42FE-A03E-A65E2EAB6D26}"/>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bg1"/>
                </a:solidFill>
              </a:rPr>
              <a:t>Lesson 5: Identify data gaps</a:t>
            </a:r>
          </a:p>
        </p:txBody>
      </p:sp>
    </p:spTree>
    <p:custDataLst>
      <p:tags r:id="rId1"/>
    </p:custDataLst>
    <p:extLst>
      <p:ext uri="{BB962C8B-B14F-4D97-AF65-F5344CB8AC3E}">
        <p14:creationId xmlns:p14="http://schemas.microsoft.com/office/powerpoint/2010/main" val="20695299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4374ED-0A8A-439D-8174-FC5094E68797}"/>
              </a:ext>
            </a:extLst>
          </p:cNvPr>
          <p:cNvPicPr>
            <a:picLocks noChangeAspect="1"/>
          </p:cNvPicPr>
          <p:nvPr/>
        </p:nvPicPr>
        <p:blipFill>
          <a:blip r:embed="rId4"/>
          <a:stretch>
            <a:fillRect/>
          </a:stretch>
        </p:blipFill>
        <p:spPr>
          <a:xfrm>
            <a:off x="19051" y="970954"/>
            <a:ext cx="8770619" cy="4949457"/>
          </a:xfrm>
          <a:prstGeom prst="rect">
            <a:avLst/>
          </a:prstGeom>
        </p:spPr>
      </p:pic>
      <p:sp>
        <p:nvSpPr>
          <p:cNvPr id="7" name="Rectangle 6"/>
          <p:cNvSpPr/>
          <p:nvPr/>
        </p:nvSpPr>
        <p:spPr>
          <a:xfrm>
            <a:off x="12306299" y="0"/>
            <a:ext cx="3848101" cy="881017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IN" b="1" dirty="0"/>
              <a:t>Video  - if we cannot find video clips of same characters each time, we will need difference voices  - I think it will make it more interesting to have different voices and a team of IT colleagues, which is more realistic anyway.</a:t>
            </a:r>
          </a:p>
          <a:p>
            <a:endParaRPr lang="en-IN" b="1" dirty="0"/>
          </a:p>
          <a:p>
            <a:r>
              <a:rPr lang="en-US" dirty="0"/>
              <a:t>Motion graphics  </a:t>
            </a:r>
          </a:p>
          <a:p>
            <a:r>
              <a:rPr lang="en-US" dirty="0">
                <a:hlinkClick r:id="rId5"/>
              </a:rPr>
              <a:t>https://www.istockphoto.com/video/young-black-man-using-a-whiteboard-in-an-office-meeting-gm804317570-130982857</a:t>
            </a:r>
            <a:endParaRPr lang="en-IN" b="1" dirty="0"/>
          </a:p>
        </p:txBody>
      </p:sp>
      <p:sp>
        <p:nvSpPr>
          <p:cNvPr id="14" name="Title 1"/>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Introduction to identifying data gaps</a:t>
            </a:r>
          </a:p>
        </p:txBody>
      </p:sp>
      <p:sp>
        <p:nvSpPr>
          <p:cNvPr id="13" name="Google Shape;525;p66"/>
          <p:cNvSpPr txBox="1"/>
          <p:nvPr/>
        </p:nvSpPr>
        <p:spPr>
          <a:xfrm>
            <a:off x="0" y="5976564"/>
            <a:ext cx="11944350" cy="705237"/>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l" rtl="0">
              <a:spcBef>
                <a:spcPts val="300"/>
              </a:spcBef>
              <a:spcAft>
                <a:spcPts val="300"/>
              </a:spcAft>
              <a:buNone/>
            </a:pPr>
            <a:r>
              <a:rPr lang="en" i="1" dirty="0">
                <a:solidFill>
                  <a:srgbClr val="000000"/>
                </a:solidFill>
              </a:rPr>
              <a:t>&lt;I-text&gt;: Play the video.</a:t>
            </a:r>
            <a:endParaRPr i="1" dirty="0"/>
          </a:p>
        </p:txBody>
      </p:sp>
      <p:sp>
        <p:nvSpPr>
          <p:cNvPr id="2" name="Slide Number Placeholder 1">
            <a:extLst>
              <a:ext uri="{FF2B5EF4-FFF2-40B4-BE49-F238E27FC236}">
                <a16:creationId xmlns:a16="http://schemas.microsoft.com/office/drawing/2014/main" id="{A3CA0486-AEF6-47FF-8CA9-855FC398B149}"/>
              </a:ext>
            </a:extLst>
          </p:cNvPr>
          <p:cNvSpPr>
            <a:spLocks noGrp="1"/>
          </p:cNvSpPr>
          <p:nvPr>
            <p:ph type="sldNum" sz="quarter" idx="4294967295"/>
          </p:nvPr>
        </p:nvSpPr>
        <p:spPr>
          <a:xfrm>
            <a:off x="8610600" y="6356350"/>
            <a:ext cx="2743200" cy="365125"/>
          </a:xfrm>
          <a:prstGeom prst="rect">
            <a:avLst/>
          </a:prstGeom>
        </p:spPr>
        <p:txBody>
          <a:bodyPr/>
          <a:lstStyle/>
          <a:p>
            <a:fld id="{BA31FF49-7B43-4FB5-815E-EB4DFAAF1341}" type="slidenum">
              <a:rPr lang="en-IN" smtClean="0"/>
              <a:t>55</a:t>
            </a:fld>
            <a:endParaRPr lang="en-IN" dirty="0"/>
          </a:p>
        </p:txBody>
      </p:sp>
      <p:sp>
        <p:nvSpPr>
          <p:cNvPr id="10" name="TextBox 9">
            <a:extLst>
              <a:ext uri="{FF2B5EF4-FFF2-40B4-BE49-F238E27FC236}">
                <a16:creationId xmlns:a16="http://schemas.microsoft.com/office/drawing/2014/main" id="{F2C81C4E-DFBE-4E68-A321-DFA9C06EA4FF}"/>
              </a:ext>
            </a:extLst>
          </p:cNvPr>
          <p:cNvSpPr txBox="1"/>
          <p:nvPr/>
        </p:nvSpPr>
        <p:spPr>
          <a:xfrm>
            <a:off x="6355043" y="2496563"/>
            <a:ext cx="301686" cy="369332"/>
          </a:xfrm>
          <a:prstGeom prst="rect">
            <a:avLst/>
          </a:prstGeom>
          <a:solidFill>
            <a:schemeClr val="accent5">
              <a:lumMod val="75000"/>
            </a:schemeClr>
          </a:solidFill>
        </p:spPr>
        <p:txBody>
          <a:bodyPr wrap="none" rtlCol="0">
            <a:spAutoFit/>
          </a:bodyPr>
          <a:lstStyle/>
          <a:p>
            <a:r>
              <a:rPr lang="en-US" dirty="0">
                <a:solidFill>
                  <a:schemeClr val="bg1"/>
                </a:solidFill>
              </a:rPr>
              <a:t>1</a:t>
            </a:r>
          </a:p>
        </p:txBody>
      </p:sp>
      <p:sp>
        <p:nvSpPr>
          <p:cNvPr id="11" name="TextBox 10">
            <a:extLst>
              <a:ext uri="{FF2B5EF4-FFF2-40B4-BE49-F238E27FC236}">
                <a16:creationId xmlns:a16="http://schemas.microsoft.com/office/drawing/2014/main" id="{6F84E2B6-FD2C-4ACC-8530-580449A5F3CD}"/>
              </a:ext>
            </a:extLst>
          </p:cNvPr>
          <p:cNvSpPr txBox="1"/>
          <p:nvPr/>
        </p:nvSpPr>
        <p:spPr>
          <a:xfrm>
            <a:off x="6357974" y="3215414"/>
            <a:ext cx="301686" cy="369332"/>
          </a:xfrm>
          <a:prstGeom prst="rect">
            <a:avLst/>
          </a:prstGeom>
          <a:solidFill>
            <a:schemeClr val="accent5">
              <a:lumMod val="75000"/>
            </a:schemeClr>
          </a:solidFill>
        </p:spPr>
        <p:txBody>
          <a:bodyPr wrap="none" rtlCol="0">
            <a:spAutoFit/>
          </a:bodyPr>
          <a:lstStyle/>
          <a:p>
            <a:r>
              <a:rPr lang="en-US" dirty="0">
                <a:solidFill>
                  <a:schemeClr val="bg1"/>
                </a:solidFill>
              </a:rPr>
              <a:t>2</a:t>
            </a:r>
          </a:p>
        </p:txBody>
      </p:sp>
      <p:sp>
        <p:nvSpPr>
          <p:cNvPr id="12" name="TextBox 11">
            <a:extLst>
              <a:ext uri="{FF2B5EF4-FFF2-40B4-BE49-F238E27FC236}">
                <a16:creationId xmlns:a16="http://schemas.microsoft.com/office/drawing/2014/main" id="{A65CD1F4-80BF-46BF-820A-A5BE620B6E32}"/>
              </a:ext>
            </a:extLst>
          </p:cNvPr>
          <p:cNvSpPr txBox="1"/>
          <p:nvPr/>
        </p:nvSpPr>
        <p:spPr>
          <a:xfrm>
            <a:off x="6363550" y="3955550"/>
            <a:ext cx="301686" cy="369332"/>
          </a:xfrm>
          <a:prstGeom prst="rect">
            <a:avLst/>
          </a:prstGeom>
          <a:solidFill>
            <a:schemeClr val="accent5">
              <a:lumMod val="75000"/>
            </a:schemeClr>
          </a:solidFill>
        </p:spPr>
        <p:txBody>
          <a:bodyPr wrap="square" rtlCol="0">
            <a:spAutoFit/>
          </a:bodyPr>
          <a:lstStyle/>
          <a:p>
            <a:r>
              <a:rPr lang="en-US" dirty="0">
                <a:solidFill>
                  <a:schemeClr val="bg1"/>
                </a:solidFill>
              </a:rPr>
              <a:t>3</a:t>
            </a:r>
          </a:p>
        </p:txBody>
      </p:sp>
      <p:sp>
        <p:nvSpPr>
          <p:cNvPr id="15" name="Rectangle 14">
            <a:extLst>
              <a:ext uri="{FF2B5EF4-FFF2-40B4-BE49-F238E27FC236}">
                <a16:creationId xmlns:a16="http://schemas.microsoft.com/office/drawing/2014/main" id="{B72EE6CA-DC09-4655-AB67-809BFD824E40}"/>
              </a:ext>
            </a:extLst>
          </p:cNvPr>
          <p:cNvSpPr/>
          <p:nvPr/>
        </p:nvSpPr>
        <p:spPr>
          <a:xfrm>
            <a:off x="6797652" y="2481174"/>
            <a:ext cx="4925114" cy="400110"/>
          </a:xfrm>
          <a:prstGeom prst="rect">
            <a:avLst/>
          </a:prstGeom>
          <a:solidFill>
            <a:schemeClr val="bg1"/>
          </a:solidFill>
        </p:spPr>
        <p:txBody>
          <a:bodyPr wrap="square">
            <a:spAutoFit/>
          </a:bodyPr>
          <a:lstStyle/>
          <a:p>
            <a:r>
              <a:rPr lang="en-US" sz="2000" b="1" dirty="0"/>
              <a:t>We still need to eliminate risks </a:t>
            </a:r>
          </a:p>
        </p:txBody>
      </p:sp>
      <p:sp>
        <p:nvSpPr>
          <p:cNvPr id="16" name="Rectangle 15">
            <a:extLst>
              <a:ext uri="{FF2B5EF4-FFF2-40B4-BE49-F238E27FC236}">
                <a16:creationId xmlns:a16="http://schemas.microsoft.com/office/drawing/2014/main" id="{31FF88DE-2955-4506-9298-937C1EE1AA0A}"/>
              </a:ext>
            </a:extLst>
          </p:cNvPr>
          <p:cNvSpPr/>
          <p:nvPr/>
        </p:nvSpPr>
        <p:spPr>
          <a:xfrm>
            <a:off x="6840227" y="3252910"/>
            <a:ext cx="5087400" cy="400110"/>
          </a:xfrm>
          <a:prstGeom prst="rect">
            <a:avLst/>
          </a:prstGeom>
          <a:solidFill>
            <a:schemeClr val="bg1"/>
          </a:solidFill>
        </p:spPr>
        <p:txBody>
          <a:bodyPr wrap="square">
            <a:spAutoFit/>
          </a:bodyPr>
          <a:lstStyle/>
          <a:p>
            <a:r>
              <a:rPr lang="en-US" sz="2000" b="1" dirty="0"/>
              <a:t>Check for weaknesses</a:t>
            </a:r>
          </a:p>
        </p:txBody>
      </p:sp>
      <p:sp>
        <p:nvSpPr>
          <p:cNvPr id="17" name="Rectangle 16">
            <a:extLst>
              <a:ext uri="{FF2B5EF4-FFF2-40B4-BE49-F238E27FC236}">
                <a16:creationId xmlns:a16="http://schemas.microsoft.com/office/drawing/2014/main" id="{79CB8019-275F-41C4-9C61-83A9C14E572E}"/>
              </a:ext>
            </a:extLst>
          </p:cNvPr>
          <p:cNvSpPr/>
          <p:nvPr/>
        </p:nvSpPr>
        <p:spPr>
          <a:xfrm>
            <a:off x="6806159" y="3976717"/>
            <a:ext cx="5155536" cy="707886"/>
          </a:xfrm>
          <a:prstGeom prst="rect">
            <a:avLst/>
          </a:prstGeom>
          <a:solidFill>
            <a:schemeClr val="bg1"/>
          </a:solidFill>
        </p:spPr>
        <p:txBody>
          <a:bodyPr wrap="square">
            <a:spAutoFit/>
          </a:bodyPr>
          <a:lstStyle/>
          <a:p>
            <a:r>
              <a:rPr lang="en-US" sz="2000" b="1" dirty="0"/>
              <a:t>Data gap analyses helps us find and resolve issues and meet performance goals </a:t>
            </a:r>
          </a:p>
        </p:txBody>
      </p:sp>
      <p:sp>
        <p:nvSpPr>
          <p:cNvPr id="18" name="Rectangle 17">
            <a:extLst>
              <a:ext uri="{FF2B5EF4-FFF2-40B4-BE49-F238E27FC236}">
                <a16:creationId xmlns:a16="http://schemas.microsoft.com/office/drawing/2014/main" id="{231109BC-F652-4711-B014-7C2E130355CB}"/>
              </a:ext>
            </a:extLst>
          </p:cNvPr>
          <p:cNvSpPr/>
          <p:nvPr/>
        </p:nvSpPr>
        <p:spPr>
          <a:xfrm>
            <a:off x="6806159" y="4944980"/>
            <a:ext cx="4805270" cy="707886"/>
          </a:xfrm>
          <a:prstGeom prst="rect">
            <a:avLst/>
          </a:prstGeom>
          <a:solidFill>
            <a:schemeClr val="bg1"/>
          </a:solidFill>
        </p:spPr>
        <p:txBody>
          <a:bodyPr wrap="square">
            <a:spAutoFit/>
          </a:bodyPr>
          <a:lstStyle/>
          <a:p>
            <a:r>
              <a:rPr lang="en-US" sz="2000" b="1" dirty="0"/>
              <a:t>Findings may avoid a failure or future weaknesses</a:t>
            </a:r>
          </a:p>
        </p:txBody>
      </p:sp>
      <p:sp>
        <p:nvSpPr>
          <p:cNvPr id="19" name="TextBox 18">
            <a:extLst>
              <a:ext uri="{FF2B5EF4-FFF2-40B4-BE49-F238E27FC236}">
                <a16:creationId xmlns:a16="http://schemas.microsoft.com/office/drawing/2014/main" id="{87656AC6-ADEA-45E2-BAE1-2F6D8C337880}"/>
              </a:ext>
            </a:extLst>
          </p:cNvPr>
          <p:cNvSpPr txBox="1"/>
          <p:nvPr/>
        </p:nvSpPr>
        <p:spPr>
          <a:xfrm>
            <a:off x="6363550" y="4944980"/>
            <a:ext cx="301686" cy="369332"/>
          </a:xfrm>
          <a:prstGeom prst="rect">
            <a:avLst/>
          </a:prstGeom>
          <a:solidFill>
            <a:schemeClr val="accent5">
              <a:lumMod val="75000"/>
            </a:schemeClr>
          </a:solidFill>
        </p:spPr>
        <p:txBody>
          <a:bodyPr wrap="square" rtlCol="0">
            <a:spAutoFit/>
          </a:bodyPr>
          <a:lstStyle/>
          <a:p>
            <a:r>
              <a:rPr lang="en-US" dirty="0">
                <a:solidFill>
                  <a:schemeClr val="bg1"/>
                </a:solidFill>
              </a:rPr>
              <a:t>4</a:t>
            </a:r>
          </a:p>
        </p:txBody>
      </p:sp>
      <p:sp>
        <p:nvSpPr>
          <p:cNvPr id="20" name="Title 1">
            <a:extLst>
              <a:ext uri="{FF2B5EF4-FFF2-40B4-BE49-F238E27FC236}">
                <a16:creationId xmlns:a16="http://schemas.microsoft.com/office/drawing/2014/main" id="{1132C18D-9058-4900-97BE-BE84804B0F76}"/>
              </a:ext>
            </a:extLst>
          </p:cNvPr>
          <p:cNvSpPr txBox="1">
            <a:spLocks/>
          </p:cNvSpPr>
          <p:nvPr/>
        </p:nvSpPr>
        <p:spPr>
          <a:xfrm>
            <a:off x="-3440674" y="772358"/>
            <a:ext cx="3394409" cy="903566"/>
          </a:xfrm>
          <a:prstGeom prst="homePlate">
            <a:avLst>
              <a:gd name="adj" fmla="val 128876"/>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r>
              <a:rPr lang="en-IN" sz="2000" b="1" dirty="0">
                <a:solidFill>
                  <a:schemeClr val="bg1"/>
                </a:solidFill>
              </a:rPr>
              <a:t>video/animation</a:t>
            </a:r>
          </a:p>
        </p:txBody>
      </p:sp>
    </p:spTree>
    <p:custDataLst>
      <p:tags r:id="rId1"/>
    </p:custDataLst>
    <p:extLst>
      <p:ext uri="{BB962C8B-B14F-4D97-AF65-F5344CB8AC3E}">
        <p14:creationId xmlns:p14="http://schemas.microsoft.com/office/powerpoint/2010/main" val="14966143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72D6F9-4E62-4B46-9D23-7365649E16BC}"/>
              </a:ext>
            </a:extLst>
          </p:cNvPr>
          <p:cNvPicPr>
            <a:picLocks noChangeAspect="1"/>
          </p:cNvPicPr>
          <p:nvPr/>
        </p:nvPicPr>
        <p:blipFill>
          <a:blip r:embed="rId4"/>
          <a:stretch>
            <a:fillRect/>
          </a:stretch>
        </p:blipFill>
        <p:spPr>
          <a:xfrm>
            <a:off x="186729" y="1748347"/>
            <a:ext cx="9387129" cy="4394742"/>
          </a:xfrm>
          <a:prstGeom prst="rect">
            <a:avLst/>
          </a:prstGeom>
        </p:spPr>
      </p:pic>
      <p:sp>
        <p:nvSpPr>
          <p:cNvPr id="6" name="Title 1">
            <a:extLst>
              <a:ext uri="{FF2B5EF4-FFF2-40B4-BE49-F238E27FC236}">
                <a16:creationId xmlns:a16="http://schemas.microsoft.com/office/drawing/2014/main" id="{C7E38702-0141-4E93-A182-E8D62B92A2E9}"/>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Activity: Identify data gaps</a:t>
            </a:r>
          </a:p>
        </p:txBody>
      </p:sp>
      <p:sp>
        <p:nvSpPr>
          <p:cNvPr id="10" name="Rectangle 9">
            <a:extLst>
              <a:ext uri="{FF2B5EF4-FFF2-40B4-BE49-F238E27FC236}">
                <a16:creationId xmlns:a16="http://schemas.microsoft.com/office/drawing/2014/main" id="{35CA208A-E800-4866-AE34-82781F53D958}"/>
              </a:ext>
            </a:extLst>
          </p:cNvPr>
          <p:cNvSpPr/>
          <p:nvPr/>
        </p:nvSpPr>
        <p:spPr>
          <a:xfrm>
            <a:off x="12306300" y="0"/>
            <a:ext cx="25527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IN" b="1" dirty="0"/>
              <a:t>Drop Change all drag and drops or drop downs to another template such as text entry.</a:t>
            </a:r>
          </a:p>
          <a:p>
            <a:r>
              <a:rPr lang="en-IN" b="1" dirty="0"/>
              <a:t>- scrambled</a:t>
            </a:r>
          </a:p>
          <a:p>
            <a:endParaRPr lang="en-IN" b="1" dirty="0"/>
          </a:p>
          <a:p>
            <a:r>
              <a:rPr lang="en-IN" b="1" dirty="0"/>
              <a:t>Graphic table to be recreated.</a:t>
            </a:r>
          </a:p>
          <a:p>
            <a:endParaRPr lang="en-IN" b="1" dirty="0"/>
          </a:p>
          <a:p>
            <a:r>
              <a:rPr lang="en-IN" b="1" dirty="0"/>
              <a:t>Dropdown list is under Transcript – Please SCRAMBLE List. List is in correct order for programming. Note there is one double – if this is not poss. To program, then delete either 3 or 5</a:t>
            </a:r>
          </a:p>
          <a:p>
            <a:endParaRPr lang="en-IN" b="1" dirty="0"/>
          </a:p>
          <a:p>
            <a:r>
              <a:rPr lang="en-IN" b="1" dirty="0"/>
              <a:t>Correct feedback: Great work at completing the data </a:t>
            </a:r>
            <a:r>
              <a:rPr lang="en-US" b="1" dirty="0"/>
              <a:t>uses to help identify the data gaps.</a:t>
            </a:r>
            <a:endParaRPr lang="en-US" dirty="0"/>
          </a:p>
          <a:p>
            <a:endParaRPr lang="en-US" dirty="0"/>
          </a:p>
          <a:p>
            <a:r>
              <a:rPr lang="en-US" dirty="0"/>
              <a:t> Incorrect feedback – list answers.</a:t>
            </a:r>
          </a:p>
          <a:p>
            <a:endParaRPr lang="en-US" dirty="0">
              <a:solidFill>
                <a:schemeClr val="tx1"/>
              </a:solidFill>
            </a:endParaRPr>
          </a:p>
          <a:p>
            <a:r>
              <a:rPr lang="en-IN" b="1" dirty="0"/>
              <a:t>(There is a try again feature)</a:t>
            </a:r>
          </a:p>
          <a:p>
            <a:endParaRPr lang="en-IN" b="1" dirty="0"/>
          </a:p>
          <a:p>
            <a:endParaRPr lang="en-IN" b="1" dirty="0"/>
          </a:p>
          <a:p>
            <a:r>
              <a:rPr lang="en-IN" b="1" dirty="0"/>
              <a:t> </a:t>
            </a:r>
          </a:p>
        </p:txBody>
      </p:sp>
      <p:sp>
        <p:nvSpPr>
          <p:cNvPr id="4" name="Rectangle 3"/>
          <p:cNvSpPr/>
          <p:nvPr/>
        </p:nvSpPr>
        <p:spPr>
          <a:xfrm>
            <a:off x="4196950" y="2250816"/>
            <a:ext cx="1129793" cy="3978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Financial</a:t>
            </a:r>
          </a:p>
        </p:txBody>
      </p:sp>
      <p:sp>
        <p:nvSpPr>
          <p:cNvPr id="5" name="Rectangle 4"/>
          <p:cNvSpPr/>
          <p:nvPr/>
        </p:nvSpPr>
        <p:spPr>
          <a:xfrm>
            <a:off x="11159999" y="6364131"/>
            <a:ext cx="592203" cy="6919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1" y="1036520"/>
            <a:ext cx="11946036" cy="70790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The first place to start looking for data gaps is data use and business purposes for the data. You need to finish the table. What should you do next?</a:t>
            </a:r>
          </a:p>
        </p:txBody>
      </p:sp>
      <p:sp>
        <p:nvSpPr>
          <p:cNvPr id="27" name="Rectangle 26"/>
          <p:cNvSpPr/>
          <p:nvPr/>
        </p:nvSpPr>
        <p:spPr>
          <a:xfrm>
            <a:off x="489723" y="6414933"/>
            <a:ext cx="11456314" cy="369332"/>
          </a:xfrm>
          <a:prstGeom prst="rect">
            <a:avLst/>
          </a:prstGeom>
          <a:solidFill>
            <a:schemeClr val="accent1">
              <a:lumMod val="20000"/>
              <a:lumOff val="80000"/>
            </a:schemeClr>
          </a:solidFill>
        </p:spPr>
        <p:txBody>
          <a:bodyPr wrap="square">
            <a:spAutoFit/>
          </a:bodyPr>
          <a:lstStyle/>
          <a:p>
            <a:pPr lvl="0"/>
            <a:r>
              <a:rPr lang="en-US" i="1" dirty="0"/>
              <a:t>&lt;i-text&gt;  Select each data use from the dropdown boxes then select </a:t>
            </a:r>
            <a:r>
              <a:rPr lang="en-US" b="1" i="1" dirty="0"/>
              <a:t>Confirm</a:t>
            </a:r>
            <a:r>
              <a:rPr lang="en-US" i="1" dirty="0"/>
              <a:t>.</a:t>
            </a:r>
          </a:p>
        </p:txBody>
      </p:sp>
      <p:sp>
        <p:nvSpPr>
          <p:cNvPr id="24" name="Rectangle 23">
            <a:extLst>
              <a:ext uri="{FF2B5EF4-FFF2-40B4-BE49-F238E27FC236}">
                <a16:creationId xmlns:a16="http://schemas.microsoft.com/office/drawing/2014/main" id="{75394B3E-ACFA-4263-AA9A-3E6180607003}"/>
              </a:ext>
            </a:extLst>
          </p:cNvPr>
          <p:cNvSpPr/>
          <p:nvPr/>
        </p:nvSpPr>
        <p:spPr>
          <a:xfrm>
            <a:off x="489723" y="5806224"/>
            <a:ext cx="1503907" cy="5080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Confirm</a:t>
            </a:r>
          </a:p>
        </p:txBody>
      </p:sp>
      <p:sp>
        <p:nvSpPr>
          <p:cNvPr id="28" name="Rectangle 27">
            <a:extLst>
              <a:ext uri="{FF2B5EF4-FFF2-40B4-BE49-F238E27FC236}">
                <a16:creationId xmlns:a16="http://schemas.microsoft.com/office/drawing/2014/main" id="{8261D3E0-4D58-40A6-B91F-AFEC788E59B1}"/>
              </a:ext>
            </a:extLst>
          </p:cNvPr>
          <p:cNvSpPr/>
          <p:nvPr/>
        </p:nvSpPr>
        <p:spPr>
          <a:xfrm>
            <a:off x="4196949" y="3110416"/>
            <a:ext cx="1129793" cy="5015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Sales, Productivity</a:t>
            </a:r>
          </a:p>
        </p:txBody>
      </p:sp>
      <p:sp>
        <p:nvSpPr>
          <p:cNvPr id="30" name="Rectangle 29">
            <a:extLst>
              <a:ext uri="{FF2B5EF4-FFF2-40B4-BE49-F238E27FC236}">
                <a16:creationId xmlns:a16="http://schemas.microsoft.com/office/drawing/2014/main" id="{D5FF2B1B-571B-4540-842A-00B4BBFC720C}"/>
              </a:ext>
            </a:extLst>
          </p:cNvPr>
          <p:cNvSpPr/>
          <p:nvPr/>
        </p:nvSpPr>
        <p:spPr>
          <a:xfrm>
            <a:off x="4207296" y="3988978"/>
            <a:ext cx="1250320"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Available space</a:t>
            </a:r>
          </a:p>
        </p:txBody>
      </p:sp>
      <p:sp>
        <p:nvSpPr>
          <p:cNvPr id="32" name="Rectangle 31">
            <a:extLst>
              <a:ext uri="{FF2B5EF4-FFF2-40B4-BE49-F238E27FC236}">
                <a16:creationId xmlns:a16="http://schemas.microsoft.com/office/drawing/2014/main" id="{0AEEBAED-7A98-410A-8D12-011626BE2F7A}"/>
              </a:ext>
            </a:extLst>
          </p:cNvPr>
          <p:cNvSpPr/>
          <p:nvPr/>
        </p:nvSpPr>
        <p:spPr>
          <a:xfrm>
            <a:off x="4207296" y="4578572"/>
            <a:ext cx="1129793" cy="4986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Improvement calculation</a:t>
            </a:r>
          </a:p>
        </p:txBody>
      </p:sp>
      <p:sp>
        <p:nvSpPr>
          <p:cNvPr id="35" name="Rectangle 34">
            <a:extLst>
              <a:ext uri="{FF2B5EF4-FFF2-40B4-BE49-F238E27FC236}">
                <a16:creationId xmlns:a16="http://schemas.microsoft.com/office/drawing/2014/main" id="{1809524C-A164-4627-A01C-9FE88E5A0AF1}"/>
              </a:ext>
            </a:extLst>
          </p:cNvPr>
          <p:cNvSpPr/>
          <p:nvPr/>
        </p:nvSpPr>
        <p:spPr>
          <a:xfrm>
            <a:off x="4207296" y="5311543"/>
            <a:ext cx="1250320" cy="429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Available space</a:t>
            </a:r>
          </a:p>
        </p:txBody>
      </p:sp>
      <p:sp>
        <p:nvSpPr>
          <p:cNvPr id="37" name="Rectangle 36">
            <a:extLst>
              <a:ext uri="{FF2B5EF4-FFF2-40B4-BE49-F238E27FC236}">
                <a16:creationId xmlns:a16="http://schemas.microsoft.com/office/drawing/2014/main" id="{2745FE4D-9C63-4106-ABD0-80428316B495}"/>
              </a:ext>
            </a:extLst>
          </p:cNvPr>
          <p:cNvSpPr/>
          <p:nvPr/>
        </p:nvSpPr>
        <p:spPr>
          <a:xfrm>
            <a:off x="4147032" y="5829067"/>
            <a:ext cx="1250320"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Termination Provisions</a:t>
            </a:r>
          </a:p>
        </p:txBody>
      </p:sp>
      <p:sp>
        <p:nvSpPr>
          <p:cNvPr id="23" name="Title 1">
            <a:extLst>
              <a:ext uri="{FF2B5EF4-FFF2-40B4-BE49-F238E27FC236}">
                <a16:creationId xmlns:a16="http://schemas.microsoft.com/office/drawing/2014/main" id="{292A5DFC-079B-45F4-8B2B-316AFEC46FD0}"/>
              </a:ext>
            </a:extLst>
          </p:cNvPr>
          <p:cNvSpPr txBox="1">
            <a:spLocks/>
          </p:cNvSpPr>
          <p:nvPr/>
        </p:nvSpPr>
        <p:spPr>
          <a:xfrm>
            <a:off x="-3535158" y="956256"/>
            <a:ext cx="3394409"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p>
          <a:p>
            <a:pPr>
              <a:spcAft>
                <a:spcPts val="600"/>
              </a:spcAft>
            </a:pPr>
            <a:r>
              <a:rPr lang="en-IN" sz="2000" b="1" dirty="0">
                <a:solidFill>
                  <a:schemeClr val="bg1"/>
                </a:solidFill>
              </a:rPr>
              <a:t>Dropdown</a:t>
            </a:r>
          </a:p>
        </p:txBody>
      </p:sp>
    </p:spTree>
    <p:custDataLst>
      <p:tags r:id="rId1"/>
    </p:custDataLst>
    <p:extLst>
      <p:ext uri="{BB962C8B-B14F-4D97-AF65-F5344CB8AC3E}">
        <p14:creationId xmlns:p14="http://schemas.microsoft.com/office/powerpoint/2010/main" val="35104316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4374ED-0A8A-439D-8174-FC5094E68797}"/>
              </a:ext>
            </a:extLst>
          </p:cNvPr>
          <p:cNvPicPr>
            <a:picLocks noChangeAspect="1"/>
          </p:cNvPicPr>
          <p:nvPr/>
        </p:nvPicPr>
        <p:blipFill>
          <a:blip r:embed="rId4"/>
          <a:stretch>
            <a:fillRect/>
          </a:stretch>
        </p:blipFill>
        <p:spPr>
          <a:xfrm>
            <a:off x="19051" y="970954"/>
            <a:ext cx="8770619" cy="4949457"/>
          </a:xfrm>
          <a:prstGeom prst="rect">
            <a:avLst/>
          </a:prstGeom>
        </p:spPr>
      </p:pic>
      <p:sp>
        <p:nvSpPr>
          <p:cNvPr id="7" name="Rectangle 6"/>
          <p:cNvSpPr/>
          <p:nvPr/>
        </p:nvSpPr>
        <p:spPr>
          <a:xfrm>
            <a:off x="12306299" y="0"/>
            <a:ext cx="3848101" cy="881017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IN" b="1" dirty="0"/>
              <a:t>Video  - similar to this one. The issue is trying to find appropriate videos that are in the Essential category in istock, that are diverse, and that are not corporate with suits. </a:t>
            </a:r>
          </a:p>
          <a:p>
            <a:endParaRPr lang="en-IN" b="1" dirty="0"/>
          </a:p>
          <a:p>
            <a:r>
              <a:rPr lang="en-US" dirty="0"/>
              <a:t>Motion graphics  </a:t>
            </a:r>
          </a:p>
          <a:p>
            <a:r>
              <a:rPr lang="en-US" dirty="0">
                <a:hlinkClick r:id="rId5"/>
              </a:rPr>
              <a:t>https://www.istockphoto.com/video/young-black-man-using-a-whiteboard-in-an-office-meeting-gm804317570-130982857</a:t>
            </a:r>
            <a:endParaRPr lang="en-IN" b="1" dirty="0"/>
          </a:p>
        </p:txBody>
      </p:sp>
      <p:sp>
        <p:nvSpPr>
          <p:cNvPr id="14" name="Title 1"/>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Company KPIs and how they influence data gaps</a:t>
            </a:r>
          </a:p>
        </p:txBody>
      </p:sp>
      <p:sp>
        <p:nvSpPr>
          <p:cNvPr id="13" name="Google Shape;525;p66"/>
          <p:cNvSpPr txBox="1"/>
          <p:nvPr/>
        </p:nvSpPr>
        <p:spPr>
          <a:xfrm>
            <a:off x="0" y="5976564"/>
            <a:ext cx="11944350" cy="705237"/>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l" rtl="0">
              <a:spcBef>
                <a:spcPts val="300"/>
              </a:spcBef>
              <a:spcAft>
                <a:spcPts val="300"/>
              </a:spcAft>
              <a:buNone/>
            </a:pPr>
            <a:r>
              <a:rPr lang="en" i="1" dirty="0">
                <a:solidFill>
                  <a:srgbClr val="000000"/>
                </a:solidFill>
              </a:rPr>
              <a:t>&lt;I-text&gt;: Play the video.</a:t>
            </a:r>
            <a:endParaRPr i="1" dirty="0"/>
          </a:p>
        </p:txBody>
      </p:sp>
      <p:sp>
        <p:nvSpPr>
          <p:cNvPr id="2" name="Slide Number Placeholder 1">
            <a:extLst>
              <a:ext uri="{FF2B5EF4-FFF2-40B4-BE49-F238E27FC236}">
                <a16:creationId xmlns:a16="http://schemas.microsoft.com/office/drawing/2014/main" id="{A3CA0486-AEF6-47FF-8CA9-855FC398B149}"/>
              </a:ext>
            </a:extLst>
          </p:cNvPr>
          <p:cNvSpPr>
            <a:spLocks noGrp="1"/>
          </p:cNvSpPr>
          <p:nvPr>
            <p:ph type="sldNum" sz="quarter" idx="4294967295"/>
          </p:nvPr>
        </p:nvSpPr>
        <p:spPr>
          <a:xfrm>
            <a:off x="8610600" y="6356350"/>
            <a:ext cx="2743200" cy="365125"/>
          </a:xfrm>
          <a:prstGeom prst="rect">
            <a:avLst/>
          </a:prstGeom>
        </p:spPr>
        <p:txBody>
          <a:bodyPr/>
          <a:lstStyle/>
          <a:p>
            <a:fld id="{BA31FF49-7B43-4FB5-815E-EB4DFAAF1341}" type="slidenum">
              <a:rPr lang="en-IN" smtClean="0"/>
              <a:t>57</a:t>
            </a:fld>
            <a:endParaRPr lang="en-IN" dirty="0"/>
          </a:p>
        </p:txBody>
      </p:sp>
      <p:sp>
        <p:nvSpPr>
          <p:cNvPr id="10" name="TextBox 9">
            <a:extLst>
              <a:ext uri="{FF2B5EF4-FFF2-40B4-BE49-F238E27FC236}">
                <a16:creationId xmlns:a16="http://schemas.microsoft.com/office/drawing/2014/main" id="{F2C81C4E-DFBE-4E68-A321-DFA9C06EA4FF}"/>
              </a:ext>
            </a:extLst>
          </p:cNvPr>
          <p:cNvSpPr txBox="1"/>
          <p:nvPr/>
        </p:nvSpPr>
        <p:spPr>
          <a:xfrm>
            <a:off x="6363121" y="2515513"/>
            <a:ext cx="301686" cy="369332"/>
          </a:xfrm>
          <a:prstGeom prst="rect">
            <a:avLst/>
          </a:prstGeom>
          <a:solidFill>
            <a:schemeClr val="accent5">
              <a:lumMod val="75000"/>
            </a:schemeClr>
          </a:solidFill>
        </p:spPr>
        <p:txBody>
          <a:bodyPr wrap="none" rtlCol="0">
            <a:spAutoFit/>
          </a:bodyPr>
          <a:lstStyle/>
          <a:p>
            <a:r>
              <a:rPr lang="en-US" dirty="0">
                <a:solidFill>
                  <a:schemeClr val="bg1"/>
                </a:solidFill>
              </a:rPr>
              <a:t>1</a:t>
            </a:r>
          </a:p>
        </p:txBody>
      </p:sp>
      <p:sp>
        <p:nvSpPr>
          <p:cNvPr id="11" name="TextBox 10">
            <a:extLst>
              <a:ext uri="{FF2B5EF4-FFF2-40B4-BE49-F238E27FC236}">
                <a16:creationId xmlns:a16="http://schemas.microsoft.com/office/drawing/2014/main" id="{6F84E2B6-FD2C-4ACC-8530-580449A5F3CD}"/>
              </a:ext>
            </a:extLst>
          </p:cNvPr>
          <p:cNvSpPr txBox="1"/>
          <p:nvPr/>
        </p:nvSpPr>
        <p:spPr>
          <a:xfrm>
            <a:off x="6379563" y="3414092"/>
            <a:ext cx="301686" cy="369332"/>
          </a:xfrm>
          <a:prstGeom prst="rect">
            <a:avLst/>
          </a:prstGeom>
          <a:solidFill>
            <a:schemeClr val="accent5">
              <a:lumMod val="75000"/>
            </a:schemeClr>
          </a:solidFill>
        </p:spPr>
        <p:txBody>
          <a:bodyPr wrap="none" rtlCol="0">
            <a:spAutoFit/>
          </a:bodyPr>
          <a:lstStyle/>
          <a:p>
            <a:r>
              <a:rPr lang="en-US" dirty="0">
                <a:solidFill>
                  <a:schemeClr val="bg1"/>
                </a:solidFill>
              </a:rPr>
              <a:t>2</a:t>
            </a:r>
          </a:p>
        </p:txBody>
      </p:sp>
      <p:sp>
        <p:nvSpPr>
          <p:cNvPr id="12" name="TextBox 11">
            <a:extLst>
              <a:ext uri="{FF2B5EF4-FFF2-40B4-BE49-F238E27FC236}">
                <a16:creationId xmlns:a16="http://schemas.microsoft.com/office/drawing/2014/main" id="{A65CD1F4-80BF-46BF-820A-A5BE620B6E32}"/>
              </a:ext>
            </a:extLst>
          </p:cNvPr>
          <p:cNvSpPr txBox="1"/>
          <p:nvPr/>
        </p:nvSpPr>
        <p:spPr>
          <a:xfrm>
            <a:off x="6380012" y="3976717"/>
            <a:ext cx="301686" cy="369332"/>
          </a:xfrm>
          <a:prstGeom prst="rect">
            <a:avLst/>
          </a:prstGeom>
          <a:solidFill>
            <a:schemeClr val="accent5">
              <a:lumMod val="75000"/>
            </a:schemeClr>
          </a:solidFill>
        </p:spPr>
        <p:txBody>
          <a:bodyPr wrap="square" rtlCol="0">
            <a:spAutoFit/>
          </a:bodyPr>
          <a:lstStyle/>
          <a:p>
            <a:r>
              <a:rPr lang="en-US" dirty="0">
                <a:solidFill>
                  <a:schemeClr val="bg1"/>
                </a:solidFill>
              </a:rPr>
              <a:t>3</a:t>
            </a:r>
          </a:p>
        </p:txBody>
      </p:sp>
      <p:sp>
        <p:nvSpPr>
          <p:cNvPr id="15" name="Rectangle 14">
            <a:extLst>
              <a:ext uri="{FF2B5EF4-FFF2-40B4-BE49-F238E27FC236}">
                <a16:creationId xmlns:a16="http://schemas.microsoft.com/office/drawing/2014/main" id="{B72EE6CA-DC09-4655-AB67-809BFD824E40}"/>
              </a:ext>
            </a:extLst>
          </p:cNvPr>
          <p:cNvSpPr/>
          <p:nvPr/>
        </p:nvSpPr>
        <p:spPr>
          <a:xfrm>
            <a:off x="6797652" y="2481174"/>
            <a:ext cx="4925114" cy="707886"/>
          </a:xfrm>
          <a:prstGeom prst="rect">
            <a:avLst/>
          </a:prstGeom>
          <a:solidFill>
            <a:schemeClr val="bg1"/>
          </a:solidFill>
        </p:spPr>
        <p:txBody>
          <a:bodyPr wrap="square">
            <a:spAutoFit/>
          </a:bodyPr>
          <a:lstStyle/>
          <a:p>
            <a:r>
              <a:rPr lang="en-US" sz="2000" b="1" dirty="0"/>
              <a:t>Office relocations are projected to produce 60%+ of annual revenues</a:t>
            </a:r>
          </a:p>
        </p:txBody>
      </p:sp>
      <p:sp>
        <p:nvSpPr>
          <p:cNvPr id="16" name="Rectangle 15">
            <a:extLst>
              <a:ext uri="{FF2B5EF4-FFF2-40B4-BE49-F238E27FC236}">
                <a16:creationId xmlns:a16="http://schemas.microsoft.com/office/drawing/2014/main" id="{31FF88DE-2955-4506-9298-937C1EE1AA0A}"/>
              </a:ext>
            </a:extLst>
          </p:cNvPr>
          <p:cNvSpPr/>
          <p:nvPr/>
        </p:nvSpPr>
        <p:spPr>
          <a:xfrm>
            <a:off x="6768823" y="3398703"/>
            <a:ext cx="5087400" cy="400110"/>
          </a:xfrm>
          <a:prstGeom prst="rect">
            <a:avLst/>
          </a:prstGeom>
          <a:solidFill>
            <a:schemeClr val="bg1"/>
          </a:solidFill>
        </p:spPr>
        <p:txBody>
          <a:bodyPr wrap="square">
            <a:spAutoFit/>
          </a:bodyPr>
          <a:lstStyle/>
          <a:p>
            <a:r>
              <a:rPr lang="en-US" sz="2000" b="1" dirty="0"/>
              <a:t>Increase retention by 25%</a:t>
            </a:r>
          </a:p>
        </p:txBody>
      </p:sp>
      <p:sp>
        <p:nvSpPr>
          <p:cNvPr id="17" name="Rectangle 16">
            <a:extLst>
              <a:ext uri="{FF2B5EF4-FFF2-40B4-BE49-F238E27FC236}">
                <a16:creationId xmlns:a16="http://schemas.microsoft.com/office/drawing/2014/main" id="{79CB8019-275F-41C4-9C61-83A9C14E572E}"/>
              </a:ext>
            </a:extLst>
          </p:cNvPr>
          <p:cNvSpPr/>
          <p:nvPr/>
        </p:nvSpPr>
        <p:spPr>
          <a:xfrm>
            <a:off x="6806159" y="3976717"/>
            <a:ext cx="5155536" cy="400110"/>
          </a:xfrm>
          <a:prstGeom prst="rect">
            <a:avLst/>
          </a:prstGeom>
          <a:solidFill>
            <a:schemeClr val="bg1"/>
          </a:solidFill>
        </p:spPr>
        <p:txBody>
          <a:bodyPr wrap="square">
            <a:spAutoFit/>
          </a:bodyPr>
          <a:lstStyle/>
          <a:p>
            <a:r>
              <a:rPr lang="en-US" sz="2000" b="1" dirty="0"/>
              <a:t>Save $250,000 in operating costs</a:t>
            </a:r>
          </a:p>
        </p:txBody>
      </p:sp>
      <p:sp>
        <p:nvSpPr>
          <p:cNvPr id="18" name="Rectangle 17">
            <a:extLst>
              <a:ext uri="{FF2B5EF4-FFF2-40B4-BE49-F238E27FC236}">
                <a16:creationId xmlns:a16="http://schemas.microsoft.com/office/drawing/2014/main" id="{231109BC-F652-4711-B014-7C2E130355CB}"/>
              </a:ext>
            </a:extLst>
          </p:cNvPr>
          <p:cNvSpPr/>
          <p:nvPr/>
        </p:nvSpPr>
        <p:spPr>
          <a:xfrm>
            <a:off x="6797652" y="4597466"/>
            <a:ext cx="4575697" cy="400110"/>
          </a:xfrm>
          <a:prstGeom prst="rect">
            <a:avLst/>
          </a:prstGeom>
          <a:solidFill>
            <a:schemeClr val="bg1"/>
          </a:solidFill>
        </p:spPr>
        <p:txBody>
          <a:bodyPr wrap="square">
            <a:spAutoFit/>
          </a:bodyPr>
          <a:lstStyle/>
          <a:p>
            <a:r>
              <a:rPr lang="en-US" sz="2000" b="1" dirty="0"/>
              <a:t>Increase revenues by 20%</a:t>
            </a:r>
          </a:p>
        </p:txBody>
      </p:sp>
      <p:sp>
        <p:nvSpPr>
          <p:cNvPr id="19" name="TextBox 18">
            <a:extLst>
              <a:ext uri="{FF2B5EF4-FFF2-40B4-BE49-F238E27FC236}">
                <a16:creationId xmlns:a16="http://schemas.microsoft.com/office/drawing/2014/main" id="{87656AC6-ADEA-45E2-BAE1-2F6D8C337880}"/>
              </a:ext>
            </a:extLst>
          </p:cNvPr>
          <p:cNvSpPr txBox="1"/>
          <p:nvPr/>
        </p:nvSpPr>
        <p:spPr>
          <a:xfrm>
            <a:off x="6363121" y="4597466"/>
            <a:ext cx="301686" cy="369332"/>
          </a:xfrm>
          <a:prstGeom prst="rect">
            <a:avLst/>
          </a:prstGeom>
          <a:solidFill>
            <a:schemeClr val="accent5">
              <a:lumMod val="75000"/>
            </a:schemeClr>
          </a:solidFill>
        </p:spPr>
        <p:txBody>
          <a:bodyPr wrap="square" rtlCol="0">
            <a:spAutoFit/>
          </a:bodyPr>
          <a:lstStyle/>
          <a:p>
            <a:r>
              <a:rPr lang="en-US" dirty="0">
                <a:solidFill>
                  <a:schemeClr val="bg1"/>
                </a:solidFill>
              </a:rPr>
              <a:t>4</a:t>
            </a:r>
          </a:p>
        </p:txBody>
      </p:sp>
      <p:sp>
        <p:nvSpPr>
          <p:cNvPr id="20" name="Title 1">
            <a:extLst>
              <a:ext uri="{FF2B5EF4-FFF2-40B4-BE49-F238E27FC236}">
                <a16:creationId xmlns:a16="http://schemas.microsoft.com/office/drawing/2014/main" id="{1276948E-A8D5-44D3-BBDF-8B04A84DBAD3}"/>
              </a:ext>
            </a:extLst>
          </p:cNvPr>
          <p:cNvSpPr txBox="1">
            <a:spLocks/>
          </p:cNvSpPr>
          <p:nvPr/>
        </p:nvSpPr>
        <p:spPr>
          <a:xfrm>
            <a:off x="-3440674" y="772358"/>
            <a:ext cx="3394409" cy="903566"/>
          </a:xfrm>
          <a:prstGeom prst="homePlate">
            <a:avLst>
              <a:gd name="adj" fmla="val 128876"/>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r>
              <a:rPr lang="en-IN" sz="2000" b="1" dirty="0">
                <a:solidFill>
                  <a:schemeClr val="bg1"/>
                </a:solidFill>
              </a:rPr>
              <a:t>video/animation</a:t>
            </a:r>
          </a:p>
        </p:txBody>
      </p:sp>
    </p:spTree>
    <p:custDataLst>
      <p:tags r:id="rId1"/>
    </p:custDataLst>
    <p:extLst>
      <p:ext uri="{BB962C8B-B14F-4D97-AF65-F5344CB8AC3E}">
        <p14:creationId xmlns:p14="http://schemas.microsoft.com/office/powerpoint/2010/main" val="11773276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4374ED-0A8A-439D-8174-FC5094E68797}"/>
              </a:ext>
            </a:extLst>
          </p:cNvPr>
          <p:cNvPicPr>
            <a:picLocks noChangeAspect="1"/>
          </p:cNvPicPr>
          <p:nvPr/>
        </p:nvPicPr>
        <p:blipFill>
          <a:blip r:embed="rId4"/>
          <a:stretch>
            <a:fillRect/>
          </a:stretch>
        </p:blipFill>
        <p:spPr>
          <a:xfrm>
            <a:off x="19051" y="970954"/>
            <a:ext cx="8770619" cy="4949457"/>
          </a:xfrm>
          <a:prstGeom prst="rect">
            <a:avLst/>
          </a:prstGeom>
        </p:spPr>
      </p:pic>
      <p:sp>
        <p:nvSpPr>
          <p:cNvPr id="7" name="Rectangle 6"/>
          <p:cNvSpPr/>
          <p:nvPr/>
        </p:nvSpPr>
        <p:spPr>
          <a:xfrm>
            <a:off x="12306299" y="0"/>
            <a:ext cx="3848101" cy="881017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US" b="1" dirty="0"/>
              <a:t>Part 2 cont.</a:t>
            </a:r>
            <a:endParaRPr lang="en-IN" b="1" dirty="0"/>
          </a:p>
        </p:txBody>
      </p:sp>
      <p:sp>
        <p:nvSpPr>
          <p:cNvPr id="14" name="Title 1"/>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Company KPIs and how they influence data gaps</a:t>
            </a:r>
          </a:p>
        </p:txBody>
      </p:sp>
      <p:sp>
        <p:nvSpPr>
          <p:cNvPr id="13" name="Google Shape;525;p66"/>
          <p:cNvSpPr txBox="1"/>
          <p:nvPr/>
        </p:nvSpPr>
        <p:spPr>
          <a:xfrm>
            <a:off x="0" y="5976564"/>
            <a:ext cx="11944350" cy="705237"/>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l" rtl="0">
              <a:spcBef>
                <a:spcPts val="300"/>
              </a:spcBef>
              <a:spcAft>
                <a:spcPts val="300"/>
              </a:spcAft>
              <a:buNone/>
            </a:pPr>
            <a:r>
              <a:rPr lang="en" i="1" dirty="0">
                <a:solidFill>
                  <a:srgbClr val="000000"/>
                </a:solidFill>
              </a:rPr>
              <a:t>&lt;I-text&gt;: Play the video.</a:t>
            </a:r>
            <a:endParaRPr i="1" dirty="0"/>
          </a:p>
        </p:txBody>
      </p:sp>
      <p:sp>
        <p:nvSpPr>
          <p:cNvPr id="2" name="Slide Number Placeholder 1">
            <a:extLst>
              <a:ext uri="{FF2B5EF4-FFF2-40B4-BE49-F238E27FC236}">
                <a16:creationId xmlns:a16="http://schemas.microsoft.com/office/drawing/2014/main" id="{A3CA0486-AEF6-47FF-8CA9-855FC398B149}"/>
              </a:ext>
            </a:extLst>
          </p:cNvPr>
          <p:cNvSpPr>
            <a:spLocks noGrp="1"/>
          </p:cNvSpPr>
          <p:nvPr>
            <p:ph type="sldNum" sz="quarter" idx="4294967295"/>
          </p:nvPr>
        </p:nvSpPr>
        <p:spPr>
          <a:xfrm>
            <a:off x="8610600" y="6356350"/>
            <a:ext cx="2743200" cy="365125"/>
          </a:xfrm>
          <a:prstGeom prst="rect">
            <a:avLst/>
          </a:prstGeom>
        </p:spPr>
        <p:txBody>
          <a:bodyPr/>
          <a:lstStyle/>
          <a:p>
            <a:fld id="{BA31FF49-7B43-4FB5-815E-EB4DFAAF1341}" type="slidenum">
              <a:rPr lang="en-IN" smtClean="0"/>
              <a:t>58</a:t>
            </a:fld>
            <a:endParaRPr lang="en-IN" dirty="0"/>
          </a:p>
        </p:txBody>
      </p:sp>
      <p:sp>
        <p:nvSpPr>
          <p:cNvPr id="10" name="TextBox 9">
            <a:extLst>
              <a:ext uri="{FF2B5EF4-FFF2-40B4-BE49-F238E27FC236}">
                <a16:creationId xmlns:a16="http://schemas.microsoft.com/office/drawing/2014/main" id="{F2C81C4E-DFBE-4E68-A321-DFA9C06EA4FF}"/>
              </a:ext>
            </a:extLst>
          </p:cNvPr>
          <p:cNvSpPr txBox="1"/>
          <p:nvPr/>
        </p:nvSpPr>
        <p:spPr>
          <a:xfrm>
            <a:off x="6355043" y="2462820"/>
            <a:ext cx="301686" cy="369332"/>
          </a:xfrm>
          <a:prstGeom prst="rect">
            <a:avLst/>
          </a:prstGeom>
          <a:solidFill>
            <a:schemeClr val="accent5">
              <a:lumMod val="75000"/>
            </a:schemeClr>
          </a:solidFill>
        </p:spPr>
        <p:txBody>
          <a:bodyPr wrap="none" rtlCol="0">
            <a:spAutoFit/>
          </a:bodyPr>
          <a:lstStyle/>
          <a:p>
            <a:r>
              <a:rPr lang="en-US" dirty="0">
                <a:solidFill>
                  <a:schemeClr val="bg1"/>
                </a:solidFill>
              </a:rPr>
              <a:t>5</a:t>
            </a:r>
          </a:p>
        </p:txBody>
      </p:sp>
      <p:sp>
        <p:nvSpPr>
          <p:cNvPr id="11" name="TextBox 10">
            <a:extLst>
              <a:ext uri="{FF2B5EF4-FFF2-40B4-BE49-F238E27FC236}">
                <a16:creationId xmlns:a16="http://schemas.microsoft.com/office/drawing/2014/main" id="{6F84E2B6-FD2C-4ACC-8530-580449A5F3CD}"/>
              </a:ext>
            </a:extLst>
          </p:cNvPr>
          <p:cNvSpPr txBox="1"/>
          <p:nvPr/>
        </p:nvSpPr>
        <p:spPr>
          <a:xfrm>
            <a:off x="6357974" y="3215414"/>
            <a:ext cx="301686" cy="369332"/>
          </a:xfrm>
          <a:prstGeom prst="rect">
            <a:avLst/>
          </a:prstGeom>
          <a:solidFill>
            <a:schemeClr val="accent5">
              <a:lumMod val="75000"/>
            </a:schemeClr>
          </a:solidFill>
        </p:spPr>
        <p:txBody>
          <a:bodyPr wrap="none" rtlCol="0">
            <a:spAutoFit/>
          </a:bodyPr>
          <a:lstStyle/>
          <a:p>
            <a:r>
              <a:rPr lang="en-US" dirty="0">
                <a:solidFill>
                  <a:schemeClr val="bg1"/>
                </a:solidFill>
              </a:rPr>
              <a:t>6</a:t>
            </a:r>
          </a:p>
        </p:txBody>
      </p:sp>
      <p:sp>
        <p:nvSpPr>
          <p:cNvPr id="15" name="Rectangle 14">
            <a:extLst>
              <a:ext uri="{FF2B5EF4-FFF2-40B4-BE49-F238E27FC236}">
                <a16:creationId xmlns:a16="http://schemas.microsoft.com/office/drawing/2014/main" id="{B72EE6CA-DC09-4655-AB67-809BFD824E40}"/>
              </a:ext>
            </a:extLst>
          </p:cNvPr>
          <p:cNvSpPr/>
          <p:nvPr/>
        </p:nvSpPr>
        <p:spPr>
          <a:xfrm>
            <a:off x="6797652" y="2481174"/>
            <a:ext cx="5087400" cy="400110"/>
          </a:xfrm>
          <a:prstGeom prst="rect">
            <a:avLst/>
          </a:prstGeom>
          <a:solidFill>
            <a:schemeClr val="bg1"/>
          </a:solidFill>
        </p:spPr>
        <p:txBody>
          <a:bodyPr wrap="square">
            <a:spAutoFit/>
          </a:bodyPr>
          <a:lstStyle/>
          <a:p>
            <a:r>
              <a:rPr lang="en-US" sz="2000" b="1" dirty="0"/>
              <a:t>Ecodev2020 is the inactive source for this data </a:t>
            </a:r>
          </a:p>
        </p:txBody>
      </p:sp>
      <p:sp>
        <p:nvSpPr>
          <p:cNvPr id="16" name="Rectangle 15">
            <a:extLst>
              <a:ext uri="{FF2B5EF4-FFF2-40B4-BE49-F238E27FC236}">
                <a16:creationId xmlns:a16="http://schemas.microsoft.com/office/drawing/2014/main" id="{31FF88DE-2955-4506-9298-937C1EE1AA0A}"/>
              </a:ext>
            </a:extLst>
          </p:cNvPr>
          <p:cNvSpPr/>
          <p:nvPr/>
        </p:nvSpPr>
        <p:spPr>
          <a:xfrm>
            <a:off x="6840227" y="3252910"/>
            <a:ext cx="5087400" cy="707886"/>
          </a:xfrm>
          <a:prstGeom prst="rect">
            <a:avLst/>
          </a:prstGeom>
          <a:solidFill>
            <a:schemeClr val="bg1"/>
          </a:solidFill>
        </p:spPr>
        <p:txBody>
          <a:bodyPr wrap="square">
            <a:spAutoFit/>
          </a:bodyPr>
          <a:lstStyle/>
          <a:p>
            <a:r>
              <a:rPr lang="en-US" sz="2000" b="1" dirty="0"/>
              <a:t>This data is missing from the Report’s liability calculation</a:t>
            </a:r>
          </a:p>
        </p:txBody>
      </p:sp>
      <p:sp>
        <p:nvSpPr>
          <p:cNvPr id="12" name="Title 1">
            <a:extLst>
              <a:ext uri="{FF2B5EF4-FFF2-40B4-BE49-F238E27FC236}">
                <a16:creationId xmlns:a16="http://schemas.microsoft.com/office/drawing/2014/main" id="{DE931206-9A0F-4D9E-A2BE-32AB08996761}"/>
              </a:ext>
            </a:extLst>
          </p:cNvPr>
          <p:cNvSpPr txBox="1">
            <a:spLocks/>
          </p:cNvSpPr>
          <p:nvPr/>
        </p:nvSpPr>
        <p:spPr>
          <a:xfrm>
            <a:off x="-3440674" y="772358"/>
            <a:ext cx="3394409" cy="903566"/>
          </a:xfrm>
          <a:prstGeom prst="homePlate">
            <a:avLst>
              <a:gd name="adj" fmla="val 128876"/>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r>
              <a:rPr lang="en-IN" sz="2000" b="1" dirty="0">
                <a:solidFill>
                  <a:schemeClr val="bg1"/>
                </a:solidFill>
              </a:rPr>
              <a:t>video/animation</a:t>
            </a:r>
          </a:p>
        </p:txBody>
      </p:sp>
    </p:spTree>
    <p:custDataLst>
      <p:tags r:id="rId1"/>
    </p:custDataLst>
    <p:extLst>
      <p:ext uri="{BB962C8B-B14F-4D97-AF65-F5344CB8AC3E}">
        <p14:creationId xmlns:p14="http://schemas.microsoft.com/office/powerpoint/2010/main" val="18408771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501153" y="6068543"/>
            <a:ext cx="11456314" cy="646331"/>
          </a:xfrm>
          <a:prstGeom prst="rect">
            <a:avLst/>
          </a:prstGeom>
          <a:solidFill>
            <a:schemeClr val="accent1">
              <a:lumMod val="20000"/>
              <a:lumOff val="80000"/>
            </a:schemeClr>
          </a:solidFill>
        </p:spPr>
        <p:txBody>
          <a:bodyPr wrap="square">
            <a:spAutoFit/>
          </a:bodyPr>
          <a:lstStyle/>
          <a:p>
            <a:pPr lvl="0"/>
            <a:r>
              <a:rPr lang="en-US" i="1" dirty="0"/>
              <a:t>&lt;i-text&gt; Select your answer then select </a:t>
            </a:r>
            <a:r>
              <a:rPr lang="en-US" b="1" i="1" dirty="0"/>
              <a:t>Confirm</a:t>
            </a:r>
            <a:r>
              <a:rPr lang="en-US" i="1" dirty="0"/>
              <a:t>.  </a:t>
            </a:r>
          </a:p>
          <a:p>
            <a:pPr lvl="0"/>
            <a:endParaRPr lang="en-US" i="1" dirty="0"/>
          </a:p>
        </p:txBody>
      </p:sp>
      <p:sp>
        <p:nvSpPr>
          <p:cNvPr id="6" name="Title 1">
            <a:extLst>
              <a:ext uri="{FF2B5EF4-FFF2-40B4-BE49-F238E27FC236}">
                <a16:creationId xmlns:a16="http://schemas.microsoft.com/office/drawing/2014/main" id="{C7E38702-0141-4E93-A182-E8D62B92A2E9}"/>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Activity: How company KPIs influence data gaps</a:t>
            </a:r>
          </a:p>
          <a:p>
            <a:pPr lvl="0">
              <a:spcBef>
                <a:spcPts val="0"/>
              </a:spcBef>
            </a:pPr>
            <a:endParaRPr lang="en-US" sz="2000" dirty="0">
              <a:solidFill>
                <a:schemeClr val="bg1"/>
              </a:solidFill>
            </a:endParaRPr>
          </a:p>
        </p:txBody>
      </p:sp>
      <p:sp>
        <p:nvSpPr>
          <p:cNvPr id="49" name="Rectangle 48"/>
          <p:cNvSpPr/>
          <p:nvPr/>
        </p:nvSpPr>
        <p:spPr>
          <a:xfrm>
            <a:off x="1023103" y="2263995"/>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Form an action plan to activate ecodev2020 and incorporate their missing data in calculations</a:t>
            </a:r>
          </a:p>
        </p:txBody>
      </p:sp>
      <p:sp>
        <p:nvSpPr>
          <p:cNvPr id="51" name="Rectangle 50"/>
          <p:cNvSpPr/>
          <p:nvPr/>
        </p:nvSpPr>
        <p:spPr>
          <a:xfrm>
            <a:off x="1023103" y="3007254"/>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Form an action plan to research office lease termination provisions</a:t>
            </a:r>
          </a:p>
        </p:txBody>
      </p:sp>
      <p:sp>
        <p:nvSpPr>
          <p:cNvPr id="53" name="Rectangle 52"/>
          <p:cNvSpPr/>
          <p:nvPr/>
        </p:nvSpPr>
        <p:spPr>
          <a:xfrm>
            <a:off x="1023103" y="3767286"/>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Form an action plan to estimate improvements internally and incorporate estimates in calculations</a:t>
            </a:r>
          </a:p>
        </p:txBody>
      </p:sp>
      <p:sp>
        <p:nvSpPr>
          <p:cNvPr id="24" name="Rectangle 23"/>
          <p:cNvSpPr/>
          <p:nvPr/>
        </p:nvSpPr>
        <p:spPr>
          <a:xfrm>
            <a:off x="19051" y="970954"/>
            <a:ext cx="12153897" cy="87738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600" dirty="0">
                <a:solidFill>
                  <a:schemeClr val="tx1"/>
                </a:solidFill>
              </a:rPr>
              <a:t>Given the details of this finding that Ecodev2020 is the inactive source for this data and that this data is missing from the Report’s liability calculation, which of the following would be a best choice for a resolution? </a:t>
            </a:r>
          </a:p>
        </p:txBody>
      </p:sp>
      <p:sp>
        <p:nvSpPr>
          <p:cNvPr id="26" name="Rectangle 25"/>
          <p:cNvSpPr/>
          <p:nvPr/>
        </p:nvSpPr>
        <p:spPr>
          <a:xfrm>
            <a:off x="481918" y="5414271"/>
            <a:ext cx="1657156" cy="5080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Confirm</a:t>
            </a:r>
          </a:p>
        </p:txBody>
      </p:sp>
      <p:sp>
        <p:nvSpPr>
          <p:cNvPr id="30" name="Rectangle 29">
            <a:extLst>
              <a:ext uri="{FF2B5EF4-FFF2-40B4-BE49-F238E27FC236}">
                <a16:creationId xmlns:a16="http://schemas.microsoft.com/office/drawing/2014/main" id="{35CA208A-E800-4866-AE34-82781F53D958}"/>
              </a:ext>
            </a:extLst>
          </p:cNvPr>
          <p:cNvSpPr/>
          <p:nvPr/>
        </p:nvSpPr>
        <p:spPr>
          <a:xfrm>
            <a:off x="12211049" y="0"/>
            <a:ext cx="2628496" cy="817245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US" dirty="0"/>
          </a:p>
          <a:p>
            <a:r>
              <a:rPr lang="en-US" dirty="0"/>
              <a:t>As with all – scrambled</a:t>
            </a:r>
          </a:p>
          <a:p>
            <a:endParaRPr lang="en-US" dirty="0"/>
          </a:p>
          <a:p>
            <a:r>
              <a:rPr lang="en-US" dirty="0"/>
              <a:t>Correct/incorrect feedback: Before performing analysis or worse making decisions or worse providing insights to management, the data has to be fixed.  Fixing data takes time.  Once done all decisions or insights are based on facts presented in the data. Management will often ask what are the assumptions around the insight provided in a report.  When the data is missing, then the analyst will have to tell management that all or part of the data is missing.  This is another way of saying that the decision cannot be fully trusted.</a:t>
            </a:r>
          </a:p>
          <a:p>
            <a:endParaRPr lang="en-US" dirty="0"/>
          </a:p>
          <a:p>
            <a:endParaRPr lang="en-US" dirty="0"/>
          </a:p>
        </p:txBody>
      </p:sp>
      <p:sp>
        <p:nvSpPr>
          <p:cNvPr id="18" name="Oval 17">
            <a:extLst>
              <a:ext uri="{FF2B5EF4-FFF2-40B4-BE49-F238E27FC236}">
                <a16:creationId xmlns:a16="http://schemas.microsoft.com/office/drawing/2014/main" id="{955D9E26-E4B6-4113-AFE8-CFD9E417AC96}"/>
              </a:ext>
            </a:extLst>
          </p:cNvPr>
          <p:cNvSpPr/>
          <p:nvPr/>
        </p:nvSpPr>
        <p:spPr>
          <a:xfrm>
            <a:off x="382972" y="2306859"/>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50F3B9D-66D1-4B1A-A608-6B8B4984B2C1}"/>
              </a:ext>
            </a:extLst>
          </p:cNvPr>
          <p:cNvSpPr/>
          <p:nvPr/>
        </p:nvSpPr>
        <p:spPr>
          <a:xfrm>
            <a:off x="382972" y="3050118"/>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206C271-644D-4D97-AEC3-4983C53786CB}"/>
              </a:ext>
            </a:extLst>
          </p:cNvPr>
          <p:cNvSpPr/>
          <p:nvPr/>
        </p:nvSpPr>
        <p:spPr>
          <a:xfrm>
            <a:off x="382972" y="3795148"/>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6E35AB1C-FBBE-4852-9CC0-E28D804CB864}"/>
              </a:ext>
            </a:extLst>
          </p:cNvPr>
          <p:cNvSpPr/>
          <p:nvPr/>
        </p:nvSpPr>
        <p:spPr>
          <a:xfrm>
            <a:off x="549650" y="2467349"/>
            <a:ext cx="146795" cy="1594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964918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574009459"/>
              </p:ext>
            </p:extLst>
          </p:nvPr>
        </p:nvGraphicFramePr>
        <p:xfrm>
          <a:off x="836578" y="1422737"/>
          <a:ext cx="10100930" cy="5029729"/>
        </p:xfrm>
        <a:graphic>
          <a:graphicData uri="http://schemas.openxmlformats.org/drawingml/2006/table">
            <a:tbl>
              <a:tblPr firstRow="1" bandRow="1">
                <a:tableStyleId>{5C22544A-7EE6-4342-B048-85BDC9FD1C3A}</a:tableStyleId>
              </a:tblPr>
              <a:tblGrid>
                <a:gridCol w="2399430">
                  <a:extLst>
                    <a:ext uri="{9D8B030D-6E8A-4147-A177-3AD203B41FA5}">
                      <a16:colId xmlns:a16="http://schemas.microsoft.com/office/drawing/2014/main" val="3761590492"/>
                    </a:ext>
                  </a:extLst>
                </a:gridCol>
                <a:gridCol w="7701500">
                  <a:extLst>
                    <a:ext uri="{9D8B030D-6E8A-4147-A177-3AD203B41FA5}">
                      <a16:colId xmlns:a16="http://schemas.microsoft.com/office/drawing/2014/main" val="3589146894"/>
                    </a:ext>
                  </a:extLst>
                </a:gridCol>
              </a:tblGrid>
              <a:tr h="732049">
                <a:tc>
                  <a:txBody>
                    <a:bodyPr/>
                    <a:lstStyle/>
                    <a:p>
                      <a:pPr algn="ctr"/>
                      <a:r>
                        <a:rPr lang="en-US" dirty="0"/>
                        <a:t>Term</a:t>
                      </a:r>
                      <a:endParaRPr lang="en-IN" dirty="0"/>
                    </a:p>
                  </a:txBody>
                  <a:tcPr/>
                </a:tc>
                <a:tc>
                  <a:txBody>
                    <a:bodyPr/>
                    <a:lstStyle/>
                    <a:p>
                      <a:pPr algn="ctr"/>
                      <a:r>
                        <a:rPr lang="en-US" dirty="0"/>
                        <a:t>Definition</a:t>
                      </a:r>
                      <a:endParaRPr lang="en-IN" dirty="0"/>
                    </a:p>
                  </a:txBody>
                  <a:tcPr/>
                </a:tc>
                <a:extLst>
                  <a:ext uri="{0D108BD9-81ED-4DB2-BD59-A6C34878D82A}">
                    <a16:rowId xmlns:a16="http://schemas.microsoft.com/office/drawing/2014/main" val="2823940462"/>
                  </a:ext>
                </a:extLst>
              </a:tr>
              <a:tr h="634134">
                <a:tc>
                  <a:txBody>
                    <a:bodyPr/>
                    <a:lstStyle/>
                    <a:p>
                      <a:r>
                        <a:rPr lang="en-US" sz="1800" b="0" i="0" u="none" strike="noStrike" kern="1200" dirty="0">
                          <a:solidFill>
                            <a:schemeClr val="dk1"/>
                          </a:solidFill>
                          <a:effectLst/>
                          <a:latin typeface="+mn-lt"/>
                          <a:ea typeface="+mn-ea"/>
                          <a:cs typeface="+mn-cs"/>
                        </a:rPr>
                        <a:t>Time</a:t>
                      </a:r>
                      <a:br>
                        <a:rPr lang="en-US" sz="1800" b="0" i="0" u="none" strike="noStrike" kern="1200" dirty="0">
                          <a:solidFill>
                            <a:schemeClr val="dk1"/>
                          </a:solidFill>
                          <a:effectLst/>
                          <a:latin typeface="+mn-lt"/>
                          <a:ea typeface="+mn-ea"/>
                          <a:cs typeface="+mn-cs"/>
                        </a:rPr>
                      </a:br>
                      <a:r>
                        <a:rPr lang="en-US" sz="1800" b="0" i="0" u="none" strike="noStrike" kern="1200" dirty="0">
                          <a:solidFill>
                            <a:schemeClr val="dk1"/>
                          </a:solidFill>
                          <a:effectLst/>
                          <a:latin typeface="+mn-lt"/>
                          <a:ea typeface="+mn-ea"/>
                          <a:cs typeface="+mn-cs"/>
                        </a:rPr>
                        <a:t> </a:t>
                      </a:r>
                    </a:p>
                    <a:p>
                      <a:endParaRPr lang="en-IN" dirty="0"/>
                    </a:p>
                  </a:txBody>
                  <a:tcPr/>
                </a:tc>
                <a:tc>
                  <a:txBody>
                    <a:bodyPr/>
                    <a:lstStyle/>
                    <a:p>
                      <a:r>
                        <a:rPr lang="en-US" sz="1800" kern="1200" dirty="0">
                          <a:solidFill>
                            <a:schemeClr val="dk1"/>
                          </a:solidFill>
                          <a:effectLst/>
                          <a:latin typeface="+mn-lt"/>
                          <a:ea typeface="+mn-ea"/>
                          <a:cs typeface="+mn-cs"/>
                        </a:rPr>
                        <a:t>Time data is a cyclical, repeating continuous form of data. </a:t>
                      </a:r>
                    </a:p>
                  </a:txBody>
                  <a:tcPr/>
                </a:tc>
                <a:extLst>
                  <a:ext uri="{0D108BD9-81ED-4DB2-BD59-A6C34878D82A}">
                    <a16:rowId xmlns:a16="http://schemas.microsoft.com/office/drawing/2014/main" val="4118999507"/>
                  </a:ext>
                </a:extLst>
              </a:tr>
              <a:tr h="611274">
                <a:tc>
                  <a:txBody>
                    <a:bodyPr/>
                    <a:lstStyle/>
                    <a:p>
                      <a:r>
                        <a:rPr lang="en-US" sz="1800" b="0" i="0" u="none" strike="noStrike" kern="1200" dirty="0">
                          <a:solidFill>
                            <a:schemeClr val="dk1"/>
                          </a:solidFill>
                          <a:effectLst/>
                          <a:latin typeface="+mn-lt"/>
                          <a:ea typeface="+mn-ea"/>
                          <a:cs typeface="+mn-cs"/>
                        </a:rPr>
                        <a:t>Interval</a:t>
                      </a:r>
                      <a:br>
                        <a:rPr lang="en-US" sz="1800" b="0" i="0" u="none" strike="noStrike" kern="1200" dirty="0">
                          <a:solidFill>
                            <a:schemeClr val="dk1"/>
                          </a:solidFill>
                          <a:effectLst/>
                          <a:latin typeface="+mn-lt"/>
                          <a:ea typeface="+mn-ea"/>
                          <a:cs typeface="+mn-cs"/>
                        </a:rPr>
                      </a:br>
                      <a:r>
                        <a:rPr lang="en-US" sz="1800" b="0" i="0" u="none" strike="noStrike" kern="1200" dirty="0">
                          <a:solidFill>
                            <a:schemeClr val="dk1"/>
                          </a:solidFill>
                          <a:effectLst/>
                          <a:latin typeface="+mn-lt"/>
                          <a:ea typeface="+mn-ea"/>
                          <a:cs typeface="+mn-cs"/>
                        </a:rPr>
                        <a:t> </a:t>
                      </a:r>
                    </a:p>
                    <a:p>
                      <a:endParaRPr lang="en-IN" dirty="0"/>
                    </a:p>
                  </a:txBody>
                  <a:tcPr/>
                </a:tc>
                <a:tc>
                  <a:txBody>
                    <a:bodyPr/>
                    <a:lstStyle/>
                    <a:p>
                      <a:r>
                        <a:rPr lang="en-US" sz="1800" kern="1200" dirty="0">
                          <a:solidFill>
                            <a:schemeClr val="dk1"/>
                          </a:solidFill>
                          <a:effectLst/>
                          <a:latin typeface="+mn-lt"/>
                          <a:ea typeface="+mn-ea"/>
                          <a:cs typeface="+mn-cs"/>
                        </a:rPr>
                        <a:t>Interval data has equal spaces between the numbers and does not represent a temporal pattern. </a:t>
                      </a:r>
                    </a:p>
                  </a:txBody>
                  <a:tcPr/>
                </a:tc>
                <a:extLst>
                  <a:ext uri="{0D108BD9-81ED-4DB2-BD59-A6C34878D82A}">
                    <a16:rowId xmlns:a16="http://schemas.microsoft.com/office/drawing/2014/main" val="643223440"/>
                  </a:ext>
                </a:extLst>
              </a:tr>
              <a:tr h="4626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dk1"/>
                          </a:solidFill>
                          <a:effectLst/>
                          <a:latin typeface="+mn-lt"/>
                          <a:ea typeface="+mn-ea"/>
                          <a:cs typeface="+mn-cs"/>
                        </a:rPr>
                        <a:t>Image</a:t>
                      </a:r>
                    </a:p>
                    <a:p>
                      <a:endParaRPr lang="en-IN" dirty="0"/>
                    </a:p>
                  </a:txBody>
                  <a:tcPr/>
                </a:tc>
                <a:tc>
                  <a:txBody>
                    <a:bodyPr/>
                    <a:lstStyle/>
                    <a:p>
                      <a:r>
                        <a:rPr lang="en-US" sz="1800" kern="1200" dirty="0">
                          <a:solidFill>
                            <a:schemeClr val="dk1"/>
                          </a:solidFill>
                          <a:effectLst/>
                          <a:latin typeface="+mn-lt"/>
                          <a:ea typeface="+mn-ea"/>
                          <a:cs typeface="+mn-cs"/>
                        </a:rPr>
                        <a:t>Image data (jpeg or png) can be converted into pixels and stored into a matrix table.</a:t>
                      </a:r>
                    </a:p>
                  </a:txBody>
                  <a:tcPr/>
                </a:tc>
                <a:extLst>
                  <a:ext uri="{0D108BD9-81ED-4DB2-BD59-A6C34878D82A}">
                    <a16:rowId xmlns:a16="http://schemas.microsoft.com/office/drawing/2014/main" val="4081977973"/>
                  </a:ext>
                </a:extLst>
              </a:tr>
              <a:tr h="732049">
                <a:tc>
                  <a:txBody>
                    <a:bodyPr/>
                    <a:lstStyle/>
                    <a:p>
                      <a:r>
                        <a:rPr lang="en-IN" dirty="0"/>
                        <a:t>Video</a:t>
                      </a:r>
                    </a:p>
                  </a:txBody>
                  <a:tcPr/>
                </a:tc>
                <a:tc>
                  <a:txBody>
                    <a:bodyPr/>
                    <a:lstStyle/>
                    <a:p>
                      <a:r>
                        <a:rPr lang="en-US" sz="1800" kern="1200" dirty="0">
                          <a:solidFill>
                            <a:schemeClr val="dk1"/>
                          </a:solidFill>
                          <a:effectLst/>
                          <a:latin typeface="+mn-lt"/>
                          <a:ea typeface="+mn-ea"/>
                          <a:cs typeface="+mn-cs"/>
                        </a:rPr>
                        <a:t>Video data that can be converted into images, then converted into a matrix table.</a:t>
                      </a:r>
                    </a:p>
                    <a:p>
                      <a:endParaRPr lang="en-IN" dirty="0"/>
                    </a:p>
                  </a:txBody>
                  <a:tcPr/>
                </a:tc>
                <a:extLst>
                  <a:ext uri="{0D108BD9-81ED-4DB2-BD59-A6C34878D82A}">
                    <a16:rowId xmlns:a16="http://schemas.microsoft.com/office/drawing/2014/main" val="1518111047"/>
                  </a:ext>
                </a:extLst>
              </a:tr>
              <a:tr h="732049">
                <a:tc>
                  <a:txBody>
                    <a:bodyPr/>
                    <a:lstStyle/>
                    <a:p>
                      <a:r>
                        <a:rPr lang="en-IN" dirty="0"/>
                        <a:t>Audio</a:t>
                      </a:r>
                    </a:p>
                  </a:txBody>
                  <a:tcPr/>
                </a:tc>
                <a:tc>
                  <a:txBody>
                    <a:bodyPr/>
                    <a:lstStyle/>
                    <a:p>
                      <a:r>
                        <a:rPr lang="en-US" sz="1800" kern="1200" dirty="0">
                          <a:solidFill>
                            <a:schemeClr val="dk1"/>
                          </a:solidFill>
                          <a:effectLst/>
                          <a:latin typeface="+mn-lt"/>
                          <a:ea typeface="+mn-ea"/>
                          <a:cs typeface="+mn-cs"/>
                        </a:rPr>
                        <a:t>Audio data can be converted into text, then converted into words and then numeric values for processing.</a:t>
                      </a:r>
                    </a:p>
                    <a:p>
                      <a:endParaRPr lang="en-IN" dirty="0"/>
                    </a:p>
                  </a:txBody>
                  <a:tcPr/>
                </a:tc>
                <a:extLst>
                  <a:ext uri="{0D108BD9-81ED-4DB2-BD59-A6C34878D82A}">
                    <a16:rowId xmlns:a16="http://schemas.microsoft.com/office/drawing/2014/main" val="1236830972"/>
                  </a:ext>
                </a:extLst>
              </a:tr>
            </a:tbl>
          </a:graphicData>
        </a:graphic>
      </p:graphicFrame>
      <p:sp>
        <p:nvSpPr>
          <p:cNvPr id="13" name="Title 1"/>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Glossary </a:t>
            </a:r>
          </a:p>
          <a:p>
            <a:pPr lvl="0">
              <a:spcBef>
                <a:spcPts val="0"/>
              </a:spcBef>
            </a:pPr>
            <a:endParaRPr lang="en-US" sz="2000" dirty="0">
              <a:solidFill>
                <a:schemeClr val="bg1"/>
              </a:solidFill>
            </a:endParaRPr>
          </a:p>
          <a:p>
            <a:pPr lvl="0">
              <a:spcBef>
                <a:spcPts val="0"/>
              </a:spcBef>
            </a:pPr>
            <a:endParaRPr lang="en-US" sz="2000" dirty="0">
              <a:solidFill>
                <a:schemeClr val="bg1"/>
              </a:solidFill>
            </a:endParaRPr>
          </a:p>
        </p:txBody>
      </p:sp>
    </p:spTree>
    <p:custDataLst>
      <p:tags r:id="rId1"/>
    </p:custDataLst>
    <p:extLst>
      <p:ext uri="{BB962C8B-B14F-4D97-AF65-F5344CB8AC3E}">
        <p14:creationId xmlns:p14="http://schemas.microsoft.com/office/powerpoint/2010/main" val="34068338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501153" y="6068543"/>
            <a:ext cx="11456314" cy="646331"/>
          </a:xfrm>
          <a:prstGeom prst="rect">
            <a:avLst/>
          </a:prstGeom>
          <a:solidFill>
            <a:schemeClr val="accent1">
              <a:lumMod val="20000"/>
              <a:lumOff val="80000"/>
            </a:schemeClr>
          </a:solidFill>
        </p:spPr>
        <p:txBody>
          <a:bodyPr wrap="square">
            <a:spAutoFit/>
          </a:bodyPr>
          <a:lstStyle/>
          <a:p>
            <a:pPr lvl="0"/>
            <a:r>
              <a:rPr lang="en-US" i="1" dirty="0"/>
              <a:t>&lt;i-text&gt; Select your answer then select </a:t>
            </a:r>
            <a:r>
              <a:rPr lang="en-US" b="1" i="1" dirty="0"/>
              <a:t>Confirm</a:t>
            </a:r>
            <a:r>
              <a:rPr lang="en-US" i="1" dirty="0"/>
              <a:t>.  </a:t>
            </a:r>
          </a:p>
          <a:p>
            <a:pPr lvl="0"/>
            <a:endParaRPr lang="en-US" i="1" dirty="0"/>
          </a:p>
        </p:txBody>
      </p:sp>
      <p:sp>
        <p:nvSpPr>
          <p:cNvPr id="6" name="Title 1">
            <a:extLst>
              <a:ext uri="{FF2B5EF4-FFF2-40B4-BE49-F238E27FC236}">
                <a16:creationId xmlns:a16="http://schemas.microsoft.com/office/drawing/2014/main" id="{C7E38702-0141-4E93-A182-E8D62B92A2E9}"/>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Knowledge check: Identify data gaps</a:t>
            </a:r>
          </a:p>
          <a:p>
            <a:pPr lvl="0">
              <a:spcBef>
                <a:spcPts val="0"/>
              </a:spcBef>
            </a:pPr>
            <a:endParaRPr lang="en-US" sz="2000" dirty="0">
              <a:solidFill>
                <a:schemeClr val="bg1"/>
              </a:solidFill>
            </a:endParaRPr>
          </a:p>
        </p:txBody>
      </p:sp>
      <p:sp>
        <p:nvSpPr>
          <p:cNvPr id="49" name="Rectangle 48"/>
          <p:cNvSpPr/>
          <p:nvPr/>
        </p:nvSpPr>
        <p:spPr>
          <a:xfrm>
            <a:off x="1023103" y="2263995"/>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Office metrics and information</a:t>
            </a:r>
          </a:p>
        </p:txBody>
      </p:sp>
      <p:sp>
        <p:nvSpPr>
          <p:cNvPr id="51" name="Rectangle 50"/>
          <p:cNvSpPr/>
          <p:nvPr/>
        </p:nvSpPr>
        <p:spPr>
          <a:xfrm>
            <a:off x="1023103" y="3007254"/>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Sales, revenues, costs</a:t>
            </a:r>
          </a:p>
        </p:txBody>
      </p:sp>
      <p:sp>
        <p:nvSpPr>
          <p:cNvPr id="53" name="Rectangle 52"/>
          <p:cNvSpPr/>
          <p:nvPr/>
        </p:nvSpPr>
        <p:spPr>
          <a:xfrm>
            <a:off x="1023103" y="3767286"/>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Clients, contacts, actions</a:t>
            </a:r>
          </a:p>
        </p:txBody>
      </p:sp>
      <p:sp>
        <p:nvSpPr>
          <p:cNvPr id="24" name="Rectangle 23"/>
          <p:cNvSpPr/>
          <p:nvPr/>
        </p:nvSpPr>
        <p:spPr>
          <a:xfrm>
            <a:off x="19051" y="970954"/>
            <a:ext cx="12153897" cy="87738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600" dirty="0">
                <a:solidFill>
                  <a:schemeClr val="tx1"/>
                </a:solidFill>
              </a:rPr>
              <a:t>Given the details of this finding that Ecodev2020 is the inactive source for this data and that this data is missing from the Report’s liability calculation, which of the following would be a best choice for a resolution? </a:t>
            </a:r>
          </a:p>
        </p:txBody>
      </p:sp>
      <p:sp>
        <p:nvSpPr>
          <p:cNvPr id="26" name="Rectangle 25"/>
          <p:cNvSpPr/>
          <p:nvPr/>
        </p:nvSpPr>
        <p:spPr>
          <a:xfrm>
            <a:off x="481918" y="5414271"/>
            <a:ext cx="1657156" cy="5080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Confirm</a:t>
            </a:r>
          </a:p>
        </p:txBody>
      </p:sp>
      <p:sp>
        <p:nvSpPr>
          <p:cNvPr id="30" name="Rectangle 29">
            <a:extLst>
              <a:ext uri="{FF2B5EF4-FFF2-40B4-BE49-F238E27FC236}">
                <a16:creationId xmlns:a16="http://schemas.microsoft.com/office/drawing/2014/main" id="{35CA208A-E800-4866-AE34-82781F53D958}"/>
              </a:ext>
            </a:extLst>
          </p:cNvPr>
          <p:cNvSpPr/>
          <p:nvPr/>
        </p:nvSpPr>
        <p:spPr>
          <a:xfrm>
            <a:off x="12172948" y="0"/>
            <a:ext cx="2666597" cy="957834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US" dirty="0"/>
          </a:p>
          <a:p>
            <a:r>
              <a:rPr lang="en-US" dirty="0"/>
              <a:t>As with all – scrambled</a:t>
            </a:r>
          </a:p>
          <a:p>
            <a:endParaRPr lang="en-US" dirty="0"/>
          </a:p>
          <a:p>
            <a:r>
              <a:rPr lang="en-US" dirty="0"/>
              <a:t>Correct/incorrect feedback: Building predictive models is largely about being able to fully describe the ‘features’ or variables that lead to an outcome. Sales data might be a good example of outcomes. Client data like address or state or phone number might not offer much predictive insight.  On the other hand square footage under management, square footage requested, contract terms/length, contract profitability are all good variables to feed into the model.  One other point about metric data…it’s often numeric data that can be easily linked to customer or grouped by region.  Models love numeric data (vs string data) so this is another reason why this type of data would be best.</a:t>
            </a:r>
          </a:p>
          <a:p>
            <a:endParaRPr lang="en-US" dirty="0"/>
          </a:p>
        </p:txBody>
      </p:sp>
      <p:sp>
        <p:nvSpPr>
          <p:cNvPr id="18" name="Oval 17">
            <a:extLst>
              <a:ext uri="{FF2B5EF4-FFF2-40B4-BE49-F238E27FC236}">
                <a16:creationId xmlns:a16="http://schemas.microsoft.com/office/drawing/2014/main" id="{955D9E26-E4B6-4113-AFE8-CFD9E417AC96}"/>
              </a:ext>
            </a:extLst>
          </p:cNvPr>
          <p:cNvSpPr/>
          <p:nvPr/>
        </p:nvSpPr>
        <p:spPr>
          <a:xfrm>
            <a:off x="382972" y="2306859"/>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50F3B9D-66D1-4B1A-A608-6B8B4984B2C1}"/>
              </a:ext>
            </a:extLst>
          </p:cNvPr>
          <p:cNvSpPr/>
          <p:nvPr/>
        </p:nvSpPr>
        <p:spPr>
          <a:xfrm>
            <a:off x="382972" y="3050118"/>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206C271-644D-4D97-AEC3-4983C53786CB}"/>
              </a:ext>
            </a:extLst>
          </p:cNvPr>
          <p:cNvSpPr/>
          <p:nvPr/>
        </p:nvSpPr>
        <p:spPr>
          <a:xfrm>
            <a:off x="382972" y="3795148"/>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6E35AB1C-FBBE-4852-9CC0-E28D804CB864}"/>
              </a:ext>
            </a:extLst>
          </p:cNvPr>
          <p:cNvSpPr/>
          <p:nvPr/>
        </p:nvSpPr>
        <p:spPr>
          <a:xfrm>
            <a:off x="549650" y="2467349"/>
            <a:ext cx="146795" cy="1594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2115122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24867C-729D-49B9-9868-A9F020DCCCF3}"/>
              </a:ext>
            </a:extLst>
          </p:cNvPr>
          <p:cNvPicPr>
            <a:picLocks noChangeAspect="1"/>
          </p:cNvPicPr>
          <p:nvPr/>
        </p:nvPicPr>
        <p:blipFill>
          <a:blip r:embed="rId4"/>
          <a:stretch>
            <a:fillRect/>
          </a:stretch>
        </p:blipFill>
        <p:spPr>
          <a:xfrm>
            <a:off x="0" y="640440"/>
            <a:ext cx="11205090" cy="6114689"/>
          </a:xfrm>
          <a:prstGeom prst="rect">
            <a:avLst/>
          </a:prstGeom>
        </p:spPr>
      </p:pic>
      <p:sp>
        <p:nvSpPr>
          <p:cNvPr id="9" name="Rectangle 8">
            <a:extLst>
              <a:ext uri="{FF2B5EF4-FFF2-40B4-BE49-F238E27FC236}">
                <a16:creationId xmlns:a16="http://schemas.microsoft.com/office/drawing/2014/main" id="{7E9075C5-685A-4D9F-898B-119AFEFC0B9E}"/>
              </a:ext>
            </a:extLst>
          </p:cNvPr>
          <p:cNvSpPr/>
          <p:nvPr/>
        </p:nvSpPr>
        <p:spPr>
          <a:xfrm>
            <a:off x="12192000" y="-14514"/>
            <a:ext cx="3030071"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US" dirty="0"/>
              <a:t> Image: </a:t>
            </a:r>
            <a:r>
              <a:rPr lang="en-US" dirty="0">
                <a:hlinkClick r:id="rId5"/>
              </a:rPr>
              <a:t>https://www.istockphoto.com/photo/data-structure-and-information-tools-for-networking-business-gm1148438416-310152156</a:t>
            </a:r>
            <a:endParaRPr lang="en-US" u="sng" dirty="0"/>
          </a:p>
        </p:txBody>
      </p:sp>
      <p:sp>
        <p:nvSpPr>
          <p:cNvPr id="5" name="Rectangle 4">
            <a:extLst>
              <a:ext uri="{FF2B5EF4-FFF2-40B4-BE49-F238E27FC236}">
                <a16:creationId xmlns:a16="http://schemas.microsoft.com/office/drawing/2014/main" id="{F96B1AD8-B4FB-4685-86FF-0DA1684D95CA}"/>
              </a:ext>
            </a:extLst>
          </p:cNvPr>
          <p:cNvSpPr/>
          <p:nvPr/>
        </p:nvSpPr>
        <p:spPr>
          <a:xfrm>
            <a:off x="1403498" y="3619500"/>
            <a:ext cx="6654652" cy="12702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Lesson 6: Build a basic data flow</a:t>
            </a:r>
          </a:p>
        </p:txBody>
      </p:sp>
    </p:spTree>
    <p:custDataLst>
      <p:tags r:id="rId1"/>
    </p:custDataLst>
    <p:extLst>
      <p:ext uri="{BB962C8B-B14F-4D97-AF65-F5344CB8AC3E}">
        <p14:creationId xmlns:p14="http://schemas.microsoft.com/office/powerpoint/2010/main" val="34147827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AB09D5-FC61-4C0A-830A-6660AA78FC1A}"/>
              </a:ext>
            </a:extLst>
          </p:cNvPr>
          <p:cNvSpPr/>
          <p:nvPr/>
        </p:nvSpPr>
        <p:spPr>
          <a:xfrm>
            <a:off x="12226746" y="26894"/>
            <a:ext cx="2552700" cy="6858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pPr marL="285750" indent="-285750">
              <a:buFont typeface="Arial" panose="020B0604020202020204" pitchFamily="34" charset="0"/>
              <a:buChar char="•"/>
            </a:pPr>
            <a:r>
              <a:rPr lang="en-IN" dirty="0"/>
              <a:t>Display the OST  and image when the audio starts.</a:t>
            </a:r>
          </a:p>
          <a:p>
            <a:pPr marL="285750" indent="-285750">
              <a:buFont typeface="Arial" panose="020B0604020202020204" pitchFamily="34" charset="0"/>
              <a:buChar char="•"/>
            </a:pPr>
            <a:r>
              <a:rPr lang="en-US" dirty="0"/>
              <a:t>Play the narration per the transcript.</a:t>
            </a:r>
          </a:p>
          <a:p>
            <a:pPr marL="285750" indent="-285750">
              <a:buFont typeface="Arial" panose="020B0604020202020204" pitchFamily="34" charset="0"/>
              <a:buChar char="•"/>
            </a:pPr>
            <a:r>
              <a:rPr lang="en-US" dirty="0"/>
              <a:t>Play the narration for each bulleted item one at a time, showing them one at a time starting with the first.</a:t>
            </a:r>
          </a:p>
          <a:p>
            <a:pPr marL="285750" indent="-285750">
              <a:buFont typeface="Arial" panose="020B0604020202020204" pitchFamily="34" charset="0"/>
              <a:buChar char="•"/>
            </a:pPr>
            <a:endParaRPr lang="en-IN" dirty="0"/>
          </a:p>
          <a:p>
            <a:r>
              <a:rPr lang="en-US" dirty="0"/>
              <a:t>Stock photo </a:t>
            </a:r>
            <a:r>
              <a:rPr lang="en-US" dirty="0">
                <a:hlinkClick r:id="rId4"/>
              </a:rPr>
              <a:t>https://www.shutterstock.com/image-photo/targeting-business-concept-1120664918</a:t>
            </a:r>
            <a:endParaRPr lang="en-US" dirty="0"/>
          </a:p>
        </p:txBody>
      </p:sp>
      <p:sp>
        <p:nvSpPr>
          <p:cNvPr id="3" name="Rectangle 2">
            <a:extLst>
              <a:ext uri="{FF2B5EF4-FFF2-40B4-BE49-F238E27FC236}">
                <a16:creationId xmlns:a16="http://schemas.microsoft.com/office/drawing/2014/main" id="{5D82A0EC-85CD-4205-955D-7208373206DE}"/>
              </a:ext>
            </a:extLst>
          </p:cNvPr>
          <p:cNvSpPr/>
          <p:nvPr/>
        </p:nvSpPr>
        <p:spPr>
          <a:xfrm>
            <a:off x="0" y="839233"/>
            <a:ext cx="7389430" cy="61045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Rectangle 2">
            <a:extLst>
              <a:ext uri="{FF2B5EF4-FFF2-40B4-BE49-F238E27FC236}">
                <a16:creationId xmlns:a16="http://schemas.microsoft.com/office/drawing/2014/main" id="{7F8D74BC-A36F-4C9E-BDDF-C8F9106FD8B2}"/>
              </a:ext>
            </a:extLst>
          </p:cNvPr>
          <p:cNvSpPr>
            <a:spLocks noChangeArrowheads="1"/>
          </p:cNvSpPr>
          <p:nvPr/>
        </p:nvSpPr>
        <p:spPr bwMode="auto">
          <a:xfrm>
            <a:off x="709011" y="2992204"/>
            <a:ext cx="619212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24525" algn="r"/>
              </a:tabLst>
              <a:defRPr>
                <a:solidFill>
                  <a:schemeClr val="tx1"/>
                </a:solidFill>
                <a:latin typeface="Arial" panose="020B0604020202020204" pitchFamily="34" charset="0"/>
              </a:defRPr>
            </a:lvl1pPr>
            <a:lvl2pPr eaLnBrk="0" fontAlgn="base" hangingPunct="0">
              <a:spcBef>
                <a:spcPct val="0"/>
              </a:spcBef>
              <a:spcAft>
                <a:spcPct val="0"/>
              </a:spcAft>
              <a:tabLst>
                <a:tab pos="5724525" algn="r"/>
              </a:tabLst>
              <a:defRPr>
                <a:solidFill>
                  <a:schemeClr val="tx1"/>
                </a:solidFill>
                <a:latin typeface="Arial" panose="020B0604020202020204" pitchFamily="34" charset="0"/>
              </a:defRPr>
            </a:lvl2pPr>
            <a:lvl3pPr eaLnBrk="0" fontAlgn="base" hangingPunct="0">
              <a:spcBef>
                <a:spcPct val="0"/>
              </a:spcBef>
              <a:spcAft>
                <a:spcPct val="0"/>
              </a:spcAft>
              <a:tabLst>
                <a:tab pos="5724525" algn="r"/>
              </a:tabLst>
              <a:defRPr>
                <a:solidFill>
                  <a:schemeClr val="tx1"/>
                </a:solidFill>
                <a:latin typeface="Arial" panose="020B0604020202020204" pitchFamily="34" charset="0"/>
              </a:defRPr>
            </a:lvl3pPr>
            <a:lvl4pPr eaLnBrk="0" fontAlgn="base" hangingPunct="0">
              <a:spcBef>
                <a:spcPct val="0"/>
              </a:spcBef>
              <a:spcAft>
                <a:spcPct val="0"/>
              </a:spcAft>
              <a:tabLst>
                <a:tab pos="5724525" algn="r"/>
              </a:tabLst>
              <a:defRPr>
                <a:solidFill>
                  <a:schemeClr val="tx1"/>
                </a:solidFill>
                <a:latin typeface="Arial" panose="020B0604020202020204" pitchFamily="34" charset="0"/>
              </a:defRPr>
            </a:lvl4pPr>
            <a:lvl5pPr eaLnBrk="0" fontAlgn="base" hangingPunct="0">
              <a:spcBef>
                <a:spcPct val="0"/>
              </a:spcBef>
              <a:spcAft>
                <a:spcPct val="0"/>
              </a:spcAft>
              <a:tabLst>
                <a:tab pos="5724525" algn="r"/>
              </a:tabLst>
              <a:defRPr>
                <a:solidFill>
                  <a:schemeClr val="tx1"/>
                </a:solidFill>
                <a:latin typeface="Arial" panose="020B0604020202020204" pitchFamily="34" charset="0"/>
              </a:defRPr>
            </a:lvl5pPr>
            <a:lvl6pPr eaLnBrk="0" fontAlgn="base" hangingPunct="0">
              <a:spcBef>
                <a:spcPct val="0"/>
              </a:spcBef>
              <a:spcAft>
                <a:spcPct val="0"/>
              </a:spcAft>
              <a:tabLst>
                <a:tab pos="5724525" algn="r"/>
              </a:tabLst>
              <a:defRPr>
                <a:solidFill>
                  <a:schemeClr val="tx1"/>
                </a:solidFill>
                <a:latin typeface="Arial" panose="020B0604020202020204" pitchFamily="34" charset="0"/>
              </a:defRPr>
            </a:lvl6pPr>
            <a:lvl7pPr eaLnBrk="0" fontAlgn="base" hangingPunct="0">
              <a:spcBef>
                <a:spcPct val="0"/>
              </a:spcBef>
              <a:spcAft>
                <a:spcPct val="0"/>
              </a:spcAft>
              <a:tabLst>
                <a:tab pos="5724525" algn="r"/>
              </a:tabLst>
              <a:defRPr>
                <a:solidFill>
                  <a:schemeClr val="tx1"/>
                </a:solidFill>
                <a:latin typeface="Arial" panose="020B0604020202020204" pitchFamily="34" charset="0"/>
              </a:defRPr>
            </a:lvl7pPr>
            <a:lvl8pPr eaLnBrk="0" fontAlgn="base" hangingPunct="0">
              <a:spcBef>
                <a:spcPct val="0"/>
              </a:spcBef>
              <a:spcAft>
                <a:spcPct val="0"/>
              </a:spcAft>
              <a:tabLst>
                <a:tab pos="5724525" algn="r"/>
              </a:tabLst>
              <a:defRPr>
                <a:solidFill>
                  <a:schemeClr val="tx1"/>
                </a:solidFill>
                <a:latin typeface="Arial" panose="020B0604020202020204" pitchFamily="34" charset="0"/>
              </a:defRPr>
            </a:lvl8pPr>
            <a:lvl9pPr eaLnBrk="0" fontAlgn="base" hangingPunct="0">
              <a:spcBef>
                <a:spcPct val="0"/>
              </a:spcBef>
              <a:spcAft>
                <a:spcPct val="0"/>
              </a:spcAft>
              <a:tabLst>
                <a:tab pos="5724525" algn="r"/>
              </a:tabLst>
              <a:defRPr>
                <a:solidFill>
                  <a:schemeClr val="tx1"/>
                </a:solidFill>
                <a:latin typeface="Arial" panose="020B0604020202020204" pitchFamily="34" charset="0"/>
              </a:defRPr>
            </a:lvl9pPr>
          </a:lstStyle>
          <a:p>
            <a:pPr lvl="0"/>
            <a:r>
              <a:rPr lang="en-US" b="1" dirty="0">
                <a:solidFill>
                  <a:srgbClr val="000000"/>
                </a:solidFill>
              </a:rPr>
              <a:t>By the end of this lesson, you should be able to:</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Build a basic data flow</a:t>
            </a:r>
          </a:p>
        </p:txBody>
      </p:sp>
      <p:pic>
        <p:nvPicPr>
          <p:cNvPr id="5" name="Picture 2">
            <a:extLst>
              <a:ext uri="{FF2B5EF4-FFF2-40B4-BE49-F238E27FC236}">
                <a16:creationId xmlns:a16="http://schemas.microsoft.com/office/drawing/2014/main" id="{EAD9E075-4914-4828-BA7A-D6D73337366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1357"/>
          <a:stretch/>
        </p:blipFill>
        <p:spPr bwMode="auto">
          <a:xfrm>
            <a:off x="7382822" y="2470919"/>
            <a:ext cx="4815787" cy="241411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8EF901A-BA6B-42FE-A03E-A65E2EAB6D26}"/>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bg1"/>
                </a:solidFill>
              </a:rPr>
              <a:t>Lesson 6: Build a basic data flow</a:t>
            </a:r>
          </a:p>
        </p:txBody>
      </p:sp>
    </p:spTree>
    <p:custDataLst>
      <p:tags r:id="rId1"/>
    </p:custDataLst>
    <p:extLst>
      <p:ext uri="{BB962C8B-B14F-4D97-AF65-F5344CB8AC3E}">
        <p14:creationId xmlns:p14="http://schemas.microsoft.com/office/powerpoint/2010/main" val="24941490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44476A-50CE-4256-95C8-96FFA9F7F3DD}"/>
              </a:ext>
            </a:extLst>
          </p:cNvPr>
          <p:cNvPicPr>
            <a:picLocks noChangeAspect="1"/>
          </p:cNvPicPr>
          <p:nvPr/>
        </p:nvPicPr>
        <p:blipFill>
          <a:blip r:embed="rId4"/>
          <a:stretch>
            <a:fillRect/>
          </a:stretch>
        </p:blipFill>
        <p:spPr>
          <a:xfrm>
            <a:off x="0" y="1077186"/>
            <a:ext cx="8263890" cy="4904928"/>
          </a:xfrm>
          <a:prstGeom prst="rect">
            <a:avLst/>
          </a:prstGeom>
        </p:spPr>
      </p:pic>
      <p:sp>
        <p:nvSpPr>
          <p:cNvPr id="7" name="Rectangle 6"/>
          <p:cNvSpPr/>
          <p:nvPr/>
        </p:nvSpPr>
        <p:spPr>
          <a:xfrm>
            <a:off x="12306299" y="0"/>
            <a:ext cx="3848101" cy="881017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IN" b="1" dirty="0"/>
              <a:t>Video  - if we cannot find video clips of same characters each time, we will need difference voices  - I think it will make it more interesting to have different voices and a team of IT colleagues, which is more realistic anyway.</a:t>
            </a:r>
          </a:p>
          <a:p>
            <a:endParaRPr lang="en-IN" b="1" dirty="0"/>
          </a:p>
          <a:p>
            <a:r>
              <a:rPr lang="en-US" dirty="0"/>
              <a:t>Motion graphics  </a:t>
            </a:r>
          </a:p>
          <a:p>
            <a:r>
              <a:rPr lang="en-US" dirty="0">
                <a:hlinkClick r:id="rId5"/>
              </a:rPr>
              <a:t>https://www.istockphoto.com/video/woman-pointing-at-whiteboard-at-a-meeting-in-a-busy-office-gm804350774-130982861</a:t>
            </a:r>
            <a:endParaRPr lang="en-IN" b="1" dirty="0"/>
          </a:p>
        </p:txBody>
      </p:sp>
      <p:sp>
        <p:nvSpPr>
          <p:cNvPr id="14" name="Title 1"/>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Introduction to building a basic data flow</a:t>
            </a:r>
          </a:p>
        </p:txBody>
      </p:sp>
      <p:sp>
        <p:nvSpPr>
          <p:cNvPr id="13" name="Google Shape;525;p66"/>
          <p:cNvSpPr txBox="1"/>
          <p:nvPr/>
        </p:nvSpPr>
        <p:spPr>
          <a:xfrm>
            <a:off x="0" y="5976564"/>
            <a:ext cx="11944350" cy="705237"/>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l" rtl="0">
              <a:spcBef>
                <a:spcPts val="300"/>
              </a:spcBef>
              <a:spcAft>
                <a:spcPts val="300"/>
              </a:spcAft>
              <a:buNone/>
            </a:pPr>
            <a:r>
              <a:rPr lang="en" i="1" dirty="0">
                <a:solidFill>
                  <a:srgbClr val="000000"/>
                </a:solidFill>
              </a:rPr>
              <a:t>&lt;I-text&gt;: Play the video.</a:t>
            </a:r>
            <a:endParaRPr i="1" dirty="0"/>
          </a:p>
        </p:txBody>
      </p:sp>
      <p:sp>
        <p:nvSpPr>
          <p:cNvPr id="2" name="Slide Number Placeholder 1">
            <a:extLst>
              <a:ext uri="{FF2B5EF4-FFF2-40B4-BE49-F238E27FC236}">
                <a16:creationId xmlns:a16="http://schemas.microsoft.com/office/drawing/2014/main" id="{A3CA0486-AEF6-47FF-8CA9-855FC398B149}"/>
              </a:ext>
            </a:extLst>
          </p:cNvPr>
          <p:cNvSpPr>
            <a:spLocks noGrp="1"/>
          </p:cNvSpPr>
          <p:nvPr>
            <p:ph type="sldNum" sz="quarter" idx="4294967295"/>
          </p:nvPr>
        </p:nvSpPr>
        <p:spPr>
          <a:xfrm>
            <a:off x="8610600" y="6356350"/>
            <a:ext cx="2743200" cy="365125"/>
          </a:xfrm>
          <a:prstGeom prst="rect">
            <a:avLst/>
          </a:prstGeom>
        </p:spPr>
        <p:txBody>
          <a:bodyPr/>
          <a:lstStyle/>
          <a:p>
            <a:fld id="{BA31FF49-7B43-4FB5-815E-EB4DFAAF1341}" type="slidenum">
              <a:rPr lang="en-IN" smtClean="0"/>
              <a:t>63</a:t>
            </a:fld>
            <a:endParaRPr lang="en-IN" dirty="0"/>
          </a:p>
        </p:txBody>
      </p:sp>
      <p:sp>
        <p:nvSpPr>
          <p:cNvPr id="10" name="TextBox 9">
            <a:extLst>
              <a:ext uri="{FF2B5EF4-FFF2-40B4-BE49-F238E27FC236}">
                <a16:creationId xmlns:a16="http://schemas.microsoft.com/office/drawing/2014/main" id="{F2C81C4E-DFBE-4E68-A321-DFA9C06EA4FF}"/>
              </a:ext>
            </a:extLst>
          </p:cNvPr>
          <p:cNvSpPr txBox="1"/>
          <p:nvPr/>
        </p:nvSpPr>
        <p:spPr>
          <a:xfrm>
            <a:off x="6370091" y="2229954"/>
            <a:ext cx="301686" cy="369332"/>
          </a:xfrm>
          <a:prstGeom prst="rect">
            <a:avLst/>
          </a:prstGeom>
          <a:solidFill>
            <a:schemeClr val="accent5">
              <a:lumMod val="75000"/>
            </a:schemeClr>
          </a:solidFill>
        </p:spPr>
        <p:txBody>
          <a:bodyPr wrap="none" rtlCol="0">
            <a:spAutoFit/>
          </a:bodyPr>
          <a:lstStyle/>
          <a:p>
            <a:r>
              <a:rPr lang="en-US" dirty="0">
                <a:solidFill>
                  <a:schemeClr val="bg1"/>
                </a:solidFill>
              </a:rPr>
              <a:t>1</a:t>
            </a:r>
          </a:p>
        </p:txBody>
      </p:sp>
      <p:sp>
        <p:nvSpPr>
          <p:cNvPr id="11" name="TextBox 10">
            <a:extLst>
              <a:ext uri="{FF2B5EF4-FFF2-40B4-BE49-F238E27FC236}">
                <a16:creationId xmlns:a16="http://schemas.microsoft.com/office/drawing/2014/main" id="{6F84E2B6-FD2C-4ACC-8530-580449A5F3CD}"/>
              </a:ext>
            </a:extLst>
          </p:cNvPr>
          <p:cNvSpPr txBox="1"/>
          <p:nvPr/>
        </p:nvSpPr>
        <p:spPr>
          <a:xfrm>
            <a:off x="6393419" y="2890391"/>
            <a:ext cx="301686" cy="369332"/>
          </a:xfrm>
          <a:prstGeom prst="rect">
            <a:avLst/>
          </a:prstGeom>
          <a:solidFill>
            <a:schemeClr val="accent5">
              <a:lumMod val="75000"/>
            </a:schemeClr>
          </a:solidFill>
        </p:spPr>
        <p:txBody>
          <a:bodyPr wrap="none" rtlCol="0">
            <a:spAutoFit/>
          </a:bodyPr>
          <a:lstStyle/>
          <a:p>
            <a:r>
              <a:rPr lang="en-US" dirty="0">
                <a:solidFill>
                  <a:schemeClr val="bg1"/>
                </a:solidFill>
              </a:rPr>
              <a:t>2</a:t>
            </a:r>
          </a:p>
        </p:txBody>
      </p:sp>
      <p:sp>
        <p:nvSpPr>
          <p:cNvPr id="12" name="TextBox 11">
            <a:extLst>
              <a:ext uri="{FF2B5EF4-FFF2-40B4-BE49-F238E27FC236}">
                <a16:creationId xmlns:a16="http://schemas.microsoft.com/office/drawing/2014/main" id="{A65CD1F4-80BF-46BF-820A-A5BE620B6E32}"/>
              </a:ext>
            </a:extLst>
          </p:cNvPr>
          <p:cNvSpPr txBox="1"/>
          <p:nvPr/>
        </p:nvSpPr>
        <p:spPr>
          <a:xfrm>
            <a:off x="6402294" y="3804098"/>
            <a:ext cx="301686" cy="369332"/>
          </a:xfrm>
          <a:prstGeom prst="rect">
            <a:avLst/>
          </a:prstGeom>
          <a:solidFill>
            <a:schemeClr val="accent5">
              <a:lumMod val="75000"/>
            </a:schemeClr>
          </a:solidFill>
        </p:spPr>
        <p:txBody>
          <a:bodyPr wrap="square" rtlCol="0">
            <a:spAutoFit/>
          </a:bodyPr>
          <a:lstStyle/>
          <a:p>
            <a:r>
              <a:rPr lang="en-US" dirty="0">
                <a:solidFill>
                  <a:schemeClr val="bg1"/>
                </a:solidFill>
              </a:rPr>
              <a:t>3</a:t>
            </a:r>
          </a:p>
        </p:txBody>
      </p:sp>
      <p:sp>
        <p:nvSpPr>
          <p:cNvPr id="15" name="Rectangle 14">
            <a:extLst>
              <a:ext uri="{FF2B5EF4-FFF2-40B4-BE49-F238E27FC236}">
                <a16:creationId xmlns:a16="http://schemas.microsoft.com/office/drawing/2014/main" id="{B72EE6CA-DC09-4655-AB67-809BFD824E40}"/>
              </a:ext>
            </a:extLst>
          </p:cNvPr>
          <p:cNvSpPr/>
          <p:nvPr/>
        </p:nvSpPr>
        <p:spPr>
          <a:xfrm>
            <a:off x="6753832" y="2200405"/>
            <a:ext cx="4925114" cy="400110"/>
          </a:xfrm>
          <a:prstGeom prst="rect">
            <a:avLst/>
          </a:prstGeom>
          <a:solidFill>
            <a:schemeClr val="bg1"/>
          </a:solidFill>
        </p:spPr>
        <p:txBody>
          <a:bodyPr wrap="square">
            <a:spAutoFit/>
          </a:bodyPr>
          <a:lstStyle/>
          <a:p>
            <a:r>
              <a:rPr lang="en-US" sz="2000" b="1" dirty="0"/>
              <a:t>Build a Data Flow Diagram (DFD) </a:t>
            </a:r>
          </a:p>
        </p:txBody>
      </p:sp>
      <p:sp>
        <p:nvSpPr>
          <p:cNvPr id="16" name="Rectangle 15">
            <a:extLst>
              <a:ext uri="{FF2B5EF4-FFF2-40B4-BE49-F238E27FC236}">
                <a16:creationId xmlns:a16="http://schemas.microsoft.com/office/drawing/2014/main" id="{31FF88DE-2955-4506-9298-937C1EE1AA0A}"/>
              </a:ext>
            </a:extLst>
          </p:cNvPr>
          <p:cNvSpPr/>
          <p:nvPr/>
        </p:nvSpPr>
        <p:spPr>
          <a:xfrm>
            <a:off x="6806159" y="2858224"/>
            <a:ext cx="5366790" cy="400110"/>
          </a:xfrm>
          <a:prstGeom prst="rect">
            <a:avLst/>
          </a:prstGeom>
          <a:solidFill>
            <a:schemeClr val="bg1"/>
          </a:solidFill>
        </p:spPr>
        <p:txBody>
          <a:bodyPr wrap="square">
            <a:spAutoFit/>
          </a:bodyPr>
          <a:lstStyle/>
          <a:p>
            <a:r>
              <a:rPr lang="en-US" sz="2000" b="1" dirty="0"/>
              <a:t>Provides a view of data flow</a:t>
            </a:r>
          </a:p>
        </p:txBody>
      </p:sp>
      <p:sp>
        <p:nvSpPr>
          <p:cNvPr id="17" name="Rectangle 16">
            <a:extLst>
              <a:ext uri="{FF2B5EF4-FFF2-40B4-BE49-F238E27FC236}">
                <a16:creationId xmlns:a16="http://schemas.microsoft.com/office/drawing/2014/main" id="{79CB8019-275F-41C4-9C61-83A9C14E572E}"/>
              </a:ext>
            </a:extLst>
          </p:cNvPr>
          <p:cNvSpPr/>
          <p:nvPr/>
        </p:nvSpPr>
        <p:spPr>
          <a:xfrm>
            <a:off x="6837087" y="3823819"/>
            <a:ext cx="5155536" cy="400110"/>
          </a:xfrm>
          <a:prstGeom prst="rect">
            <a:avLst/>
          </a:prstGeom>
          <a:solidFill>
            <a:schemeClr val="bg1"/>
          </a:solidFill>
        </p:spPr>
        <p:txBody>
          <a:bodyPr wrap="square">
            <a:spAutoFit/>
          </a:bodyPr>
          <a:lstStyle/>
          <a:p>
            <a:r>
              <a:rPr lang="en-US" sz="2000" b="1" dirty="0"/>
              <a:t>DFDs reveal strengths and weaknesses</a:t>
            </a:r>
          </a:p>
        </p:txBody>
      </p:sp>
      <p:sp>
        <p:nvSpPr>
          <p:cNvPr id="18" name="Rectangle 17">
            <a:extLst>
              <a:ext uri="{FF2B5EF4-FFF2-40B4-BE49-F238E27FC236}">
                <a16:creationId xmlns:a16="http://schemas.microsoft.com/office/drawing/2014/main" id="{231109BC-F652-4711-B014-7C2E130355CB}"/>
              </a:ext>
            </a:extLst>
          </p:cNvPr>
          <p:cNvSpPr/>
          <p:nvPr/>
        </p:nvSpPr>
        <p:spPr>
          <a:xfrm>
            <a:off x="6806159" y="4403649"/>
            <a:ext cx="4575697" cy="707886"/>
          </a:xfrm>
          <a:prstGeom prst="rect">
            <a:avLst/>
          </a:prstGeom>
          <a:solidFill>
            <a:schemeClr val="bg1"/>
          </a:solidFill>
        </p:spPr>
        <p:txBody>
          <a:bodyPr wrap="square">
            <a:spAutoFit/>
          </a:bodyPr>
          <a:lstStyle/>
          <a:p>
            <a:r>
              <a:rPr lang="en-US" sz="2000" b="1" dirty="0"/>
              <a:t>Logical DFD: What occurs in the data flow to perform key functions of a solution  </a:t>
            </a:r>
          </a:p>
        </p:txBody>
      </p:sp>
      <p:sp>
        <p:nvSpPr>
          <p:cNvPr id="19" name="TextBox 18">
            <a:extLst>
              <a:ext uri="{FF2B5EF4-FFF2-40B4-BE49-F238E27FC236}">
                <a16:creationId xmlns:a16="http://schemas.microsoft.com/office/drawing/2014/main" id="{87656AC6-ADEA-45E2-BAE1-2F6D8C337880}"/>
              </a:ext>
            </a:extLst>
          </p:cNvPr>
          <p:cNvSpPr txBox="1"/>
          <p:nvPr/>
        </p:nvSpPr>
        <p:spPr>
          <a:xfrm>
            <a:off x="6391825" y="4386063"/>
            <a:ext cx="301686" cy="369332"/>
          </a:xfrm>
          <a:prstGeom prst="rect">
            <a:avLst/>
          </a:prstGeom>
          <a:solidFill>
            <a:schemeClr val="accent5">
              <a:lumMod val="75000"/>
            </a:schemeClr>
          </a:solidFill>
        </p:spPr>
        <p:txBody>
          <a:bodyPr wrap="square" rtlCol="0">
            <a:spAutoFit/>
          </a:bodyPr>
          <a:lstStyle/>
          <a:p>
            <a:r>
              <a:rPr lang="en-US" dirty="0">
                <a:solidFill>
                  <a:schemeClr val="bg1"/>
                </a:solidFill>
              </a:rPr>
              <a:t>4</a:t>
            </a:r>
          </a:p>
        </p:txBody>
      </p:sp>
      <p:sp>
        <p:nvSpPr>
          <p:cNvPr id="20" name="TextBox 19">
            <a:extLst>
              <a:ext uri="{FF2B5EF4-FFF2-40B4-BE49-F238E27FC236}">
                <a16:creationId xmlns:a16="http://schemas.microsoft.com/office/drawing/2014/main" id="{B2AECCE9-53BF-471D-99AF-335F34823CF6}"/>
              </a:ext>
            </a:extLst>
          </p:cNvPr>
          <p:cNvSpPr txBox="1"/>
          <p:nvPr/>
        </p:nvSpPr>
        <p:spPr>
          <a:xfrm>
            <a:off x="6357974" y="5490143"/>
            <a:ext cx="301686" cy="369332"/>
          </a:xfrm>
          <a:prstGeom prst="rect">
            <a:avLst/>
          </a:prstGeom>
          <a:solidFill>
            <a:schemeClr val="accent5">
              <a:lumMod val="75000"/>
            </a:schemeClr>
          </a:solidFill>
        </p:spPr>
        <p:txBody>
          <a:bodyPr wrap="square" rtlCol="0">
            <a:spAutoFit/>
          </a:bodyPr>
          <a:lstStyle/>
          <a:p>
            <a:r>
              <a:rPr lang="en-US" dirty="0">
                <a:solidFill>
                  <a:schemeClr val="bg1"/>
                </a:solidFill>
              </a:rPr>
              <a:t>5</a:t>
            </a:r>
          </a:p>
        </p:txBody>
      </p:sp>
      <p:sp>
        <p:nvSpPr>
          <p:cNvPr id="21" name="Rectangle 20">
            <a:extLst>
              <a:ext uri="{FF2B5EF4-FFF2-40B4-BE49-F238E27FC236}">
                <a16:creationId xmlns:a16="http://schemas.microsoft.com/office/drawing/2014/main" id="{EA8EA9DE-036B-4534-838E-A4872D2AAC02}"/>
              </a:ext>
            </a:extLst>
          </p:cNvPr>
          <p:cNvSpPr/>
          <p:nvPr/>
        </p:nvSpPr>
        <p:spPr>
          <a:xfrm>
            <a:off x="6785724" y="5490143"/>
            <a:ext cx="5520575" cy="400110"/>
          </a:xfrm>
          <a:prstGeom prst="rect">
            <a:avLst/>
          </a:prstGeom>
          <a:solidFill>
            <a:schemeClr val="bg1"/>
          </a:solidFill>
        </p:spPr>
        <p:txBody>
          <a:bodyPr wrap="square">
            <a:spAutoFit/>
          </a:bodyPr>
          <a:lstStyle/>
          <a:p>
            <a:r>
              <a:rPr lang="en-US" sz="2000" b="1" dirty="0"/>
              <a:t>Physical DFD: Implementation of data to a system</a:t>
            </a:r>
          </a:p>
        </p:txBody>
      </p:sp>
      <p:sp>
        <p:nvSpPr>
          <p:cNvPr id="22" name="Title 1">
            <a:extLst>
              <a:ext uri="{FF2B5EF4-FFF2-40B4-BE49-F238E27FC236}">
                <a16:creationId xmlns:a16="http://schemas.microsoft.com/office/drawing/2014/main" id="{589E95D4-F011-4C03-A766-2B19D7B01A46}"/>
              </a:ext>
            </a:extLst>
          </p:cNvPr>
          <p:cNvSpPr txBox="1">
            <a:spLocks/>
          </p:cNvSpPr>
          <p:nvPr/>
        </p:nvSpPr>
        <p:spPr>
          <a:xfrm>
            <a:off x="-3440674" y="772358"/>
            <a:ext cx="3394409" cy="903566"/>
          </a:xfrm>
          <a:prstGeom prst="homePlate">
            <a:avLst>
              <a:gd name="adj" fmla="val 128876"/>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r>
              <a:rPr lang="en-IN" sz="2000" b="1" dirty="0">
                <a:solidFill>
                  <a:schemeClr val="bg1"/>
                </a:solidFill>
              </a:rPr>
              <a:t>video/animation</a:t>
            </a:r>
          </a:p>
        </p:txBody>
      </p:sp>
    </p:spTree>
    <p:custDataLst>
      <p:tags r:id="rId1"/>
    </p:custDataLst>
    <p:extLst>
      <p:ext uri="{BB962C8B-B14F-4D97-AF65-F5344CB8AC3E}">
        <p14:creationId xmlns:p14="http://schemas.microsoft.com/office/powerpoint/2010/main" val="41773896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501153" y="6068543"/>
            <a:ext cx="11456314" cy="646331"/>
          </a:xfrm>
          <a:prstGeom prst="rect">
            <a:avLst/>
          </a:prstGeom>
          <a:solidFill>
            <a:schemeClr val="accent1">
              <a:lumMod val="20000"/>
              <a:lumOff val="80000"/>
            </a:schemeClr>
          </a:solidFill>
        </p:spPr>
        <p:txBody>
          <a:bodyPr wrap="square">
            <a:spAutoFit/>
          </a:bodyPr>
          <a:lstStyle/>
          <a:p>
            <a:pPr lvl="0"/>
            <a:r>
              <a:rPr lang="en-US" i="1" dirty="0"/>
              <a:t>&lt;i-text&gt; Drag and drop your answer then select </a:t>
            </a:r>
            <a:r>
              <a:rPr lang="en-US" b="1" i="1" dirty="0"/>
              <a:t>Confirm</a:t>
            </a:r>
            <a:r>
              <a:rPr lang="en-US" i="1" dirty="0"/>
              <a:t>.  </a:t>
            </a:r>
          </a:p>
          <a:p>
            <a:pPr lvl="0"/>
            <a:endParaRPr lang="en-US" i="1" dirty="0"/>
          </a:p>
        </p:txBody>
      </p:sp>
      <p:sp>
        <p:nvSpPr>
          <p:cNvPr id="6" name="Title 1">
            <a:extLst>
              <a:ext uri="{FF2B5EF4-FFF2-40B4-BE49-F238E27FC236}">
                <a16:creationId xmlns:a16="http://schemas.microsoft.com/office/drawing/2014/main" id="{C7E38702-0141-4E93-A182-E8D62B92A2E9}"/>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Build a basic data flow</a:t>
            </a:r>
          </a:p>
        </p:txBody>
      </p:sp>
      <p:sp>
        <p:nvSpPr>
          <p:cNvPr id="49" name="Rectangle 48"/>
          <p:cNvSpPr/>
          <p:nvPr/>
        </p:nvSpPr>
        <p:spPr>
          <a:xfrm>
            <a:off x="120133" y="2077981"/>
            <a:ext cx="2666597" cy="5080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Implementation details of data going into to the system</a:t>
            </a:r>
          </a:p>
        </p:txBody>
      </p:sp>
      <p:sp>
        <p:nvSpPr>
          <p:cNvPr id="51" name="Rectangle 50"/>
          <p:cNvSpPr/>
          <p:nvPr/>
        </p:nvSpPr>
        <p:spPr>
          <a:xfrm>
            <a:off x="120133" y="2823529"/>
            <a:ext cx="2666597" cy="5080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Pre-processing the data</a:t>
            </a:r>
          </a:p>
        </p:txBody>
      </p:sp>
      <p:sp>
        <p:nvSpPr>
          <p:cNvPr id="53" name="Rectangle 52"/>
          <p:cNvSpPr/>
          <p:nvPr/>
        </p:nvSpPr>
        <p:spPr>
          <a:xfrm>
            <a:off x="120133" y="3569077"/>
            <a:ext cx="2666597" cy="5080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Analysis to determine Sales Department Agent’s accuracy</a:t>
            </a:r>
          </a:p>
        </p:txBody>
      </p:sp>
      <p:sp>
        <p:nvSpPr>
          <p:cNvPr id="24" name="Rectangle 23"/>
          <p:cNvSpPr/>
          <p:nvPr/>
        </p:nvSpPr>
        <p:spPr>
          <a:xfrm>
            <a:off x="19051" y="970954"/>
            <a:ext cx="12153897" cy="87738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I have started creating a simple Data Flow Diagram for this AI solution. I drew a step between the Client request for a Report and the Client data input into the system. Can you complete the DFD for me, please? What logical data flow step should we place between the Client request and the Data Input into the AI system?  Drag and drop your answer then select Confirm. Ask an IT colleague if you need help.</a:t>
            </a:r>
          </a:p>
        </p:txBody>
      </p:sp>
      <p:sp>
        <p:nvSpPr>
          <p:cNvPr id="26" name="Rectangle 25"/>
          <p:cNvSpPr/>
          <p:nvPr/>
        </p:nvSpPr>
        <p:spPr>
          <a:xfrm>
            <a:off x="481918" y="5414271"/>
            <a:ext cx="1657156" cy="5080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Confirm</a:t>
            </a:r>
          </a:p>
        </p:txBody>
      </p:sp>
      <p:sp>
        <p:nvSpPr>
          <p:cNvPr id="30" name="Rectangle 29">
            <a:extLst>
              <a:ext uri="{FF2B5EF4-FFF2-40B4-BE49-F238E27FC236}">
                <a16:creationId xmlns:a16="http://schemas.microsoft.com/office/drawing/2014/main" id="{35CA208A-E800-4866-AE34-82781F53D958}"/>
              </a:ext>
            </a:extLst>
          </p:cNvPr>
          <p:cNvSpPr/>
          <p:nvPr/>
        </p:nvSpPr>
        <p:spPr>
          <a:xfrm>
            <a:off x="12172948" y="0"/>
            <a:ext cx="2666597" cy="779526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r>
              <a:rPr lang="en-IN" b="1" dirty="0"/>
              <a:t>Change all drag and drops or drop downs to another template such as text entry.</a:t>
            </a:r>
          </a:p>
          <a:p>
            <a:endParaRPr lang="en-US" dirty="0"/>
          </a:p>
          <a:p>
            <a:r>
              <a:rPr lang="en-US" dirty="0"/>
              <a:t>Correct/incorrect feedback: Before any analysis can occur, before any root cause analysis, and before any implementation of ideas, the data has to be organized, cleaned (eliminate errors in the data, remove duplicates, replace missing fields, etc.), structured, etc.  Once the data is pre-processed, then it can be consumed by models and fed into a reporting tool.  If the data is still ‘dirty’, then reports are likely to be filled with errors or gaps. These gaps might lead to poor decisions/insights.</a:t>
            </a:r>
          </a:p>
          <a:p>
            <a:endParaRPr lang="en-US" dirty="0"/>
          </a:p>
        </p:txBody>
      </p:sp>
      <p:sp>
        <p:nvSpPr>
          <p:cNvPr id="15" name="Rectangle 14">
            <a:extLst>
              <a:ext uri="{FF2B5EF4-FFF2-40B4-BE49-F238E27FC236}">
                <a16:creationId xmlns:a16="http://schemas.microsoft.com/office/drawing/2014/main" id="{D3D22B91-B8B9-46FF-B920-E964540A70F7}"/>
              </a:ext>
            </a:extLst>
          </p:cNvPr>
          <p:cNvSpPr/>
          <p:nvPr/>
        </p:nvSpPr>
        <p:spPr>
          <a:xfrm>
            <a:off x="120133" y="4314625"/>
            <a:ext cx="2666597" cy="5080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Root cause analysis for receiving data from clients</a:t>
            </a:r>
          </a:p>
        </p:txBody>
      </p:sp>
      <p:pic>
        <p:nvPicPr>
          <p:cNvPr id="4" name="Picture 3">
            <a:extLst>
              <a:ext uri="{FF2B5EF4-FFF2-40B4-BE49-F238E27FC236}">
                <a16:creationId xmlns:a16="http://schemas.microsoft.com/office/drawing/2014/main" id="{C9D2DA13-0C37-4B60-896B-BF4ABCCD1EA9}"/>
              </a:ext>
            </a:extLst>
          </p:cNvPr>
          <p:cNvPicPr>
            <a:picLocks noChangeAspect="1"/>
          </p:cNvPicPr>
          <p:nvPr/>
        </p:nvPicPr>
        <p:blipFill>
          <a:blip r:embed="rId4"/>
          <a:stretch>
            <a:fillRect/>
          </a:stretch>
        </p:blipFill>
        <p:spPr>
          <a:xfrm>
            <a:off x="3090284" y="1907089"/>
            <a:ext cx="6671420" cy="4088246"/>
          </a:xfrm>
          <a:prstGeom prst="rect">
            <a:avLst/>
          </a:prstGeom>
        </p:spPr>
      </p:pic>
      <p:sp>
        <p:nvSpPr>
          <p:cNvPr id="21" name="Rectangle 20">
            <a:extLst>
              <a:ext uri="{FF2B5EF4-FFF2-40B4-BE49-F238E27FC236}">
                <a16:creationId xmlns:a16="http://schemas.microsoft.com/office/drawing/2014/main" id="{B2D61997-6DA2-46DF-96B8-31F5C47E3840}"/>
              </a:ext>
            </a:extLst>
          </p:cNvPr>
          <p:cNvSpPr/>
          <p:nvPr/>
        </p:nvSpPr>
        <p:spPr>
          <a:xfrm>
            <a:off x="9807343" y="1962732"/>
            <a:ext cx="2319965" cy="508093"/>
          </a:xfrm>
          <a:prstGeom prst="rect">
            <a:avLst/>
          </a:prstGeom>
          <a:solidFill>
            <a:srgbClr val="DD52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REFERENCE TAB</a:t>
            </a:r>
          </a:p>
        </p:txBody>
      </p:sp>
      <p:sp>
        <p:nvSpPr>
          <p:cNvPr id="13" name="Title 1">
            <a:extLst>
              <a:ext uri="{FF2B5EF4-FFF2-40B4-BE49-F238E27FC236}">
                <a16:creationId xmlns:a16="http://schemas.microsoft.com/office/drawing/2014/main" id="{18B00B1A-5F1F-4565-84E3-AC0A0BE46EB5}"/>
              </a:ext>
            </a:extLst>
          </p:cNvPr>
          <p:cNvSpPr txBox="1">
            <a:spLocks/>
          </p:cNvSpPr>
          <p:nvPr/>
        </p:nvSpPr>
        <p:spPr>
          <a:xfrm>
            <a:off x="-3535158" y="956256"/>
            <a:ext cx="3394409"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p>
          <a:p>
            <a:pPr>
              <a:spcAft>
                <a:spcPts val="600"/>
              </a:spcAft>
            </a:pPr>
            <a:r>
              <a:rPr lang="en-IN" sz="2000" b="1" dirty="0">
                <a:solidFill>
                  <a:schemeClr val="bg1"/>
                </a:solidFill>
              </a:rPr>
              <a:t>Drag and drop</a:t>
            </a:r>
          </a:p>
        </p:txBody>
      </p:sp>
    </p:spTree>
    <p:custDataLst>
      <p:tags r:id="rId1"/>
    </p:custDataLst>
    <p:extLst>
      <p:ext uri="{BB962C8B-B14F-4D97-AF65-F5344CB8AC3E}">
        <p14:creationId xmlns:p14="http://schemas.microsoft.com/office/powerpoint/2010/main" val="28932254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501153" y="6068543"/>
            <a:ext cx="11456314" cy="646331"/>
          </a:xfrm>
          <a:prstGeom prst="rect">
            <a:avLst/>
          </a:prstGeom>
          <a:solidFill>
            <a:schemeClr val="accent1">
              <a:lumMod val="20000"/>
              <a:lumOff val="80000"/>
            </a:schemeClr>
          </a:solidFill>
        </p:spPr>
        <p:txBody>
          <a:bodyPr wrap="square">
            <a:spAutoFit/>
          </a:bodyPr>
          <a:lstStyle/>
          <a:p>
            <a:pPr lvl="0"/>
            <a:r>
              <a:rPr lang="en-US" i="1" dirty="0"/>
              <a:t>&lt;i-text&gt; Drag and drop your answer then select </a:t>
            </a:r>
            <a:r>
              <a:rPr lang="en-US" b="1" i="1" dirty="0"/>
              <a:t>Confirm</a:t>
            </a:r>
            <a:r>
              <a:rPr lang="en-US" i="1" dirty="0"/>
              <a:t>.  </a:t>
            </a:r>
          </a:p>
          <a:p>
            <a:pPr lvl="0"/>
            <a:endParaRPr lang="en-US" i="1" dirty="0"/>
          </a:p>
        </p:txBody>
      </p:sp>
      <p:sp>
        <p:nvSpPr>
          <p:cNvPr id="6" name="Title 1">
            <a:extLst>
              <a:ext uri="{FF2B5EF4-FFF2-40B4-BE49-F238E27FC236}">
                <a16:creationId xmlns:a16="http://schemas.microsoft.com/office/drawing/2014/main" id="{C7E38702-0141-4E93-A182-E8D62B92A2E9}"/>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Build a basic data flow</a:t>
            </a:r>
          </a:p>
        </p:txBody>
      </p:sp>
      <p:sp>
        <p:nvSpPr>
          <p:cNvPr id="49" name="Rectangle 48"/>
          <p:cNvSpPr/>
          <p:nvPr/>
        </p:nvSpPr>
        <p:spPr>
          <a:xfrm>
            <a:off x="120133" y="2077981"/>
            <a:ext cx="2666597" cy="5080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Implementation details of data going into to the system</a:t>
            </a:r>
          </a:p>
        </p:txBody>
      </p:sp>
      <p:sp>
        <p:nvSpPr>
          <p:cNvPr id="51" name="Rectangle 50"/>
          <p:cNvSpPr/>
          <p:nvPr/>
        </p:nvSpPr>
        <p:spPr>
          <a:xfrm>
            <a:off x="120133" y="2823529"/>
            <a:ext cx="2666597" cy="5080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Pre-processing the data</a:t>
            </a:r>
          </a:p>
        </p:txBody>
      </p:sp>
      <p:sp>
        <p:nvSpPr>
          <p:cNvPr id="53" name="Rectangle 52"/>
          <p:cNvSpPr/>
          <p:nvPr/>
        </p:nvSpPr>
        <p:spPr>
          <a:xfrm>
            <a:off x="120133" y="3569077"/>
            <a:ext cx="2666597" cy="5080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Analysis to determine Sales Department Agent’s accuracy</a:t>
            </a:r>
          </a:p>
        </p:txBody>
      </p:sp>
      <p:sp>
        <p:nvSpPr>
          <p:cNvPr id="24" name="Rectangle 23"/>
          <p:cNvSpPr/>
          <p:nvPr/>
        </p:nvSpPr>
        <p:spPr>
          <a:xfrm>
            <a:off x="19051" y="970954"/>
            <a:ext cx="12153897" cy="87738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I have started creating a simple Data Flow Diagram for this AI solution. I drew a step between the Client request for a Report and the Client data input into the system. Can you complete the DFD for me, please? What logical data flow step should we place between the Client request and the Data Input into the AI system?  Drag and drop your answer then select Confirm. Ask an IT colleague if you need help.</a:t>
            </a:r>
          </a:p>
        </p:txBody>
      </p:sp>
      <p:sp>
        <p:nvSpPr>
          <p:cNvPr id="26" name="Rectangle 25"/>
          <p:cNvSpPr/>
          <p:nvPr/>
        </p:nvSpPr>
        <p:spPr>
          <a:xfrm>
            <a:off x="481918" y="5414271"/>
            <a:ext cx="1657156" cy="5080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Confirm</a:t>
            </a:r>
          </a:p>
        </p:txBody>
      </p:sp>
      <p:sp>
        <p:nvSpPr>
          <p:cNvPr id="30" name="Rectangle 29">
            <a:extLst>
              <a:ext uri="{FF2B5EF4-FFF2-40B4-BE49-F238E27FC236}">
                <a16:creationId xmlns:a16="http://schemas.microsoft.com/office/drawing/2014/main" id="{35CA208A-E800-4866-AE34-82781F53D958}"/>
              </a:ext>
            </a:extLst>
          </p:cNvPr>
          <p:cNvSpPr/>
          <p:nvPr/>
        </p:nvSpPr>
        <p:spPr>
          <a:xfrm>
            <a:off x="12172948" y="0"/>
            <a:ext cx="2666597" cy="957834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 Change all drag and drops or drop downs to another template such as text entry.</a:t>
            </a:r>
          </a:p>
          <a:p>
            <a:endParaRPr lang="en-IN" b="1" dirty="0"/>
          </a:p>
          <a:p>
            <a:endParaRPr lang="en-US" dirty="0"/>
          </a:p>
          <a:p>
            <a:endParaRPr lang="en-US" dirty="0"/>
          </a:p>
        </p:txBody>
      </p:sp>
      <p:sp>
        <p:nvSpPr>
          <p:cNvPr id="15" name="Rectangle 14">
            <a:extLst>
              <a:ext uri="{FF2B5EF4-FFF2-40B4-BE49-F238E27FC236}">
                <a16:creationId xmlns:a16="http://schemas.microsoft.com/office/drawing/2014/main" id="{D3D22B91-B8B9-46FF-B920-E964540A70F7}"/>
              </a:ext>
            </a:extLst>
          </p:cNvPr>
          <p:cNvSpPr/>
          <p:nvPr/>
        </p:nvSpPr>
        <p:spPr>
          <a:xfrm>
            <a:off x="120133" y="4314625"/>
            <a:ext cx="2666597" cy="5080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Root cause analysis for receiving data from clients</a:t>
            </a:r>
          </a:p>
        </p:txBody>
      </p:sp>
      <p:pic>
        <p:nvPicPr>
          <p:cNvPr id="4" name="Picture 3">
            <a:extLst>
              <a:ext uri="{FF2B5EF4-FFF2-40B4-BE49-F238E27FC236}">
                <a16:creationId xmlns:a16="http://schemas.microsoft.com/office/drawing/2014/main" id="{C9D2DA13-0C37-4B60-896B-BF4ABCCD1EA9}"/>
              </a:ext>
            </a:extLst>
          </p:cNvPr>
          <p:cNvPicPr>
            <a:picLocks noChangeAspect="1"/>
          </p:cNvPicPr>
          <p:nvPr/>
        </p:nvPicPr>
        <p:blipFill>
          <a:blip r:embed="rId4"/>
          <a:stretch>
            <a:fillRect/>
          </a:stretch>
        </p:blipFill>
        <p:spPr>
          <a:xfrm>
            <a:off x="3090284" y="1907089"/>
            <a:ext cx="6671420" cy="4088246"/>
          </a:xfrm>
          <a:prstGeom prst="rect">
            <a:avLst/>
          </a:prstGeom>
        </p:spPr>
      </p:pic>
      <p:sp>
        <p:nvSpPr>
          <p:cNvPr id="21" name="Rectangle 20">
            <a:extLst>
              <a:ext uri="{FF2B5EF4-FFF2-40B4-BE49-F238E27FC236}">
                <a16:creationId xmlns:a16="http://schemas.microsoft.com/office/drawing/2014/main" id="{B2D61997-6DA2-46DF-96B8-31F5C47E3840}"/>
              </a:ext>
            </a:extLst>
          </p:cNvPr>
          <p:cNvSpPr/>
          <p:nvPr/>
        </p:nvSpPr>
        <p:spPr>
          <a:xfrm>
            <a:off x="9807343" y="1962732"/>
            <a:ext cx="2319965" cy="508093"/>
          </a:xfrm>
          <a:prstGeom prst="rect">
            <a:avLst/>
          </a:prstGeom>
          <a:solidFill>
            <a:srgbClr val="DD52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REFERENCE TAB</a:t>
            </a:r>
          </a:p>
        </p:txBody>
      </p:sp>
      <p:sp>
        <p:nvSpPr>
          <p:cNvPr id="16" name="Rectangle 15">
            <a:extLst>
              <a:ext uri="{FF2B5EF4-FFF2-40B4-BE49-F238E27FC236}">
                <a16:creationId xmlns:a16="http://schemas.microsoft.com/office/drawing/2014/main" id="{E5735748-B673-4217-9DA4-E5C13C250DE8}"/>
              </a:ext>
            </a:extLst>
          </p:cNvPr>
          <p:cNvSpPr/>
          <p:nvPr/>
        </p:nvSpPr>
        <p:spPr>
          <a:xfrm>
            <a:off x="1656760" y="1736766"/>
            <a:ext cx="7869231" cy="1802938"/>
          </a:xfrm>
          <a:prstGeom prst="rect">
            <a:avLst/>
          </a:prstGeom>
          <a:solidFill>
            <a:srgbClr val="1F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Isosceles Triangle 16">
            <a:extLst>
              <a:ext uri="{FF2B5EF4-FFF2-40B4-BE49-F238E27FC236}">
                <a16:creationId xmlns:a16="http://schemas.microsoft.com/office/drawing/2014/main" id="{A0A09E1E-AE2B-4BB9-A287-B08C2B943362}"/>
              </a:ext>
            </a:extLst>
          </p:cNvPr>
          <p:cNvSpPr/>
          <p:nvPr/>
        </p:nvSpPr>
        <p:spPr>
          <a:xfrm rot="5400000">
            <a:off x="9349061" y="2087548"/>
            <a:ext cx="583096" cy="333465"/>
          </a:xfrm>
          <a:prstGeom prst="triangle">
            <a:avLst/>
          </a:prstGeom>
          <a:solidFill>
            <a:srgbClr val="1F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507C964-A487-4F72-9ECA-4C1AFC799B38}"/>
              </a:ext>
            </a:extLst>
          </p:cNvPr>
          <p:cNvSpPr/>
          <p:nvPr/>
        </p:nvSpPr>
        <p:spPr>
          <a:xfrm>
            <a:off x="1903328" y="1855604"/>
            <a:ext cx="7462807" cy="1477328"/>
          </a:xfrm>
          <a:prstGeom prst="rect">
            <a:avLst/>
          </a:prstGeom>
        </p:spPr>
        <p:txBody>
          <a:bodyPr wrap="square">
            <a:spAutoFit/>
          </a:bodyPr>
          <a:lstStyle/>
          <a:p>
            <a:r>
              <a:rPr lang="en-US" dirty="0">
                <a:solidFill>
                  <a:schemeClr val="bg1"/>
                </a:solidFill>
              </a:rPr>
              <a:t>Recall the importance of quality data and how machine learning and natural language processing may not always effectively read any data in its current condition. Also, remember that deficient data may seriously diminish the value of an AI solution. It may help to write out the existing steps in a table to pinpoint the missing logical step. </a:t>
            </a:r>
          </a:p>
        </p:txBody>
      </p:sp>
      <p:sp>
        <p:nvSpPr>
          <p:cNvPr id="19" name="Title 1">
            <a:extLst>
              <a:ext uri="{FF2B5EF4-FFF2-40B4-BE49-F238E27FC236}">
                <a16:creationId xmlns:a16="http://schemas.microsoft.com/office/drawing/2014/main" id="{D92DC187-1859-45FA-BD7F-157F592D2322}"/>
              </a:ext>
            </a:extLst>
          </p:cNvPr>
          <p:cNvSpPr txBox="1">
            <a:spLocks/>
          </p:cNvSpPr>
          <p:nvPr/>
        </p:nvSpPr>
        <p:spPr>
          <a:xfrm>
            <a:off x="-3535158" y="956256"/>
            <a:ext cx="3394409"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p>
          <a:p>
            <a:pPr>
              <a:spcAft>
                <a:spcPts val="600"/>
              </a:spcAft>
            </a:pPr>
            <a:r>
              <a:rPr lang="en-IN" sz="2000" b="1" dirty="0">
                <a:solidFill>
                  <a:schemeClr val="bg1"/>
                </a:solidFill>
              </a:rPr>
              <a:t>Drag and drop</a:t>
            </a:r>
          </a:p>
        </p:txBody>
      </p:sp>
    </p:spTree>
    <p:custDataLst>
      <p:tags r:id="rId1"/>
    </p:custDataLst>
    <p:extLst>
      <p:ext uri="{BB962C8B-B14F-4D97-AF65-F5344CB8AC3E}">
        <p14:creationId xmlns:p14="http://schemas.microsoft.com/office/powerpoint/2010/main" val="30940880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0AD245-7064-4D05-9923-53383613522E}"/>
              </a:ext>
            </a:extLst>
          </p:cNvPr>
          <p:cNvPicPr>
            <a:picLocks noChangeAspect="1"/>
          </p:cNvPicPr>
          <p:nvPr/>
        </p:nvPicPr>
        <p:blipFill>
          <a:blip r:embed="rId4"/>
          <a:stretch>
            <a:fillRect/>
          </a:stretch>
        </p:blipFill>
        <p:spPr>
          <a:xfrm>
            <a:off x="0" y="1533841"/>
            <a:ext cx="9700591" cy="4107623"/>
          </a:xfrm>
          <a:prstGeom prst="rect">
            <a:avLst/>
          </a:prstGeom>
        </p:spPr>
      </p:pic>
      <p:sp>
        <p:nvSpPr>
          <p:cNvPr id="6" name="Title 1">
            <a:extLst>
              <a:ext uri="{FF2B5EF4-FFF2-40B4-BE49-F238E27FC236}">
                <a16:creationId xmlns:a16="http://schemas.microsoft.com/office/drawing/2014/main" id="{C7E38702-0141-4E93-A182-E8D62B92A2E9}"/>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Knowledge check: Build a basic data flow</a:t>
            </a:r>
          </a:p>
        </p:txBody>
      </p:sp>
      <p:sp>
        <p:nvSpPr>
          <p:cNvPr id="10" name="Rectangle 9">
            <a:extLst>
              <a:ext uri="{FF2B5EF4-FFF2-40B4-BE49-F238E27FC236}">
                <a16:creationId xmlns:a16="http://schemas.microsoft.com/office/drawing/2014/main" id="{35CA208A-E800-4866-AE34-82781F53D958}"/>
              </a:ext>
            </a:extLst>
          </p:cNvPr>
          <p:cNvSpPr/>
          <p:nvPr/>
        </p:nvSpPr>
        <p:spPr>
          <a:xfrm>
            <a:off x="12306300" y="0"/>
            <a:ext cx="3089910" cy="12344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IN" b="1" dirty="0"/>
              <a:t>Change all drag and drops or drop downs to another template such as text entry.</a:t>
            </a:r>
          </a:p>
          <a:p>
            <a:endParaRPr lang="en-IN" b="1" dirty="0"/>
          </a:p>
          <a:p>
            <a:r>
              <a:rPr lang="en-IN" b="1" dirty="0"/>
              <a:t>Graphic table to be recreated.</a:t>
            </a:r>
          </a:p>
          <a:p>
            <a:endParaRPr lang="en-IN" b="1" dirty="0"/>
          </a:p>
          <a:p>
            <a:r>
              <a:rPr lang="en-IN" b="1" dirty="0"/>
              <a:t>Dropdown list is under Transcript – Please SCRAMBLE List. List is in correct order for programming.  </a:t>
            </a:r>
          </a:p>
          <a:p>
            <a:endParaRPr lang="en-IN" b="1" dirty="0"/>
          </a:p>
          <a:p>
            <a:r>
              <a:rPr lang="en-IN" b="1" dirty="0"/>
              <a:t>Correct feedback: </a:t>
            </a:r>
            <a:r>
              <a:rPr lang="en-US" b="1" dirty="0"/>
              <a:t>Logical data speaks to structure and relationship of the data. Imagine that there is a database table, and in that table we store sales data or client requests, or all relocation services.  This table not only stores the data, but defines field sizes and relationships between fields. If sales data is in one table and client requests is in another, the logical map between them might suggest that client/customer is the key to both tables. Physical data is the actual data in the form of a report or a excel file. Users might look at the data to perform analysis or make a decision. Physical data is the result of data that has been logically structured/organized and is ready for consumption.</a:t>
            </a:r>
            <a:endParaRPr lang="en-US" dirty="0"/>
          </a:p>
          <a:p>
            <a:r>
              <a:rPr lang="en-US" b="1" dirty="0"/>
              <a:t>Each of the examples in the table should fit into one category or the other.</a:t>
            </a:r>
            <a:endParaRPr lang="en-US" dirty="0"/>
          </a:p>
          <a:p>
            <a:endParaRPr lang="en-US" dirty="0">
              <a:solidFill>
                <a:schemeClr val="tx1"/>
              </a:solidFill>
            </a:endParaRPr>
          </a:p>
          <a:p>
            <a:r>
              <a:rPr lang="en-IN" b="1" dirty="0"/>
              <a:t>(There is a try again feature)</a:t>
            </a:r>
          </a:p>
          <a:p>
            <a:endParaRPr lang="en-IN" b="1" dirty="0"/>
          </a:p>
          <a:p>
            <a:endParaRPr lang="en-IN" b="1" dirty="0"/>
          </a:p>
          <a:p>
            <a:r>
              <a:rPr lang="en-IN" b="1" dirty="0"/>
              <a:t> </a:t>
            </a:r>
          </a:p>
        </p:txBody>
      </p:sp>
      <p:sp>
        <p:nvSpPr>
          <p:cNvPr id="4" name="Rectangle 3"/>
          <p:cNvSpPr/>
          <p:nvPr/>
        </p:nvSpPr>
        <p:spPr>
          <a:xfrm>
            <a:off x="8140850" y="2165979"/>
            <a:ext cx="970685"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22" name="Rectangle 21"/>
          <p:cNvSpPr/>
          <p:nvPr/>
        </p:nvSpPr>
        <p:spPr>
          <a:xfrm>
            <a:off x="8663299" y="2152394"/>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5" name="Rectangle 4"/>
          <p:cNvSpPr/>
          <p:nvPr/>
        </p:nvSpPr>
        <p:spPr>
          <a:xfrm>
            <a:off x="11159999" y="6364131"/>
            <a:ext cx="592203" cy="6919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1" y="1036520"/>
            <a:ext cx="11946036" cy="70790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Let’s take a closer look at data flows. It is important you know the difference between logical and physical DFDs. Before you can help me with the next assignment, I would like you to go through this data flow and decide which DFD type each data flow is: logical or physical.</a:t>
            </a:r>
          </a:p>
        </p:txBody>
      </p:sp>
      <p:sp>
        <p:nvSpPr>
          <p:cNvPr id="27" name="Rectangle 26"/>
          <p:cNvSpPr/>
          <p:nvPr/>
        </p:nvSpPr>
        <p:spPr>
          <a:xfrm>
            <a:off x="489723" y="6414933"/>
            <a:ext cx="11456314" cy="369332"/>
          </a:xfrm>
          <a:prstGeom prst="rect">
            <a:avLst/>
          </a:prstGeom>
          <a:solidFill>
            <a:schemeClr val="accent1">
              <a:lumMod val="20000"/>
              <a:lumOff val="80000"/>
            </a:schemeClr>
          </a:solidFill>
        </p:spPr>
        <p:txBody>
          <a:bodyPr wrap="square">
            <a:spAutoFit/>
          </a:bodyPr>
          <a:lstStyle/>
          <a:p>
            <a:pPr lvl="0"/>
            <a:r>
              <a:rPr lang="en-US" i="1" dirty="0"/>
              <a:t>&lt;i-text&gt;  Select the data flow type from the dropdown boxes then select </a:t>
            </a:r>
            <a:r>
              <a:rPr lang="en-US" b="1" i="1" dirty="0"/>
              <a:t>Confirm</a:t>
            </a:r>
            <a:r>
              <a:rPr lang="en-US" i="1" dirty="0"/>
              <a:t>.</a:t>
            </a:r>
          </a:p>
        </p:txBody>
      </p:sp>
      <p:sp>
        <p:nvSpPr>
          <p:cNvPr id="24" name="Rectangle 23">
            <a:extLst>
              <a:ext uri="{FF2B5EF4-FFF2-40B4-BE49-F238E27FC236}">
                <a16:creationId xmlns:a16="http://schemas.microsoft.com/office/drawing/2014/main" id="{75394B3E-ACFA-4263-AA9A-3E6180607003}"/>
              </a:ext>
            </a:extLst>
          </p:cNvPr>
          <p:cNvSpPr/>
          <p:nvPr/>
        </p:nvSpPr>
        <p:spPr>
          <a:xfrm>
            <a:off x="489723" y="5806224"/>
            <a:ext cx="1503907" cy="5080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Confirm</a:t>
            </a:r>
          </a:p>
        </p:txBody>
      </p:sp>
      <p:sp>
        <p:nvSpPr>
          <p:cNvPr id="28" name="Rectangle 27">
            <a:extLst>
              <a:ext uri="{FF2B5EF4-FFF2-40B4-BE49-F238E27FC236}">
                <a16:creationId xmlns:a16="http://schemas.microsoft.com/office/drawing/2014/main" id="{8261D3E0-4D58-40A6-B91F-AFEC788E59B1}"/>
              </a:ext>
            </a:extLst>
          </p:cNvPr>
          <p:cNvSpPr/>
          <p:nvPr/>
        </p:nvSpPr>
        <p:spPr>
          <a:xfrm>
            <a:off x="8140850" y="2484943"/>
            <a:ext cx="970685"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29" name="Rectangle 28">
            <a:extLst>
              <a:ext uri="{FF2B5EF4-FFF2-40B4-BE49-F238E27FC236}">
                <a16:creationId xmlns:a16="http://schemas.microsoft.com/office/drawing/2014/main" id="{976F3D33-5CDC-420B-8F70-C04D93B7FBC1}"/>
              </a:ext>
            </a:extLst>
          </p:cNvPr>
          <p:cNvSpPr/>
          <p:nvPr/>
        </p:nvSpPr>
        <p:spPr>
          <a:xfrm>
            <a:off x="8663299" y="2485633"/>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0" name="Rectangle 29">
            <a:extLst>
              <a:ext uri="{FF2B5EF4-FFF2-40B4-BE49-F238E27FC236}">
                <a16:creationId xmlns:a16="http://schemas.microsoft.com/office/drawing/2014/main" id="{D5FF2B1B-571B-4540-842A-00B4BBFC720C}"/>
              </a:ext>
            </a:extLst>
          </p:cNvPr>
          <p:cNvSpPr/>
          <p:nvPr/>
        </p:nvSpPr>
        <p:spPr>
          <a:xfrm>
            <a:off x="8140850" y="2859625"/>
            <a:ext cx="951590"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31" name="Rectangle 30">
            <a:extLst>
              <a:ext uri="{FF2B5EF4-FFF2-40B4-BE49-F238E27FC236}">
                <a16:creationId xmlns:a16="http://schemas.microsoft.com/office/drawing/2014/main" id="{BA332519-3390-40F5-832A-856232329463}"/>
              </a:ext>
            </a:extLst>
          </p:cNvPr>
          <p:cNvSpPr/>
          <p:nvPr/>
        </p:nvSpPr>
        <p:spPr>
          <a:xfrm>
            <a:off x="8663299" y="2832457"/>
            <a:ext cx="439418"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2" name="Rectangle 31">
            <a:extLst>
              <a:ext uri="{FF2B5EF4-FFF2-40B4-BE49-F238E27FC236}">
                <a16:creationId xmlns:a16="http://schemas.microsoft.com/office/drawing/2014/main" id="{0AEEBAED-7A98-410A-8D12-011626BE2F7A}"/>
              </a:ext>
            </a:extLst>
          </p:cNvPr>
          <p:cNvSpPr/>
          <p:nvPr/>
        </p:nvSpPr>
        <p:spPr>
          <a:xfrm>
            <a:off x="8140850" y="3206449"/>
            <a:ext cx="970685"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33" name="Rectangle 32">
            <a:extLst>
              <a:ext uri="{FF2B5EF4-FFF2-40B4-BE49-F238E27FC236}">
                <a16:creationId xmlns:a16="http://schemas.microsoft.com/office/drawing/2014/main" id="{84D4371D-683D-4F53-91F8-32EFB76B23FD}"/>
              </a:ext>
            </a:extLst>
          </p:cNvPr>
          <p:cNvSpPr/>
          <p:nvPr/>
        </p:nvSpPr>
        <p:spPr>
          <a:xfrm>
            <a:off x="8663299" y="3192864"/>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5" name="Rectangle 34">
            <a:extLst>
              <a:ext uri="{FF2B5EF4-FFF2-40B4-BE49-F238E27FC236}">
                <a16:creationId xmlns:a16="http://schemas.microsoft.com/office/drawing/2014/main" id="{1809524C-A164-4627-A01C-9FE88E5A0AF1}"/>
              </a:ext>
            </a:extLst>
          </p:cNvPr>
          <p:cNvSpPr/>
          <p:nvPr/>
        </p:nvSpPr>
        <p:spPr>
          <a:xfrm>
            <a:off x="8140850" y="3496028"/>
            <a:ext cx="970685"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36" name="Rectangle 35">
            <a:extLst>
              <a:ext uri="{FF2B5EF4-FFF2-40B4-BE49-F238E27FC236}">
                <a16:creationId xmlns:a16="http://schemas.microsoft.com/office/drawing/2014/main" id="{07C4C91A-98F4-4976-9567-F0BA9C9C30BE}"/>
              </a:ext>
            </a:extLst>
          </p:cNvPr>
          <p:cNvSpPr/>
          <p:nvPr/>
        </p:nvSpPr>
        <p:spPr>
          <a:xfrm>
            <a:off x="8663299" y="3495373"/>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7" name="Rectangle 36">
            <a:extLst>
              <a:ext uri="{FF2B5EF4-FFF2-40B4-BE49-F238E27FC236}">
                <a16:creationId xmlns:a16="http://schemas.microsoft.com/office/drawing/2014/main" id="{2745FE4D-9C63-4106-ABD0-80428316B495}"/>
              </a:ext>
            </a:extLst>
          </p:cNvPr>
          <p:cNvSpPr/>
          <p:nvPr/>
        </p:nvSpPr>
        <p:spPr>
          <a:xfrm>
            <a:off x="8140850" y="3825050"/>
            <a:ext cx="970685"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38" name="Rectangle 37">
            <a:extLst>
              <a:ext uri="{FF2B5EF4-FFF2-40B4-BE49-F238E27FC236}">
                <a16:creationId xmlns:a16="http://schemas.microsoft.com/office/drawing/2014/main" id="{97930A0F-9688-443F-BAE3-0C3B8AD50A23}"/>
              </a:ext>
            </a:extLst>
          </p:cNvPr>
          <p:cNvSpPr/>
          <p:nvPr/>
        </p:nvSpPr>
        <p:spPr>
          <a:xfrm>
            <a:off x="8663299" y="3811465"/>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3" name="Rectangle 22">
            <a:extLst>
              <a:ext uri="{FF2B5EF4-FFF2-40B4-BE49-F238E27FC236}">
                <a16:creationId xmlns:a16="http://schemas.microsoft.com/office/drawing/2014/main" id="{C87C1234-592F-4E2E-8EF6-C41EB264652F}"/>
              </a:ext>
            </a:extLst>
          </p:cNvPr>
          <p:cNvSpPr/>
          <p:nvPr/>
        </p:nvSpPr>
        <p:spPr>
          <a:xfrm>
            <a:off x="8140850" y="4171217"/>
            <a:ext cx="970685"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25" name="Rectangle 24">
            <a:extLst>
              <a:ext uri="{FF2B5EF4-FFF2-40B4-BE49-F238E27FC236}">
                <a16:creationId xmlns:a16="http://schemas.microsoft.com/office/drawing/2014/main" id="{D8861CED-9B4E-42CC-986A-FC4F8E69D3A6}"/>
              </a:ext>
            </a:extLst>
          </p:cNvPr>
          <p:cNvSpPr/>
          <p:nvPr/>
        </p:nvSpPr>
        <p:spPr>
          <a:xfrm>
            <a:off x="8663299" y="4157632"/>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4" name="Rectangle 33">
            <a:extLst>
              <a:ext uri="{FF2B5EF4-FFF2-40B4-BE49-F238E27FC236}">
                <a16:creationId xmlns:a16="http://schemas.microsoft.com/office/drawing/2014/main" id="{7FACC9E6-32A0-4EB5-87B5-9148C8E58ECE}"/>
              </a:ext>
            </a:extLst>
          </p:cNvPr>
          <p:cNvSpPr/>
          <p:nvPr/>
        </p:nvSpPr>
        <p:spPr>
          <a:xfrm>
            <a:off x="8140850" y="4494857"/>
            <a:ext cx="970685"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39" name="Rectangle 38">
            <a:extLst>
              <a:ext uri="{FF2B5EF4-FFF2-40B4-BE49-F238E27FC236}">
                <a16:creationId xmlns:a16="http://schemas.microsoft.com/office/drawing/2014/main" id="{0E7E003A-F330-424E-928C-2DA43ECB74D7}"/>
              </a:ext>
            </a:extLst>
          </p:cNvPr>
          <p:cNvSpPr/>
          <p:nvPr/>
        </p:nvSpPr>
        <p:spPr>
          <a:xfrm>
            <a:off x="8663299" y="4481272"/>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40" name="Rectangle 39">
            <a:extLst>
              <a:ext uri="{FF2B5EF4-FFF2-40B4-BE49-F238E27FC236}">
                <a16:creationId xmlns:a16="http://schemas.microsoft.com/office/drawing/2014/main" id="{ADD4384C-6E90-42BC-A5B8-5BEFF50C24EC}"/>
              </a:ext>
            </a:extLst>
          </p:cNvPr>
          <p:cNvSpPr/>
          <p:nvPr/>
        </p:nvSpPr>
        <p:spPr>
          <a:xfrm>
            <a:off x="8140850" y="4804066"/>
            <a:ext cx="970685"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41" name="Rectangle 40">
            <a:extLst>
              <a:ext uri="{FF2B5EF4-FFF2-40B4-BE49-F238E27FC236}">
                <a16:creationId xmlns:a16="http://schemas.microsoft.com/office/drawing/2014/main" id="{490883E6-C77D-497B-9E1A-85EA11E6722F}"/>
              </a:ext>
            </a:extLst>
          </p:cNvPr>
          <p:cNvSpPr/>
          <p:nvPr/>
        </p:nvSpPr>
        <p:spPr>
          <a:xfrm>
            <a:off x="8663299" y="4790481"/>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42" name="Rectangle 41">
            <a:extLst>
              <a:ext uri="{FF2B5EF4-FFF2-40B4-BE49-F238E27FC236}">
                <a16:creationId xmlns:a16="http://schemas.microsoft.com/office/drawing/2014/main" id="{CD2E9BBC-728F-41CB-9E1B-FCAEAEE2703F}"/>
              </a:ext>
            </a:extLst>
          </p:cNvPr>
          <p:cNvSpPr/>
          <p:nvPr/>
        </p:nvSpPr>
        <p:spPr>
          <a:xfrm>
            <a:off x="8140850" y="5150888"/>
            <a:ext cx="970685" cy="33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Please select</a:t>
            </a:r>
          </a:p>
        </p:txBody>
      </p:sp>
      <p:sp>
        <p:nvSpPr>
          <p:cNvPr id="43" name="Rectangle 42">
            <a:extLst>
              <a:ext uri="{FF2B5EF4-FFF2-40B4-BE49-F238E27FC236}">
                <a16:creationId xmlns:a16="http://schemas.microsoft.com/office/drawing/2014/main" id="{D7712011-319F-468E-8E9D-32D24513964F}"/>
              </a:ext>
            </a:extLst>
          </p:cNvPr>
          <p:cNvSpPr/>
          <p:nvPr/>
        </p:nvSpPr>
        <p:spPr>
          <a:xfrm>
            <a:off x="8663299" y="5137303"/>
            <a:ext cx="448236" cy="36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44" name="Title 1">
            <a:extLst>
              <a:ext uri="{FF2B5EF4-FFF2-40B4-BE49-F238E27FC236}">
                <a16:creationId xmlns:a16="http://schemas.microsoft.com/office/drawing/2014/main" id="{6513AF01-9B8B-4834-A85D-D2BCFD52541D}"/>
              </a:ext>
            </a:extLst>
          </p:cNvPr>
          <p:cNvSpPr txBox="1">
            <a:spLocks/>
          </p:cNvSpPr>
          <p:nvPr/>
        </p:nvSpPr>
        <p:spPr>
          <a:xfrm>
            <a:off x="-3535158" y="956256"/>
            <a:ext cx="3394409"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p>
          <a:p>
            <a:pPr>
              <a:spcAft>
                <a:spcPts val="600"/>
              </a:spcAft>
            </a:pPr>
            <a:r>
              <a:rPr lang="en-IN" sz="2000" b="1" dirty="0">
                <a:solidFill>
                  <a:schemeClr val="bg1"/>
                </a:solidFill>
              </a:rPr>
              <a:t>Dropdown</a:t>
            </a:r>
          </a:p>
        </p:txBody>
      </p:sp>
    </p:spTree>
    <p:custDataLst>
      <p:tags r:id="rId1"/>
    </p:custDataLst>
    <p:extLst>
      <p:ext uri="{BB962C8B-B14F-4D97-AF65-F5344CB8AC3E}">
        <p14:creationId xmlns:p14="http://schemas.microsoft.com/office/powerpoint/2010/main" val="40896905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E9EF41-5B27-4198-A80F-936747BAB2DC}"/>
              </a:ext>
            </a:extLst>
          </p:cNvPr>
          <p:cNvPicPr>
            <a:picLocks noChangeAspect="1"/>
          </p:cNvPicPr>
          <p:nvPr/>
        </p:nvPicPr>
        <p:blipFill>
          <a:blip r:embed="rId4"/>
          <a:stretch>
            <a:fillRect/>
          </a:stretch>
        </p:blipFill>
        <p:spPr>
          <a:xfrm>
            <a:off x="0" y="666025"/>
            <a:ext cx="11064240" cy="6156367"/>
          </a:xfrm>
          <a:prstGeom prst="rect">
            <a:avLst/>
          </a:prstGeom>
        </p:spPr>
      </p:pic>
      <p:sp>
        <p:nvSpPr>
          <p:cNvPr id="9" name="Rectangle 8">
            <a:extLst>
              <a:ext uri="{FF2B5EF4-FFF2-40B4-BE49-F238E27FC236}">
                <a16:creationId xmlns:a16="http://schemas.microsoft.com/office/drawing/2014/main" id="{7E9075C5-685A-4D9F-898B-119AFEFC0B9E}"/>
              </a:ext>
            </a:extLst>
          </p:cNvPr>
          <p:cNvSpPr/>
          <p:nvPr/>
        </p:nvSpPr>
        <p:spPr>
          <a:xfrm>
            <a:off x="12192000" y="-14514"/>
            <a:ext cx="3030071"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US" dirty="0"/>
              <a:t> Image: </a:t>
            </a:r>
            <a:r>
              <a:rPr lang="en-US" dirty="0">
                <a:hlinkClick r:id="rId5"/>
              </a:rPr>
              <a:t>https://www.istockphoto.com/photo/system-engineering-concept-hi-tech-concept-gm1154261912-313811601</a:t>
            </a:r>
            <a:endParaRPr lang="en-US" u="sng" dirty="0"/>
          </a:p>
        </p:txBody>
      </p:sp>
      <p:sp>
        <p:nvSpPr>
          <p:cNvPr id="5" name="Rectangle 4">
            <a:extLst>
              <a:ext uri="{FF2B5EF4-FFF2-40B4-BE49-F238E27FC236}">
                <a16:creationId xmlns:a16="http://schemas.microsoft.com/office/drawing/2014/main" id="{E11808CC-B256-433D-99BA-5BDDE27782E0}"/>
              </a:ext>
            </a:extLst>
          </p:cNvPr>
          <p:cNvSpPr/>
          <p:nvPr/>
        </p:nvSpPr>
        <p:spPr>
          <a:xfrm>
            <a:off x="1403498" y="3619500"/>
            <a:ext cx="6654652" cy="12702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Lesson 7: Pre-process data</a:t>
            </a:r>
          </a:p>
        </p:txBody>
      </p:sp>
    </p:spTree>
    <p:custDataLst>
      <p:tags r:id="rId1"/>
    </p:custDataLst>
    <p:extLst>
      <p:ext uri="{BB962C8B-B14F-4D97-AF65-F5344CB8AC3E}">
        <p14:creationId xmlns:p14="http://schemas.microsoft.com/office/powerpoint/2010/main" val="15527898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AB09D5-FC61-4C0A-830A-6660AA78FC1A}"/>
              </a:ext>
            </a:extLst>
          </p:cNvPr>
          <p:cNvSpPr/>
          <p:nvPr/>
        </p:nvSpPr>
        <p:spPr>
          <a:xfrm>
            <a:off x="12226746" y="26894"/>
            <a:ext cx="2552700" cy="6858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pPr marL="285750" indent="-285750">
              <a:buFont typeface="Arial" panose="020B0604020202020204" pitchFamily="34" charset="0"/>
              <a:buChar char="•"/>
            </a:pPr>
            <a:r>
              <a:rPr lang="en-IN" dirty="0"/>
              <a:t>Display the OST  and image when the audio starts.</a:t>
            </a:r>
          </a:p>
          <a:p>
            <a:pPr marL="285750" indent="-285750">
              <a:buFont typeface="Arial" panose="020B0604020202020204" pitchFamily="34" charset="0"/>
              <a:buChar char="•"/>
            </a:pPr>
            <a:r>
              <a:rPr lang="en-US" dirty="0"/>
              <a:t>Play the narration per the transcript.</a:t>
            </a:r>
          </a:p>
          <a:p>
            <a:pPr marL="285750" indent="-285750">
              <a:buFont typeface="Arial" panose="020B0604020202020204" pitchFamily="34" charset="0"/>
              <a:buChar char="•"/>
            </a:pPr>
            <a:r>
              <a:rPr lang="en-US" dirty="0"/>
              <a:t>Play the narration for each bulleted item one at a time, showing them one at a time starting with the first.</a:t>
            </a:r>
          </a:p>
          <a:p>
            <a:pPr marL="285750" indent="-285750">
              <a:buFont typeface="Arial" panose="020B0604020202020204" pitchFamily="34" charset="0"/>
              <a:buChar char="•"/>
            </a:pPr>
            <a:endParaRPr lang="en-IN" dirty="0"/>
          </a:p>
          <a:p>
            <a:r>
              <a:rPr lang="en-US" dirty="0"/>
              <a:t>Stock photo </a:t>
            </a:r>
            <a:r>
              <a:rPr lang="en-US" dirty="0">
                <a:hlinkClick r:id="rId4"/>
              </a:rPr>
              <a:t>https://www.shutterstock.com/image-photo/targeting-business-concept-1120664918</a:t>
            </a:r>
            <a:endParaRPr lang="en-US" dirty="0"/>
          </a:p>
        </p:txBody>
      </p:sp>
      <p:sp>
        <p:nvSpPr>
          <p:cNvPr id="3" name="Rectangle 2">
            <a:extLst>
              <a:ext uri="{FF2B5EF4-FFF2-40B4-BE49-F238E27FC236}">
                <a16:creationId xmlns:a16="http://schemas.microsoft.com/office/drawing/2014/main" id="{5D82A0EC-85CD-4205-955D-7208373206DE}"/>
              </a:ext>
            </a:extLst>
          </p:cNvPr>
          <p:cNvSpPr/>
          <p:nvPr/>
        </p:nvSpPr>
        <p:spPr>
          <a:xfrm>
            <a:off x="0" y="839233"/>
            <a:ext cx="7389430" cy="61045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Rectangle 2">
            <a:extLst>
              <a:ext uri="{FF2B5EF4-FFF2-40B4-BE49-F238E27FC236}">
                <a16:creationId xmlns:a16="http://schemas.microsoft.com/office/drawing/2014/main" id="{7F8D74BC-A36F-4C9E-BDDF-C8F9106FD8B2}"/>
              </a:ext>
            </a:extLst>
          </p:cNvPr>
          <p:cNvSpPr>
            <a:spLocks noChangeArrowheads="1"/>
          </p:cNvSpPr>
          <p:nvPr/>
        </p:nvSpPr>
        <p:spPr bwMode="auto">
          <a:xfrm>
            <a:off x="709011" y="2992204"/>
            <a:ext cx="619212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24525" algn="r"/>
              </a:tabLst>
              <a:defRPr>
                <a:solidFill>
                  <a:schemeClr val="tx1"/>
                </a:solidFill>
                <a:latin typeface="Arial" panose="020B0604020202020204" pitchFamily="34" charset="0"/>
              </a:defRPr>
            </a:lvl1pPr>
            <a:lvl2pPr eaLnBrk="0" fontAlgn="base" hangingPunct="0">
              <a:spcBef>
                <a:spcPct val="0"/>
              </a:spcBef>
              <a:spcAft>
                <a:spcPct val="0"/>
              </a:spcAft>
              <a:tabLst>
                <a:tab pos="5724525" algn="r"/>
              </a:tabLst>
              <a:defRPr>
                <a:solidFill>
                  <a:schemeClr val="tx1"/>
                </a:solidFill>
                <a:latin typeface="Arial" panose="020B0604020202020204" pitchFamily="34" charset="0"/>
              </a:defRPr>
            </a:lvl2pPr>
            <a:lvl3pPr eaLnBrk="0" fontAlgn="base" hangingPunct="0">
              <a:spcBef>
                <a:spcPct val="0"/>
              </a:spcBef>
              <a:spcAft>
                <a:spcPct val="0"/>
              </a:spcAft>
              <a:tabLst>
                <a:tab pos="5724525" algn="r"/>
              </a:tabLst>
              <a:defRPr>
                <a:solidFill>
                  <a:schemeClr val="tx1"/>
                </a:solidFill>
                <a:latin typeface="Arial" panose="020B0604020202020204" pitchFamily="34" charset="0"/>
              </a:defRPr>
            </a:lvl3pPr>
            <a:lvl4pPr eaLnBrk="0" fontAlgn="base" hangingPunct="0">
              <a:spcBef>
                <a:spcPct val="0"/>
              </a:spcBef>
              <a:spcAft>
                <a:spcPct val="0"/>
              </a:spcAft>
              <a:tabLst>
                <a:tab pos="5724525" algn="r"/>
              </a:tabLst>
              <a:defRPr>
                <a:solidFill>
                  <a:schemeClr val="tx1"/>
                </a:solidFill>
                <a:latin typeface="Arial" panose="020B0604020202020204" pitchFamily="34" charset="0"/>
              </a:defRPr>
            </a:lvl4pPr>
            <a:lvl5pPr eaLnBrk="0" fontAlgn="base" hangingPunct="0">
              <a:spcBef>
                <a:spcPct val="0"/>
              </a:spcBef>
              <a:spcAft>
                <a:spcPct val="0"/>
              </a:spcAft>
              <a:tabLst>
                <a:tab pos="5724525" algn="r"/>
              </a:tabLst>
              <a:defRPr>
                <a:solidFill>
                  <a:schemeClr val="tx1"/>
                </a:solidFill>
                <a:latin typeface="Arial" panose="020B0604020202020204" pitchFamily="34" charset="0"/>
              </a:defRPr>
            </a:lvl5pPr>
            <a:lvl6pPr eaLnBrk="0" fontAlgn="base" hangingPunct="0">
              <a:spcBef>
                <a:spcPct val="0"/>
              </a:spcBef>
              <a:spcAft>
                <a:spcPct val="0"/>
              </a:spcAft>
              <a:tabLst>
                <a:tab pos="5724525" algn="r"/>
              </a:tabLst>
              <a:defRPr>
                <a:solidFill>
                  <a:schemeClr val="tx1"/>
                </a:solidFill>
                <a:latin typeface="Arial" panose="020B0604020202020204" pitchFamily="34" charset="0"/>
              </a:defRPr>
            </a:lvl6pPr>
            <a:lvl7pPr eaLnBrk="0" fontAlgn="base" hangingPunct="0">
              <a:spcBef>
                <a:spcPct val="0"/>
              </a:spcBef>
              <a:spcAft>
                <a:spcPct val="0"/>
              </a:spcAft>
              <a:tabLst>
                <a:tab pos="5724525" algn="r"/>
              </a:tabLst>
              <a:defRPr>
                <a:solidFill>
                  <a:schemeClr val="tx1"/>
                </a:solidFill>
                <a:latin typeface="Arial" panose="020B0604020202020204" pitchFamily="34" charset="0"/>
              </a:defRPr>
            </a:lvl7pPr>
            <a:lvl8pPr eaLnBrk="0" fontAlgn="base" hangingPunct="0">
              <a:spcBef>
                <a:spcPct val="0"/>
              </a:spcBef>
              <a:spcAft>
                <a:spcPct val="0"/>
              </a:spcAft>
              <a:tabLst>
                <a:tab pos="5724525" algn="r"/>
              </a:tabLst>
              <a:defRPr>
                <a:solidFill>
                  <a:schemeClr val="tx1"/>
                </a:solidFill>
                <a:latin typeface="Arial" panose="020B0604020202020204" pitchFamily="34" charset="0"/>
              </a:defRPr>
            </a:lvl8pPr>
            <a:lvl9pPr eaLnBrk="0" fontAlgn="base" hangingPunct="0">
              <a:spcBef>
                <a:spcPct val="0"/>
              </a:spcBef>
              <a:spcAft>
                <a:spcPct val="0"/>
              </a:spcAft>
              <a:tabLst>
                <a:tab pos="5724525" algn="r"/>
              </a:tabLst>
              <a:defRPr>
                <a:solidFill>
                  <a:schemeClr val="tx1"/>
                </a:solidFill>
                <a:latin typeface="Arial" panose="020B0604020202020204" pitchFamily="34" charset="0"/>
              </a:defRPr>
            </a:lvl9pPr>
          </a:lstStyle>
          <a:p>
            <a:pPr lvl="0"/>
            <a:r>
              <a:rPr lang="en-US" b="1" dirty="0">
                <a:solidFill>
                  <a:srgbClr val="000000"/>
                </a:solidFill>
              </a:rPr>
              <a:t>By the end of this lesson, you should be able to:</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Pre-process data</a:t>
            </a:r>
          </a:p>
        </p:txBody>
      </p:sp>
      <p:pic>
        <p:nvPicPr>
          <p:cNvPr id="5" name="Picture 2">
            <a:extLst>
              <a:ext uri="{FF2B5EF4-FFF2-40B4-BE49-F238E27FC236}">
                <a16:creationId xmlns:a16="http://schemas.microsoft.com/office/drawing/2014/main" id="{EAD9E075-4914-4828-BA7A-D6D73337366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1357"/>
          <a:stretch/>
        </p:blipFill>
        <p:spPr bwMode="auto">
          <a:xfrm>
            <a:off x="7382822" y="2470919"/>
            <a:ext cx="4815787" cy="241411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8EF901A-BA6B-42FE-A03E-A65E2EAB6D26}"/>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bg1"/>
                </a:solidFill>
              </a:rPr>
              <a:t>Lesson 7: Pre-process data</a:t>
            </a:r>
          </a:p>
        </p:txBody>
      </p:sp>
    </p:spTree>
    <p:custDataLst>
      <p:tags r:id="rId1"/>
    </p:custDataLst>
    <p:extLst>
      <p:ext uri="{BB962C8B-B14F-4D97-AF65-F5344CB8AC3E}">
        <p14:creationId xmlns:p14="http://schemas.microsoft.com/office/powerpoint/2010/main" val="9755245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92F054-3661-4480-A1DC-485286285EF4}"/>
              </a:ext>
            </a:extLst>
          </p:cNvPr>
          <p:cNvPicPr>
            <a:picLocks noChangeAspect="1"/>
          </p:cNvPicPr>
          <p:nvPr/>
        </p:nvPicPr>
        <p:blipFill>
          <a:blip r:embed="rId4"/>
          <a:stretch>
            <a:fillRect/>
          </a:stretch>
        </p:blipFill>
        <p:spPr>
          <a:xfrm>
            <a:off x="41188" y="989539"/>
            <a:ext cx="9034232" cy="4958497"/>
          </a:xfrm>
          <a:prstGeom prst="rect">
            <a:avLst/>
          </a:prstGeom>
          <a:solidFill>
            <a:schemeClr val="accent5">
              <a:lumMod val="75000"/>
            </a:schemeClr>
          </a:solidFill>
        </p:spPr>
      </p:pic>
      <p:sp>
        <p:nvSpPr>
          <p:cNvPr id="7" name="Rectangle 6"/>
          <p:cNvSpPr/>
          <p:nvPr/>
        </p:nvSpPr>
        <p:spPr>
          <a:xfrm>
            <a:off x="12306299" y="0"/>
            <a:ext cx="3848101" cy="881017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IN" b="1" dirty="0"/>
              <a:t>Video  - if we cannot find video clips of same characters each time, we will need difference voices  - I think it will make it more interesting to have different voices and a team of IT colleagues, which is more realistic anyway.</a:t>
            </a:r>
          </a:p>
          <a:p>
            <a:endParaRPr lang="en-IN" b="1" dirty="0"/>
          </a:p>
          <a:p>
            <a:r>
              <a:rPr lang="en-US" dirty="0"/>
              <a:t>Motion graphics  </a:t>
            </a:r>
          </a:p>
          <a:p>
            <a:r>
              <a:rPr lang="en-US" dirty="0">
                <a:hlinkClick r:id="rId5"/>
              </a:rPr>
              <a:t>https://www.istockphoto.com/video/business-team-in-discussion-at-a-table-in-meeting-room-middle-aged-white-businessman-gm1148914504-310341204</a:t>
            </a:r>
            <a:endParaRPr lang="en-IN" b="1" dirty="0"/>
          </a:p>
        </p:txBody>
      </p:sp>
      <p:sp>
        <p:nvSpPr>
          <p:cNvPr id="14" name="Title 1"/>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Introduction to pre-processing data</a:t>
            </a:r>
          </a:p>
        </p:txBody>
      </p:sp>
      <p:sp>
        <p:nvSpPr>
          <p:cNvPr id="13" name="Google Shape;525;p66"/>
          <p:cNvSpPr txBox="1"/>
          <p:nvPr/>
        </p:nvSpPr>
        <p:spPr>
          <a:xfrm>
            <a:off x="0" y="5976564"/>
            <a:ext cx="11944350" cy="705237"/>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l" rtl="0">
              <a:spcBef>
                <a:spcPts val="300"/>
              </a:spcBef>
              <a:spcAft>
                <a:spcPts val="300"/>
              </a:spcAft>
              <a:buNone/>
            </a:pPr>
            <a:r>
              <a:rPr lang="en" i="1" dirty="0">
                <a:solidFill>
                  <a:srgbClr val="000000"/>
                </a:solidFill>
              </a:rPr>
              <a:t>&lt;I-text&gt;: Play the video.</a:t>
            </a:r>
            <a:endParaRPr i="1" dirty="0"/>
          </a:p>
        </p:txBody>
      </p:sp>
      <p:sp>
        <p:nvSpPr>
          <p:cNvPr id="2" name="Slide Number Placeholder 1">
            <a:extLst>
              <a:ext uri="{FF2B5EF4-FFF2-40B4-BE49-F238E27FC236}">
                <a16:creationId xmlns:a16="http://schemas.microsoft.com/office/drawing/2014/main" id="{A3CA0486-AEF6-47FF-8CA9-855FC398B149}"/>
              </a:ext>
            </a:extLst>
          </p:cNvPr>
          <p:cNvSpPr>
            <a:spLocks noGrp="1"/>
          </p:cNvSpPr>
          <p:nvPr>
            <p:ph type="sldNum" sz="quarter" idx="4294967295"/>
          </p:nvPr>
        </p:nvSpPr>
        <p:spPr>
          <a:xfrm>
            <a:off x="8610600" y="6356350"/>
            <a:ext cx="2743200" cy="365125"/>
          </a:xfrm>
          <a:prstGeom prst="rect">
            <a:avLst/>
          </a:prstGeom>
        </p:spPr>
        <p:txBody>
          <a:bodyPr/>
          <a:lstStyle/>
          <a:p>
            <a:fld id="{BA31FF49-7B43-4FB5-815E-EB4DFAAF1341}" type="slidenum">
              <a:rPr lang="en-IN" smtClean="0"/>
              <a:t>69</a:t>
            </a:fld>
            <a:endParaRPr lang="en-IN" dirty="0"/>
          </a:p>
        </p:txBody>
      </p:sp>
      <p:sp>
        <p:nvSpPr>
          <p:cNvPr id="10" name="TextBox 9">
            <a:extLst>
              <a:ext uri="{FF2B5EF4-FFF2-40B4-BE49-F238E27FC236}">
                <a16:creationId xmlns:a16="http://schemas.microsoft.com/office/drawing/2014/main" id="{F2C81C4E-DFBE-4E68-A321-DFA9C06EA4FF}"/>
              </a:ext>
            </a:extLst>
          </p:cNvPr>
          <p:cNvSpPr txBox="1"/>
          <p:nvPr/>
        </p:nvSpPr>
        <p:spPr>
          <a:xfrm>
            <a:off x="6530586" y="1828177"/>
            <a:ext cx="301686" cy="369332"/>
          </a:xfrm>
          <a:prstGeom prst="rect">
            <a:avLst/>
          </a:prstGeom>
          <a:solidFill>
            <a:schemeClr val="accent5">
              <a:lumMod val="75000"/>
            </a:schemeClr>
          </a:solidFill>
        </p:spPr>
        <p:txBody>
          <a:bodyPr wrap="none" rtlCol="0">
            <a:spAutoFit/>
          </a:bodyPr>
          <a:lstStyle>
            <a:defPPr>
              <a:defRPr lang="en-US"/>
            </a:defPPr>
          </a:lstStyle>
          <a:p>
            <a:r>
              <a:rPr lang="en-US" dirty="0">
                <a:solidFill>
                  <a:schemeClr val="bg1"/>
                </a:solidFill>
              </a:rPr>
              <a:t>1</a:t>
            </a:r>
          </a:p>
        </p:txBody>
      </p:sp>
      <p:sp>
        <p:nvSpPr>
          <p:cNvPr id="11" name="TextBox 10">
            <a:extLst>
              <a:ext uri="{FF2B5EF4-FFF2-40B4-BE49-F238E27FC236}">
                <a16:creationId xmlns:a16="http://schemas.microsoft.com/office/drawing/2014/main" id="{6F84E2B6-FD2C-4ACC-8530-580449A5F3CD}"/>
              </a:ext>
            </a:extLst>
          </p:cNvPr>
          <p:cNvSpPr txBox="1"/>
          <p:nvPr/>
        </p:nvSpPr>
        <p:spPr>
          <a:xfrm>
            <a:off x="6535134" y="2426607"/>
            <a:ext cx="301686" cy="369332"/>
          </a:xfrm>
          <a:prstGeom prst="rect">
            <a:avLst/>
          </a:prstGeom>
          <a:solidFill>
            <a:schemeClr val="accent5">
              <a:lumMod val="75000"/>
            </a:schemeClr>
          </a:solidFill>
        </p:spPr>
        <p:txBody>
          <a:bodyPr wrap="none" rtlCol="0">
            <a:spAutoFit/>
          </a:bodyPr>
          <a:lstStyle>
            <a:defPPr>
              <a:defRPr lang="en-US"/>
            </a:defPPr>
          </a:lstStyle>
          <a:p>
            <a:r>
              <a:rPr lang="en-US" dirty="0">
                <a:solidFill>
                  <a:schemeClr val="bg1"/>
                </a:solidFill>
              </a:rPr>
              <a:t>2</a:t>
            </a:r>
          </a:p>
        </p:txBody>
      </p:sp>
      <p:sp>
        <p:nvSpPr>
          <p:cNvPr id="12" name="TextBox 11">
            <a:extLst>
              <a:ext uri="{FF2B5EF4-FFF2-40B4-BE49-F238E27FC236}">
                <a16:creationId xmlns:a16="http://schemas.microsoft.com/office/drawing/2014/main" id="{A65CD1F4-80BF-46BF-820A-A5BE620B6E32}"/>
              </a:ext>
            </a:extLst>
          </p:cNvPr>
          <p:cNvSpPr txBox="1"/>
          <p:nvPr/>
        </p:nvSpPr>
        <p:spPr>
          <a:xfrm>
            <a:off x="6535134" y="3347564"/>
            <a:ext cx="301686" cy="369332"/>
          </a:xfrm>
          <a:prstGeom prst="rect">
            <a:avLst/>
          </a:prstGeom>
          <a:solidFill>
            <a:schemeClr val="accent5">
              <a:lumMod val="75000"/>
            </a:schemeClr>
          </a:solidFill>
        </p:spPr>
        <p:txBody>
          <a:bodyPr wrap="none" rtlCol="0">
            <a:spAutoFit/>
          </a:bodyPr>
          <a:lstStyle>
            <a:defPPr>
              <a:defRPr lang="en-US"/>
            </a:defPPr>
          </a:lstStyle>
          <a:p>
            <a:r>
              <a:rPr lang="en-US" dirty="0">
                <a:solidFill>
                  <a:schemeClr val="bg1"/>
                </a:solidFill>
              </a:rPr>
              <a:t>3</a:t>
            </a:r>
          </a:p>
        </p:txBody>
      </p:sp>
      <p:sp>
        <p:nvSpPr>
          <p:cNvPr id="15" name="Rectangle 14">
            <a:extLst>
              <a:ext uri="{FF2B5EF4-FFF2-40B4-BE49-F238E27FC236}">
                <a16:creationId xmlns:a16="http://schemas.microsoft.com/office/drawing/2014/main" id="{B72EE6CA-DC09-4655-AB67-809BFD824E40}"/>
              </a:ext>
            </a:extLst>
          </p:cNvPr>
          <p:cNvSpPr/>
          <p:nvPr/>
        </p:nvSpPr>
        <p:spPr>
          <a:xfrm>
            <a:off x="6974812" y="1825039"/>
            <a:ext cx="4925114" cy="400110"/>
          </a:xfrm>
          <a:prstGeom prst="rect">
            <a:avLst/>
          </a:prstGeom>
          <a:solidFill>
            <a:schemeClr val="bg1"/>
          </a:solidFill>
        </p:spPr>
        <p:txBody>
          <a:bodyPr wrap="square">
            <a:spAutoFit/>
          </a:bodyPr>
          <a:lstStyle/>
          <a:p>
            <a:r>
              <a:rPr lang="en-US" sz="2000" b="1" dirty="0"/>
              <a:t>Supervision: Human processing step</a:t>
            </a:r>
          </a:p>
        </p:txBody>
      </p:sp>
      <p:sp>
        <p:nvSpPr>
          <p:cNvPr id="16" name="Rectangle 15">
            <a:extLst>
              <a:ext uri="{FF2B5EF4-FFF2-40B4-BE49-F238E27FC236}">
                <a16:creationId xmlns:a16="http://schemas.microsoft.com/office/drawing/2014/main" id="{31FF88DE-2955-4506-9298-937C1EE1AA0A}"/>
              </a:ext>
            </a:extLst>
          </p:cNvPr>
          <p:cNvSpPr/>
          <p:nvPr/>
        </p:nvSpPr>
        <p:spPr>
          <a:xfrm>
            <a:off x="6983319" y="2418922"/>
            <a:ext cx="5087400" cy="707886"/>
          </a:xfrm>
          <a:prstGeom prst="rect">
            <a:avLst/>
          </a:prstGeom>
          <a:solidFill>
            <a:schemeClr val="bg1"/>
          </a:solidFill>
        </p:spPr>
        <p:txBody>
          <a:bodyPr wrap="square">
            <a:spAutoFit/>
          </a:bodyPr>
          <a:lstStyle/>
          <a:p>
            <a:r>
              <a:rPr lang="en-US" sz="2000" b="1" dirty="0"/>
              <a:t>Data pre-processing starts with pre-processing text</a:t>
            </a:r>
          </a:p>
        </p:txBody>
      </p:sp>
      <p:sp>
        <p:nvSpPr>
          <p:cNvPr id="17" name="Rectangle 16">
            <a:extLst>
              <a:ext uri="{FF2B5EF4-FFF2-40B4-BE49-F238E27FC236}">
                <a16:creationId xmlns:a16="http://schemas.microsoft.com/office/drawing/2014/main" id="{79CB8019-275F-41C4-9C61-83A9C14E572E}"/>
              </a:ext>
            </a:extLst>
          </p:cNvPr>
          <p:cNvSpPr/>
          <p:nvPr/>
        </p:nvSpPr>
        <p:spPr>
          <a:xfrm>
            <a:off x="6983319" y="3320582"/>
            <a:ext cx="5155536" cy="1015663"/>
          </a:xfrm>
          <a:prstGeom prst="rect">
            <a:avLst/>
          </a:prstGeom>
          <a:solidFill>
            <a:schemeClr val="bg1"/>
          </a:solidFill>
        </p:spPr>
        <p:txBody>
          <a:bodyPr wrap="square">
            <a:spAutoFit/>
          </a:bodyPr>
          <a:lstStyle/>
          <a:p>
            <a:r>
              <a:rPr lang="en-US" sz="2000" b="1" dirty="0"/>
              <a:t>Tokenization, lower casing, stop word removal … are required for unstructured documents and meta-data.</a:t>
            </a:r>
          </a:p>
        </p:txBody>
      </p:sp>
      <p:sp>
        <p:nvSpPr>
          <p:cNvPr id="18" name="Rectangle 17">
            <a:extLst>
              <a:ext uri="{FF2B5EF4-FFF2-40B4-BE49-F238E27FC236}">
                <a16:creationId xmlns:a16="http://schemas.microsoft.com/office/drawing/2014/main" id="{231109BC-F652-4711-B014-7C2E130355CB}"/>
              </a:ext>
            </a:extLst>
          </p:cNvPr>
          <p:cNvSpPr/>
          <p:nvPr/>
        </p:nvSpPr>
        <p:spPr>
          <a:xfrm>
            <a:off x="6983319" y="4401530"/>
            <a:ext cx="4575697" cy="707886"/>
          </a:xfrm>
          <a:prstGeom prst="rect">
            <a:avLst/>
          </a:prstGeom>
          <a:solidFill>
            <a:schemeClr val="bg1"/>
          </a:solidFill>
        </p:spPr>
        <p:txBody>
          <a:bodyPr wrap="square">
            <a:spAutoFit/>
          </a:bodyPr>
          <a:lstStyle/>
          <a:p>
            <a:r>
              <a:rPr lang="en-US" sz="2000" b="1" dirty="0"/>
              <a:t>Structured text needs less data pre-processing</a:t>
            </a:r>
          </a:p>
        </p:txBody>
      </p:sp>
      <p:sp>
        <p:nvSpPr>
          <p:cNvPr id="19" name="TextBox 18">
            <a:extLst>
              <a:ext uri="{FF2B5EF4-FFF2-40B4-BE49-F238E27FC236}">
                <a16:creationId xmlns:a16="http://schemas.microsoft.com/office/drawing/2014/main" id="{87656AC6-ADEA-45E2-BAE1-2F6D8C337880}"/>
              </a:ext>
            </a:extLst>
          </p:cNvPr>
          <p:cNvSpPr txBox="1"/>
          <p:nvPr/>
        </p:nvSpPr>
        <p:spPr>
          <a:xfrm>
            <a:off x="6589796" y="4401530"/>
            <a:ext cx="301686" cy="369332"/>
          </a:xfrm>
          <a:prstGeom prst="rect">
            <a:avLst/>
          </a:prstGeom>
          <a:solidFill>
            <a:schemeClr val="accent5">
              <a:lumMod val="75000"/>
            </a:schemeClr>
          </a:solidFill>
        </p:spPr>
        <p:txBody>
          <a:bodyPr wrap="none" rtlCol="0">
            <a:spAutoFit/>
          </a:bodyPr>
          <a:lstStyle>
            <a:defPPr>
              <a:defRPr lang="en-US"/>
            </a:defPPr>
          </a:lstStyle>
          <a:p>
            <a:r>
              <a:rPr lang="en-US" dirty="0">
                <a:solidFill>
                  <a:schemeClr val="bg1"/>
                </a:solidFill>
              </a:rPr>
              <a:t>4</a:t>
            </a:r>
          </a:p>
        </p:txBody>
      </p:sp>
      <p:sp>
        <p:nvSpPr>
          <p:cNvPr id="20" name="TextBox 19">
            <a:extLst>
              <a:ext uri="{FF2B5EF4-FFF2-40B4-BE49-F238E27FC236}">
                <a16:creationId xmlns:a16="http://schemas.microsoft.com/office/drawing/2014/main" id="{B2AECCE9-53BF-471D-99AF-335F34823CF6}"/>
              </a:ext>
            </a:extLst>
          </p:cNvPr>
          <p:cNvSpPr txBox="1"/>
          <p:nvPr/>
        </p:nvSpPr>
        <p:spPr>
          <a:xfrm>
            <a:off x="6535134" y="5300582"/>
            <a:ext cx="301686" cy="369332"/>
          </a:xfrm>
          <a:prstGeom prst="rect">
            <a:avLst/>
          </a:prstGeom>
          <a:solidFill>
            <a:schemeClr val="accent5">
              <a:lumMod val="75000"/>
            </a:schemeClr>
          </a:solidFill>
        </p:spPr>
        <p:txBody>
          <a:bodyPr wrap="none" rtlCol="0">
            <a:spAutoFit/>
          </a:bodyPr>
          <a:lstStyle>
            <a:defPPr>
              <a:defRPr lang="en-US"/>
            </a:defPPr>
          </a:lstStyle>
          <a:p>
            <a:r>
              <a:rPr lang="en-US" dirty="0">
                <a:solidFill>
                  <a:schemeClr val="bg1"/>
                </a:solidFill>
              </a:rPr>
              <a:t>5</a:t>
            </a:r>
          </a:p>
        </p:txBody>
      </p:sp>
      <p:sp>
        <p:nvSpPr>
          <p:cNvPr id="21" name="Rectangle 20">
            <a:extLst>
              <a:ext uri="{FF2B5EF4-FFF2-40B4-BE49-F238E27FC236}">
                <a16:creationId xmlns:a16="http://schemas.microsoft.com/office/drawing/2014/main" id="{EA8EA9DE-036B-4534-838E-A4872D2AAC02}"/>
              </a:ext>
            </a:extLst>
          </p:cNvPr>
          <p:cNvSpPr/>
          <p:nvPr/>
        </p:nvSpPr>
        <p:spPr>
          <a:xfrm>
            <a:off x="6995052" y="5299723"/>
            <a:ext cx="4575697" cy="707886"/>
          </a:xfrm>
          <a:prstGeom prst="rect">
            <a:avLst/>
          </a:prstGeom>
          <a:solidFill>
            <a:schemeClr val="bg1"/>
          </a:solidFill>
        </p:spPr>
        <p:txBody>
          <a:bodyPr wrap="square">
            <a:spAutoFit/>
          </a:bodyPr>
          <a:lstStyle/>
          <a:p>
            <a:r>
              <a:rPr lang="en-US" sz="2000" b="1" dirty="0"/>
              <a:t>Less structured text requires more robust pre-processing with human supervision</a:t>
            </a:r>
          </a:p>
        </p:txBody>
      </p:sp>
      <p:sp>
        <p:nvSpPr>
          <p:cNvPr id="22" name="Title 1">
            <a:extLst>
              <a:ext uri="{FF2B5EF4-FFF2-40B4-BE49-F238E27FC236}">
                <a16:creationId xmlns:a16="http://schemas.microsoft.com/office/drawing/2014/main" id="{1B89BD61-74DF-4055-A7F9-7D8BEDFF59F4}"/>
              </a:ext>
            </a:extLst>
          </p:cNvPr>
          <p:cNvSpPr txBox="1">
            <a:spLocks/>
          </p:cNvSpPr>
          <p:nvPr/>
        </p:nvSpPr>
        <p:spPr>
          <a:xfrm>
            <a:off x="-3440674" y="772358"/>
            <a:ext cx="3394409" cy="903566"/>
          </a:xfrm>
          <a:prstGeom prst="homePlate">
            <a:avLst>
              <a:gd name="adj" fmla="val 128876"/>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r>
              <a:rPr lang="en-IN" sz="2000" b="1" dirty="0">
                <a:solidFill>
                  <a:schemeClr val="bg1"/>
                </a:solidFill>
              </a:rPr>
              <a:t>video/animation</a:t>
            </a:r>
          </a:p>
        </p:txBody>
      </p:sp>
    </p:spTree>
    <p:custDataLst>
      <p:tags r:id="rId1"/>
    </p:custDataLst>
    <p:extLst>
      <p:ext uri="{BB962C8B-B14F-4D97-AF65-F5344CB8AC3E}">
        <p14:creationId xmlns:p14="http://schemas.microsoft.com/office/powerpoint/2010/main" val="2383075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937642177"/>
              </p:ext>
            </p:extLst>
          </p:nvPr>
        </p:nvGraphicFramePr>
        <p:xfrm>
          <a:off x="836578" y="1422737"/>
          <a:ext cx="10100930" cy="4665027"/>
        </p:xfrm>
        <a:graphic>
          <a:graphicData uri="http://schemas.openxmlformats.org/drawingml/2006/table">
            <a:tbl>
              <a:tblPr firstRow="1" bandRow="1">
                <a:tableStyleId>{5C22544A-7EE6-4342-B048-85BDC9FD1C3A}</a:tableStyleId>
              </a:tblPr>
              <a:tblGrid>
                <a:gridCol w="2399430">
                  <a:extLst>
                    <a:ext uri="{9D8B030D-6E8A-4147-A177-3AD203B41FA5}">
                      <a16:colId xmlns:a16="http://schemas.microsoft.com/office/drawing/2014/main" val="3761590492"/>
                    </a:ext>
                  </a:extLst>
                </a:gridCol>
                <a:gridCol w="7701500">
                  <a:extLst>
                    <a:ext uri="{9D8B030D-6E8A-4147-A177-3AD203B41FA5}">
                      <a16:colId xmlns:a16="http://schemas.microsoft.com/office/drawing/2014/main" val="3589146894"/>
                    </a:ext>
                  </a:extLst>
                </a:gridCol>
              </a:tblGrid>
              <a:tr h="732049">
                <a:tc>
                  <a:txBody>
                    <a:bodyPr/>
                    <a:lstStyle/>
                    <a:p>
                      <a:pPr algn="ctr"/>
                      <a:r>
                        <a:rPr lang="en-US" dirty="0"/>
                        <a:t>Term</a:t>
                      </a:r>
                      <a:endParaRPr lang="en-IN" dirty="0"/>
                    </a:p>
                  </a:txBody>
                  <a:tcPr/>
                </a:tc>
                <a:tc>
                  <a:txBody>
                    <a:bodyPr/>
                    <a:lstStyle/>
                    <a:p>
                      <a:pPr algn="ctr"/>
                      <a:r>
                        <a:rPr lang="en-US" dirty="0"/>
                        <a:t>Definition</a:t>
                      </a:r>
                      <a:endParaRPr lang="en-IN" dirty="0"/>
                    </a:p>
                  </a:txBody>
                  <a:tcPr/>
                </a:tc>
                <a:extLst>
                  <a:ext uri="{0D108BD9-81ED-4DB2-BD59-A6C34878D82A}">
                    <a16:rowId xmlns:a16="http://schemas.microsoft.com/office/drawing/2014/main" val="2823940462"/>
                  </a:ext>
                </a:extLst>
              </a:tr>
              <a:tr h="634134">
                <a:tc>
                  <a:txBody>
                    <a:bodyPr/>
                    <a:lstStyle/>
                    <a:p>
                      <a:r>
                        <a:rPr lang="en-US" sz="1800" b="0" i="0" u="none" strike="noStrike" kern="1200" dirty="0">
                          <a:solidFill>
                            <a:schemeClr val="dk1"/>
                          </a:solidFill>
                          <a:effectLst/>
                          <a:latin typeface="+mn-lt"/>
                          <a:ea typeface="+mn-ea"/>
                          <a:cs typeface="+mn-cs"/>
                        </a:rPr>
                        <a:t>Text</a:t>
                      </a:r>
                      <a:br>
                        <a:rPr lang="en-US" sz="1800" b="0" i="0" u="none" strike="noStrike" kern="1200" dirty="0">
                          <a:solidFill>
                            <a:schemeClr val="dk1"/>
                          </a:solidFill>
                          <a:effectLst/>
                          <a:latin typeface="+mn-lt"/>
                          <a:ea typeface="+mn-ea"/>
                          <a:cs typeface="+mn-cs"/>
                        </a:rPr>
                      </a:br>
                      <a:r>
                        <a:rPr lang="en-US" sz="1800" b="0" i="0" u="none" strike="noStrike" kern="1200" dirty="0">
                          <a:solidFill>
                            <a:schemeClr val="dk1"/>
                          </a:solidFill>
                          <a:effectLst/>
                          <a:latin typeface="+mn-lt"/>
                          <a:ea typeface="+mn-ea"/>
                          <a:cs typeface="+mn-cs"/>
                        </a:rPr>
                        <a:t> </a:t>
                      </a:r>
                    </a:p>
                    <a:p>
                      <a:endParaRPr lang="en-IN" dirty="0"/>
                    </a:p>
                  </a:txBody>
                  <a:tcPr/>
                </a:tc>
                <a:tc>
                  <a:txBody>
                    <a:bodyPr/>
                    <a:lstStyle/>
                    <a:p>
                      <a:pPr fontAlgn="base"/>
                      <a:r>
                        <a:rPr lang="en-US" sz="1800" kern="1200" dirty="0">
                          <a:solidFill>
                            <a:schemeClr val="dk1"/>
                          </a:solidFill>
                          <a:effectLst/>
                          <a:latin typeface="+mn-lt"/>
                          <a:ea typeface="+mn-ea"/>
                          <a:cs typeface="+mn-cs"/>
                        </a:rPr>
                        <a:t>Text data can be converted to words, then converted into numbers for model processing.</a:t>
                      </a:r>
                    </a:p>
                  </a:txBody>
                  <a:tcPr/>
                </a:tc>
                <a:extLst>
                  <a:ext uri="{0D108BD9-81ED-4DB2-BD59-A6C34878D82A}">
                    <a16:rowId xmlns:a16="http://schemas.microsoft.com/office/drawing/2014/main" val="4118999507"/>
                  </a:ext>
                </a:extLst>
              </a:tr>
              <a:tr h="611274">
                <a:tc>
                  <a:txBody>
                    <a:bodyPr/>
                    <a:lstStyle/>
                    <a:p>
                      <a:r>
                        <a:rPr lang="en-US" sz="1800" b="0" i="0" u="none" strike="noStrike" kern="1200" dirty="0">
                          <a:solidFill>
                            <a:schemeClr val="dk1"/>
                          </a:solidFill>
                          <a:effectLst/>
                          <a:latin typeface="+mn-lt"/>
                          <a:ea typeface="+mn-ea"/>
                          <a:cs typeface="+mn-cs"/>
                        </a:rPr>
                        <a:t>Accuracy and precision</a:t>
                      </a:r>
                      <a:br>
                        <a:rPr lang="en-US" sz="1800" b="0" i="0" u="none" strike="noStrike" kern="1200" dirty="0">
                          <a:solidFill>
                            <a:schemeClr val="dk1"/>
                          </a:solidFill>
                          <a:effectLst/>
                          <a:latin typeface="+mn-lt"/>
                          <a:ea typeface="+mn-ea"/>
                          <a:cs typeface="+mn-cs"/>
                        </a:rPr>
                      </a:br>
                      <a:r>
                        <a:rPr lang="en-US" sz="1800" b="0" i="0" u="none" strike="noStrike" kern="1200" dirty="0">
                          <a:solidFill>
                            <a:schemeClr val="dk1"/>
                          </a:solidFill>
                          <a:effectLst/>
                          <a:latin typeface="+mn-lt"/>
                          <a:ea typeface="+mn-ea"/>
                          <a:cs typeface="+mn-cs"/>
                        </a:rPr>
                        <a:t> </a:t>
                      </a:r>
                    </a:p>
                    <a:p>
                      <a:endParaRPr lang="en-IN" dirty="0"/>
                    </a:p>
                  </a:txBody>
                  <a:tcPr/>
                </a:tc>
                <a:tc>
                  <a:txBody>
                    <a:bodyPr/>
                    <a:lstStyle/>
                    <a:p>
                      <a:r>
                        <a:rPr lang="en-US" sz="1800" kern="1200" dirty="0">
                          <a:solidFill>
                            <a:schemeClr val="dk1"/>
                          </a:solidFill>
                          <a:effectLst/>
                          <a:latin typeface="+mn-lt"/>
                          <a:ea typeface="+mn-ea"/>
                          <a:cs typeface="+mn-cs"/>
                        </a:rPr>
                        <a:t>This data quality characteristic refers to the exactness of the data.</a:t>
                      </a:r>
                    </a:p>
                  </a:txBody>
                  <a:tcPr/>
                </a:tc>
                <a:extLst>
                  <a:ext uri="{0D108BD9-81ED-4DB2-BD59-A6C34878D82A}">
                    <a16:rowId xmlns:a16="http://schemas.microsoft.com/office/drawing/2014/main" val="643223440"/>
                  </a:ext>
                </a:extLst>
              </a:tr>
              <a:tr h="4626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dk1"/>
                          </a:solidFill>
                          <a:effectLst/>
                          <a:latin typeface="+mn-lt"/>
                          <a:ea typeface="+mn-ea"/>
                          <a:cs typeface="+mn-cs"/>
                        </a:rPr>
                        <a:t>Legitimacy and Validity</a:t>
                      </a:r>
                      <a:endParaRPr lang="en-IN" dirty="0"/>
                    </a:p>
                  </a:txBody>
                  <a:tcPr/>
                </a:tc>
                <a:tc>
                  <a:txBody>
                    <a:bodyPr/>
                    <a:lstStyle/>
                    <a:p>
                      <a:r>
                        <a:rPr lang="en-US" sz="1800" kern="1200" dirty="0">
                          <a:solidFill>
                            <a:schemeClr val="dk1"/>
                          </a:solidFill>
                          <a:effectLst/>
                          <a:latin typeface="+mn-lt"/>
                          <a:ea typeface="+mn-ea"/>
                          <a:cs typeface="+mn-cs"/>
                        </a:rPr>
                        <a:t>A data quality characteristic describing data which truly represents or measures the subject or purpose for the data.</a:t>
                      </a:r>
                    </a:p>
                  </a:txBody>
                  <a:tcPr/>
                </a:tc>
                <a:extLst>
                  <a:ext uri="{0D108BD9-81ED-4DB2-BD59-A6C34878D82A}">
                    <a16:rowId xmlns:a16="http://schemas.microsoft.com/office/drawing/2014/main" val="4081977973"/>
                  </a:ext>
                </a:extLst>
              </a:tr>
              <a:tr h="732049">
                <a:tc>
                  <a:txBody>
                    <a:bodyPr/>
                    <a:lstStyle/>
                    <a:p>
                      <a:r>
                        <a:rPr lang="en-IN" dirty="0"/>
                        <a:t>Reliability and Consistency</a:t>
                      </a:r>
                    </a:p>
                  </a:txBody>
                  <a:tcPr/>
                </a:tc>
                <a:tc>
                  <a:txBody>
                    <a:bodyPr/>
                    <a:lstStyle/>
                    <a:p>
                      <a:r>
                        <a:rPr lang="en-US" sz="1800" kern="1200" dirty="0">
                          <a:solidFill>
                            <a:schemeClr val="dk1"/>
                          </a:solidFill>
                          <a:effectLst/>
                          <a:latin typeface="+mn-lt"/>
                          <a:ea typeface="+mn-ea"/>
                          <a:cs typeface="+mn-cs"/>
                        </a:rPr>
                        <a:t>Data across all systems should describe or measure the same values and/or collect the same source data. </a:t>
                      </a:r>
                      <a:endParaRPr lang="en-IN" dirty="0"/>
                    </a:p>
                  </a:txBody>
                  <a:tcPr/>
                </a:tc>
                <a:extLst>
                  <a:ext uri="{0D108BD9-81ED-4DB2-BD59-A6C34878D82A}">
                    <a16:rowId xmlns:a16="http://schemas.microsoft.com/office/drawing/2014/main" val="1518111047"/>
                  </a:ext>
                </a:extLst>
              </a:tr>
              <a:tr h="732049">
                <a:tc>
                  <a:txBody>
                    <a:bodyPr/>
                    <a:lstStyle/>
                    <a:p>
                      <a:r>
                        <a:rPr lang="en-IN" dirty="0"/>
                        <a:t>Timeliness and Relevance</a:t>
                      </a:r>
                    </a:p>
                  </a:txBody>
                  <a:tcPr/>
                </a:tc>
                <a:tc>
                  <a:txBody>
                    <a:bodyPr/>
                    <a:lstStyle/>
                    <a:p>
                      <a:r>
                        <a:rPr lang="en-US" sz="1800" kern="1200" dirty="0">
                          <a:solidFill>
                            <a:schemeClr val="dk1"/>
                          </a:solidFill>
                          <a:effectLst/>
                          <a:latin typeface="+mn-lt"/>
                          <a:ea typeface="+mn-ea"/>
                          <a:cs typeface="+mn-cs"/>
                        </a:rPr>
                        <a:t>There exists a valid reason to collect the data to justify the effort required, which also means it must be collected at the right point in time. </a:t>
                      </a:r>
                      <a:endParaRPr lang="en-IN" dirty="0"/>
                    </a:p>
                  </a:txBody>
                  <a:tcPr/>
                </a:tc>
                <a:extLst>
                  <a:ext uri="{0D108BD9-81ED-4DB2-BD59-A6C34878D82A}">
                    <a16:rowId xmlns:a16="http://schemas.microsoft.com/office/drawing/2014/main" val="1236830972"/>
                  </a:ext>
                </a:extLst>
              </a:tr>
            </a:tbl>
          </a:graphicData>
        </a:graphic>
      </p:graphicFrame>
      <p:sp>
        <p:nvSpPr>
          <p:cNvPr id="13" name="Title 1"/>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Glossary </a:t>
            </a:r>
          </a:p>
          <a:p>
            <a:pPr lvl="0">
              <a:spcBef>
                <a:spcPts val="0"/>
              </a:spcBef>
            </a:pPr>
            <a:endParaRPr lang="en-US" sz="2000" dirty="0">
              <a:solidFill>
                <a:schemeClr val="bg1"/>
              </a:solidFill>
            </a:endParaRPr>
          </a:p>
          <a:p>
            <a:pPr lvl="0">
              <a:spcBef>
                <a:spcPts val="0"/>
              </a:spcBef>
            </a:pPr>
            <a:endParaRPr lang="en-US" sz="2000" dirty="0">
              <a:solidFill>
                <a:schemeClr val="bg1"/>
              </a:solidFill>
            </a:endParaRPr>
          </a:p>
        </p:txBody>
      </p:sp>
    </p:spTree>
    <p:custDataLst>
      <p:tags r:id="rId1"/>
    </p:custDataLst>
    <p:extLst>
      <p:ext uri="{BB962C8B-B14F-4D97-AF65-F5344CB8AC3E}">
        <p14:creationId xmlns:p14="http://schemas.microsoft.com/office/powerpoint/2010/main" val="2998849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501153" y="6068543"/>
            <a:ext cx="11456314" cy="646331"/>
          </a:xfrm>
          <a:prstGeom prst="rect">
            <a:avLst/>
          </a:prstGeom>
          <a:solidFill>
            <a:schemeClr val="accent1">
              <a:lumMod val="20000"/>
              <a:lumOff val="80000"/>
            </a:schemeClr>
          </a:solidFill>
        </p:spPr>
        <p:txBody>
          <a:bodyPr wrap="square">
            <a:spAutoFit/>
          </a:bodyPr>
          <a:lstStyle/>
          <a:p>
            <a:pPr lvl="0"/>
            <a:r>
              <a:rPr lang="en-US" i="1" dirty="0"/>
              <a:t>&lt;i-text&gt; Select your answer then select </a:t>
            </a:r>
            <a:r>
              <a:rPr lang="en-US" b="1" i="1" dirty="0"/>
              <a:t>Confirm</a:t>
            </a:r>
            <a:r>
              <a:rPr lang="en-US" i="1" dirty="0"/>
              <a:t>.  </a:t>
            </a:r>
          </a:p>
          <a:p>
            <a:pPr lvl="0"/>
            <a:endParaRPr lang="en-US" i="1" dirty="0"/>
          </a:p>
        </p:txBody>
      </p:sp>
      <p:sp>
        <p:nvSpPr>
          <p:cNvPr id="6" name="Title 1">
            <a:extLst>
              <a:ext uri="{FF2B5EF4-FFF2-40B4-BE49-F238E27FC236}">
                <a16:creationId xmlns:a16="http://schemas.microsoft.com/office/drawing/2014/main" id="{C7E38702-0141-4E93-A182-E8D62B92A2E9}"/>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Knowledge check: Pre-process data</a:t>
            </a:r>
          </a:p>
          <a:p>
            <a:pPr lvl="0">
              <a:spcBef>
                <a:spcPts val="0"/>
              </a:spcBef>
            </a:pPr>
            <a:endParaRPr lang="en-US" sz="2000" dirty="0">
              <a:solidFill>
                <a:schemeClr val="bg1"/>
              </a:solidFill>
            </a:endParaRPr>
          </a:p>
        </p:txBody>
      </p:sp>
      <p:sp>
        <p:nvSpPr>
          <p:cNvPr id="49" name="Rectangle 48"/>
          <p:cNvSpPr/>
          <p:nvPr/>
        </p:nvSpPr>
        <p:spPr>
          <a:xfrm>
            <a:off x="1023103" y="2263995"/>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Office lease analysis</a:t>
            </a:r>
          </a:p>
        </p:txBody>
      </p:sp>
      <p:sp>
        <p:nvSpPr>
          <p:cNvPr id="51" name="Rectangle 50"/>
          <p:cNvSpPr/>
          <p:nvPr/>
        </p:nvSpPr>
        <p:spPr>
          <a:xfrm>
            <a:off x="1023103" y="3007254"/>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Improvement analysis</a:t>
            </a:r>
          </a:p>
        </p:txBody>
      </p:sp>
      <p:sp>
        <p:nvSpPr>
          <p:cNvPr id="53" name="Rectangle 52"/>
          <p:cNvSpPr/>
          <p:nvPr/>
        </p:nvSpPr>
        <p:spPr>
          <a:xfrm>
            <a:off x="1023103" y="3767286"/>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Office space metrics</a:t>
            </a:r>
          </a:p>
        </p:txBody>
      </p:sp>
      <p:sp>
        <p:nvSpPr>
          <p:cNvPr id="24" name="Rectangle 23"/>
          <p:cNvSpPr/>
          <p:nvPr/>
        </p:nvSpPr>
        <p:spPr>
          <a:xfrm>
            <a:off x="19051" y="970954"/>
            <a:ext cx="12153897" cy="87738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Here is a table I created for us to examine. Which function by raw data type is likely to require human supervision or augmentation to provide the best result we are seeking? Ask an IT colleague if you are unsure.</a:t>
            </a:r>
          </a:p>
        </p:txBody>
      </p:sp>
      <p:sp>
        <p:nvSpPr>
          <p:cNvPr id="26" name="Rectangle 25"/>
          <p:cNvSpPr/>
          <p:nvPr/>
        </p:nvSpPr>
        <p:spPr>
          <a:xfrm>
            <a:off x="481918" y="5414271"/>
            <a:ext cx="1657156" cy="5080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Confirm</a:t>
            </a:r>
          </a:p>
        </p:txBody>
      </p:sp>
      <p:sp>
        <p:nvSpPr>
          <p:cNvPr id="30" name="Rectangle 29">
            <a:extLst>
              <a:ext uri="{FF2B5EF4-FFF2-40B4-BE49-F238E27FC236}">
                <a16:creationId xmlns:a16="http://schemas.microsoft.com/office/drawing/2014/main" id="{35CA208A-E800-4866-AE34-82781F53D958}"/>
              </a:ext>
            </a:extLst>
          </p:cNvPr>
          <p:cNvSpPr/>
          <p:nvPr/>
        </p:nvSpPr>
        <p:spPr>
          <a:xfrm>
            <a:off x="12211049" y="0"/>
            <a:ext cx="2715400" cy="1098423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US" dirty="0"/>
          </a:p>
          <a:p>
            <a:r>
              <a:rPr lang="en-US" dirty="0"/>
              <a:t>As with all – scrambled</a:t>
            </a:r>
          </a:p>
          <a:p>
            <a:endParaRPr lang="en-US" dirty="0"/>
          </a:p>
          <a:p>
            <a:r>
              <a:rPr lang="en-US" dirty="0"/>
              <a:t>Correct/incorrect feedback: Office lease analysis could be performed in a predictive or statistical model. For example, the model could state the likelihood of XYZ company breaching their contractual terms based on history or how the overall market is performing. Predictive or classification models could provide a yes or no response as to whether a company will or will not breach contractual terms.</a:t>
            </a:r>
          </a:p>
          <a:p>
            <a:r>
              <a:rPr lang="en-US" dirty="0"/>
              <a:t>Improvement analysis – plotting cost data doesn’t require tons of interaction especially if the data is available in a spreadsheet. Building a statistical model that might correlations between costs and returns on investment is also fairly straightforward.</a:t>
            </a:r>
          </a:p>
          <a:p>
            <a:r>
              <a:rPr lang="en-US" dirty="0"/>
              <a:t>Office space metrics – requirement gathering is very time consuming and largely a manual process.  Multiple sessions or conversations need to occur in order to fully understand the needs.</a:t>
            </a:r>
          </a:p>
          <a:p>
            <a:endParaRPr lang="en-US" dirty="0"/>
          </a:p>
        </p:txBody>
      </p:sp>
      <p:sp>
        <p:nvSpPr>
          <p:cNvPr id="18" name="Oval 17">
            <a:extLst>
              <a:ext uri="{FF2B5EF4-FFF2-40B4-BE49-F238E27FC236}">
                <a16:creationId xmlns:a16="http://schemas.microsoft.com/office/drawing/2014/main" id="{955D9E26-E4B6-4113-AFE8-CFD9E417AC96}"/>
              </a:ext>
            </a:extLst>
          </p:cNvPr>
          <p:cNvSpPr/>
          <p:nvPr/>
        </p:nvSpPr>
        <p:spPr>
          <a:xfrm>
            <a:off x="382972" y="2306859"/>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50F3B9D-66D1-4B1A-A608-6B8B4984B2C1}"/>
              </a:ext>
            </a:extLst>
          </p:cNvPr>
          <p:cNvSpPr/>
          <p:nvPr/>
        </p:nvSpPr>
        <p:spPr>
          <a:xfrm>
            <a:off x="382972" y="3050118"/>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206C271-644D-4D97-AEC3-4983C53786CB}"/>
              </a:ext>
            </a:extLst>
          </p:cNvPr>
          <p:cNvSpPr/>
          <p:nvPr/>
        </p:nvSpPr>
        <p:spPr>
          <a:xfrm>
            <a:off x="382972" y="3795148"/>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6E35AB1C-FBBE-4852-9CC0-E28D804CB864}"/>
              </a:ext>
            </a:extLst>
          </p:cNvPr>
          <p:cNvSpPr/>
          <p:nvPr/>
        </p:nvSpPr>
        <p:spPr>
          <a:xfrm>
            <a:off x="549650" y="2467349"/>
            <a:ext cx="146795" cy="1594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1C52086-3010-47C1-A85D-C5ABCA2BDD00}"/>
              </a:ext>
            </a:extLst>
          </p:cNvPr>
          <p:cNvSpPr/>
          <p:nvPr/>
        </p:nvSpPr>
        <p:spPr>
          <a:xfrm>
            <a:off x="9807343" y="1962732"/>
            <a:ext cx="2319965" cy="508093"/>
          </a:xfrm>
          <a:prstGeom prst="rect">
            <a:avLst/>
          </a:prstGeom>
          <a:solidFill>
            <a:srgbClr val="DD52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REFERENCE TAB</a:t>
            </a:r>
          </a:p>
        </p:txBody>
      </p:sp>
      <p:sp>
        <p:nvSpPr>
          <p:cNvPr id="16" name="Title 1">
            <a:extLst>
              <a:ext uri="{FF2B5EF4-FFF2-40B4-BE49-F238E27FC236}">
                <a16:creationId xmlns:a16="http://schemas.microsoft.com/office/drawing/2014/main" id="{719B6B64-B1DA-43B9-A749-078E0B7A5BB8}"/>
              </a:ext>
            </a:extLst>
          </p:cNvPr>
          <p:cNvSpPr txBox="1">
            <a:spLocks/>
          </p:cNvSpPr>
          <p:nvPr/>
        </p:nvSpPr>
        <p:spPr>
          <a:xfrm>
            <a:off x="-3535158" y="956256"/>
            <a:ext cx="3394409"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p>
          <a:p>
            <a:pPr>
              <a:spcAft>
                <a:spcPts val="600"/>
              </a:spcAft>
            </a:pPr>
            <a:r>
              <a:rPr lang="en-IN" sz="2000" b="1" dirty="0">
                <a:solidFill>
                  <a:schemeClr val="bg1"/>
                </a:solidFill>
              </a:rPr>
              <a:t>Multiple choice</a:t>
            </a:r>
          </a:p>
        </p:txBody>
      </p:sp>
    </p:spTree>
    <p:custDataLst>
      <p:tags r:id="rId1"/>
    </p:custDataLst>
    <p:extLst>
      <p:ext uri="{BB962C8B-B14F-4D97-AF65-F5344CB8AC3E}">
        <p14:creationId xmlns:p14="http://schemas.microsoft.com/office/powerpoint/2010/main" val="15922728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501153" y="6068543"/>
            <a:ext cx="11456314" cy="646331"/>
          </a:xfrm>
          <a:prstGeom prst="rect">
            <a:avLst/>
          </a:prstGeom>
          <a:solidFill>
            <a:schemeClr val="accent1">
              <a:lumMod val="20000"/>
              <a:lumOff val="80000"/>
            </a:schemeClr>
          </a:solidFill>
        </p:spPr>
        <p:txBody>
          <a:bodyPr wrap="square">
            <a:spAutoFit/>
          </a:bodyPr>
          <a:lstStyle/>
          <a:p>
            <a:pPr lvl="0"/>
            <a:r>
              <a:rPr lang="en-US" i="1" dirty="0"/>
              <a:t>&lt;i-text&gt; Select your answer then select </a:t>
            </a:r>
            <a:r>
              <a:rPr lang="en-US" b="1" i="1" dirty="0"/>
              <a:t>Confirm</a:t>
            </a:r>
            <a:r>
              <a:rPr lang="en-US" i="1" dirty="0"/>
              <a:t>.  </a:t>
            </a:r>
          </a:p>
          <a:p>
            <a:pPr lvl="0"/>
            <a:endParaRPr lang="en-US" i="1" dirty="0"/>
          </a:p>
        </p:txBody>
      </p:sp>
      <p:sp>
        <p:nvSpPr>
          <p:cNvPr id="6" name="Title 1">
            <a:extLst>
              <a:ext uri="{FF2B5EF4-FFF2-40B4-BE49-F238E27FC236}">
                <a16:creationId xmlns:a16="http://schemas.microsoft.com/office/drawing/2014/main" id="{C7E38702-0141-4E93-A182-E8D62B92A2E9}"/>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Knowledge check: Pre-process data</a:t>
            </a:r>
          </a:p>
          <a:p>
            <a:pPr lvl="0">
              <a:spcBef>
                <a:spcPts val="0"/>
              </a:spcBef>
            </a:pPr>
            <a:endParaRPr lang="en-US" sz="2000" dirty="0">
              <a:solidFill>
                <a:schemeClr val="bg1"/>
              </a:solidFill>
            </a:endParaRPr>
          </a:p>
        </p:txBody>
      </p:sp>
      <p:sp>
        <p:nvSpPr>
          <p:cNvPr id="49" name="Rectangle 48"/>
          <p:cNvSpPr/>
          <p:nvPr/>
        </p:nvSpPr>
        <p:spPr>
          <a:xfrm>
            <a:off x="1023103" y="2263995"/>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Office lease analysis</a:t>
            </a:r>
          </a:p>
        </p:txBody>
      </p:sp>
      <p:sp>
        <p:nvSpPr>
          <p:cNvPr id="51" name="Rectangle 50"/>
          <p:cNvSpPr/>
          <p:nvPr/>
        </p:nvSpPr>
        <p:spPr>
          <a:xfrm>
            <a:off x="1023103" y="3007254"/>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Improvement analysis</a:t>
            </a:r>
          </a:p>
        </p:txBody>
      </p:sp>
      <p:sp>
        <p:nvSpPr>
          <p:cNvPr id="53" name="Rectangle 52"/>
          <p:cNvSpPr/>
          <p:nvPr/>
        </p:nvSpPr>
        <p:spPr>
          <a:xfrm>
            <a:off x="1023103" y="3767286"/>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Office space metrics</a:t>
            </a:r>
          </a:p>
        </p:txBody>
      </p:sp>
      <p:sp>
        <p:nvSpPr>
          <p:cNvPr id="24" name="Rectangle 23"/>
          <p:cNvSpPr/>
          <p:nvPr/>
        </p:nvSpPr>
        <p:spPr>
          <a:xfrm>
            <a:off x="19051" y="970954"/>
            <a:ext cx="12153897" cy="87738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Here is a table I created for us to examine. Which function by raw data type is likely to require human supervision or augmentation to provide the best result we are seeking? Ask an IT colleague if you are unsure.</a:t>
            </a:r>
          </a:p>
        </p:txBody>
      </p:sp>
      <p:sp>
        <p:nvSpPr>
          <p:cNvPr id="26" name="Rectangle 25"/>
          <p:cNvSpPr/>
          <p:nvPr/>
        </p:nvSpPr>
        <p:spPr>
          <a:xfrm>
            <a:off x="481918" y="5414271"/>
            <a:ext cx="1657156" cy="5080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Confirm</a:t>
            </a:r>
          </a:p>
        </p:txBody>
      </p:sp>
      <p:sp>
        <p:nvSpPr>
          <p:cNvPr id="30" name="Rectangle 29">
            <a:extLst>
              <a:ext uri="{FF2B5EF4-FFF2-40B4-BE49-F238E27FC236}">
                <a16:creationId xmlns:a16="http://schemas.microsoft.com/office/drawing/2014/main" id="{35CA208A-E800-4866-AE34-82781F53D958}"/>
              </a:ext>
            </a:extLst>
          </p:cNvPr>
          <p:cNvSpPr/>
          <p:nvPr/>
        </p:nvSpPr>
        <p:spPr>
          <a:xfrm>
            <a:off x="12211049" y="0"/>
            <a:ext cx="2715400" cy="1098423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US" dirty="0"/>
          </a:p>
          <a:p>
            <a:r>
              <a:rPr lang="en-US" dirty="0"/>
              <a:t>Pop-up box</a:t>
            </a:r>
          </a:p>
          <a:p>
            <a:endParaRPr lang="en-US" dirty="0"/>
          </a:p>
        </p:txBody>
      </p:sp>
      <p:sp>
        <p:nvSpPr>
          <p:cNvPr id="18" name="Oval 17">
            <a:extLst>
              <a:ext uri="{FF2B5EF4-FFF2-40B4-BE49-F238E27FC236}">
                <a16:creationId xmlns:a16="http://schemas.microsoft.com/office/drawing/2014/main" id="{955D9E26-E4B6-4113-AFE8-CFD9E417AC96}"/>
              </a:ext>
            </a:extLst>
          </p:cNvPr>
          <p:cNvSpPr/>
          <p:nvPr/>
        </p:nvSpPr>
        <p:spPr>
          <a:xfrm>
            <a:off x="382972" y="2306859"/>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50F3B9D-66D1-4B1A-A608-6B8B4984B2C1}"/>
              </a:ext>
            </a:extLst>
          </p:cNvPr>
          <p:cNvSpPr/>
          <p:nvPr/>
        </p:nvSpPr>
        <p:spPr>
          <a:xfrm>
            <a:off x="382972" y="3050118"/>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206C271-644D-4D97-AEC3-4983C53786CB}"/>
              </a:ext>
            </a:extLst>
          </p:cNvPr>
          <p:cNvSpPr/>
          <p:nvPr/>
        </p:nvSpPr>
        <p:spPr>
          <a:xfrm>
            <a:off x="382972" y="3795148"/>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6E35AB1C-FBBE-4852-9CC0-E28D804CB864}"/>
              </a:ext>
            </a:extLst>
          </p:cNvPr>
          <p:cNvSpPr/>
          <p:nvPr/>
        </p:nvSpPr>
        <p:spPr>
          <a:xfrm>
            <a:off x="549650" y="2467349"/>
            <a:ext cx="146795" cy="1594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1C52086-3010-47C1-A85D-C5ABCA2BDD00}"/>
              </a:ext>
            </a:extLst>
          </p:cNvPr>
          <p:cNvSpPr/>
          <p:nvPr/>
        </p:nvSpPr>
        <p:spPr>
          <a:xfrm>
            <a:off x="9807343" y="1962732"/>
            <a:ext cx="2319965" cy="508093"/>
          </a:xfrm>
          <a:prstGeom prst="rect">
            <a:avLst/>
          </a:prstGeom>
          <a:solidFill>
            <a:srgbClr val="DD52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REFERENCE TAB</a:t>
            </a:r>
          </a:p>
        </p:txBody>
      </p:sp>
      <p:sp>
        <p:nvSpPr>
          <p:cNvPr id="16" name="Rectangle 15">
            <a:extLst>
              <a:ext uri="{FF2B5EF4-FFF2-40B4-BE49-F238E27FC236}">
                <a16:creationId xmlns:a16="http://schemas.microsoft.com/office/drawing/2014/main" id="{71B27C00-3481-4F89-8040-720F4094586D}"/>
              </a:ext>
            </a:extLst>
          </p:cNvPr>
          <p:cNvSpPr/>
          <p:nvPr/>
        </p:nvSpPr>
        <p:spPr>
          <a:xfrm>
            <a:off x="1656760" y="1736766"/>
            <a:ext cx="7869231" cy="1802938"/>
          </a:xfrm>
          <a:prstGeom prst="rect">
            <a:avLst/>
          </a:prstGeom>
          <a:solidFill>
            <a:srgbClr val="1F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Isosceles Triangle 16">
            <a:extLst>
              <a:ext uri="{FF2B5EF4-FFF2-40B4-BE49-F238E27FC236}">
                <a16:creationId xmlns:a16="http://schemas.microsoft.com/office/drawing/2014/main" id="{B66CE3DE-064B-4C04-9733-C3B24EE6FDEF}"/>
              </a:ext>
            </a:extLst>
          </p:cNvPr>
          <p:cNvSpPr/>
          <p:nvPr/>
        </p:nvSpPr>
        <p:spPr>
          <a:xfrm rot="5400000">
            <a:off x="9349061" y="2087548"/>
            <a:ext cx="583096" cy="333465"/>
          </a:xfrm>
          <a:prstGeom prst="triangle">
            <a:avLst/>
          </a:prstGeom>
          <a:solidFill>
            <a:srgbClr val="1F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56691CB-CF51-4CBE-BCEB-77324B9542B3}"/>
              </a:ext>
            </a:extLst>
          </p:cNvPr>
          <p:cNvSpPr/>
          <p:nvPr/>
        </p:nvSpPr>
        <p:spPr>
          <a:xfrm>
            <a:off x="1833915" y="1962732"/>
            <a:ext cx="7462807" cy="1200329"/>
          </a:xfrm>
          <a:prstGeom prst="rect">
            <a:avLst/>
          </a:prstGeom>
        </p:spPr>
        <p:txBody>
          <a:bodyPr wrap="square">
            <a:spAutoFit/>
          </a:bodyPr>
          <a:lstStyle/>
          <a:p>
            <a:r>
              <a:rPr lang="en-US" dirty="0">
                <a:solidFill>
                  <a:schemeClr val="bg1"/>
                </a:solidFill>
              </a:rPr>
              <a:t>Think about comprehensive AI solutions for contract analysis which capture, scan, analyze, process and calculate outputs all in a single system. These systems have scalable capabilities; however, less structured data solutions require greater data processing and may require human supervision. </a:t>
            </a:r>
          </a:p>
        </p:txBody>
      </p:sp>
      <p:sp>
        <p:nvSpPr>
          <p:cNvPr id="23" name="Title 1">
            <a:extLst>
              <a:ext uri="{FF2B5EF4-FFF2-40B4-BE49-F238E27FC236}">
                <a16:creationId xmlns:a16="http://schemas.microsoft.com/office/drawing/2014/main" id="{D67B036C-64CC-438B-B6C3-99FB1B1C1467}"/>
              </a:ext>
            </a:extLst>
          </p:cNvPr>
          <p:cNvSpPr txBox="1">
            <a:spLocks/>
          </p:cNvSpPr>
          <p:nvPr/>
        </p:nvSpPr>
        <p:spPr>
          <a:xfrm>
            <a:off x="-3535158" y="956256"/>
            <a:ext cx="3394409"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p>
          <a:p>
            <a:pPr>
              <a:spcAft>
                <a:spcPts val="600"/>
              </a:spcAft>
            </a:pPr>
            <a:r>
              <a:rPr lang="en-IN" sz="2000" b="1" dirty="0">
                <a:solidFill>
                  <a:schemeClr val="bg1"/>
                </a:solidFill>
              </a:rPr>
              <a:t>Multiple choice</a:t>
            </a:r>
          </a:p>
        </p:txBody>
      </p:sp>
    </p:spTree>
    <p:custDataLst>
      <p:tags r:id="rId1"/>
    </p:custDataLst>
    <p:extLst>
      <p:ext uri="{BB962C8B-B14F-4D97-AF65-F5344CB8AC3E}">
        <p14:creationId xmlns:p14="http://schemas.microsoft.com/office/powerpoint/2010/main" val="38281882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29D9FD-9ABF-42AD-A65E-0075167619CD}"/>
              </a:ext>
            </a:extLst>
          </p:cNvPr>
          <p:cNvPicPr>
            <a:picLocks noChangeAspect="1"/>
          </p:cNvPicPr>
          <p:nvPr/>
        </p:nvPicPr>
        <p:blipFill>
          <a:blip r:embed="rId4"/>
          <a:stretch>
            <a:fillRect/>
          </a:stretch>
        </p:blipFill>
        <p:spPr>
          <a:xfrm>
            <a:off x="-19050" y="591213"/>
            <a:ext cx="12070080" cy="7408091"/>
          </a:xfrm>
          <a:prstGeom prst="rect">
            <a:avLst/>
          </a:prstGeom>
        </p:spPr>
      </p:pic>
      <p:sp>
        <p:nvSpPr>
          <p:cNvPr id="9" name="Rectangle 8">
            <a:extLst>
              <a:ext uri="{FF2B5EF4-FFF2-40B4-BE49-F238E27FC236}">
                <a16:creationId xmlns:a16="http://schemas.microsoft.com/office/drawing/2014/main" id="{7E9075C5-685A-4D9F-898B-119AFEFC0B9E}"/>
              </a:ext>
            </a:extLst>
          </p:cNvPr>
          <p:cNvSpPr/>
          <p:nvPr/>
        </p:nvSpPr>
        <p:spPr>
          <a:xfrm>
            <a:off x="12192000" y="-14514"/>
            <a:ext cx="3030071"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US" dirty="0"/>
              <a:t> Image: </a:t>
            </a:r>
            <a:r>
              <a:rPr lang="en-US" dirty="0">
                <a:hlinkClick r:id="rId5"/>
              </a:rPr>
              <a:t>https://www.istockphoto.com/photo/black-man-using-laptop-cyber-security-concept-gm1222196145-358549836</a:t>
            </a:r>
            <a:endParaRPr lang="en-US" dirty="0"/>
          </a:p>
          <a:p>
            <a:endParaRPr lang="en-US" u="sng" dirty="0"/>
          </a:p>
          <a:p>
            <a:r>
              <a:rPr lang="en-US" dirty="0"/>
              <a:t>Motion graphics with audio in sync</a:t>
            </a:r>
          </a:p>
        </p:txBody>
      </p:sp>
      <p:sp>
        <p:nvSpPr>
          <p:cNvPr id="6" name="Title 1">
            <a:extLst>
              <a:ext uri="{FF2B5EF4-FFF2-40B4-BE49-F238E27FC236}">
                <a16:creationId xmlns:a16="http://schemas.microsoft.com/office/drawing/2014/main" id="{524DD3FA-BCAA-4FE0-8BCA-82DCC1777EEF}"/>
              </a:ext>
            </a:extLst>
          </p:cNvPr>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Summary</a:t>
            </a:r>
          </a:p>
        </p:txBody>
      </p:sp>
      <p:sp>
        <p:nvSpPr>
          <p:cNvPr id="5" name="Rectangle 4">
            <a:extLst>
              <a:ext uri="{FF2B5EF4-FFF2-40B4-BE49-F238E27FC236}">
                <a16:creationId xmlns:a16="http://schemas.microsoft.com/office/drawing/2014/main" id="{885D18D3-910B-415B-8B47-D4F33F0DF6A6}"/>
              </a:ext>
            </a:extLst>
          </p:cNvPr>
          <p:cNvSpPr/>
          <p:nvPr/>
        </p:nvSpPr>
        <p:spPr>
          <a:xfrm>
            <a:off x="0" y="4155111"/>
            <a:ext cx="12070080" cy="4801314"/>
          </a:xfrm>
          <a:prstGeom prst="rect">
            <a:avLst/>
          </a:prstGeom>
          <a:solidFill>
            <a:schemeClr val="bg1">
              <a:alpha val="70000"/>
            </a:schemeClr>
          </a:solidFill>
        </p:spPr>
        <p:txBody>
          <a:bodyPr wrap="square">
            <a:spAutoFit/>
          </a:bodyPr>
          <a:lstStyle/>
          <a:p>
            <a:pPr marL="228600" lvl="0" indent="-228600">
              <a:buFont typeface="+mj-lt"/>
              <a:buAutoNum type="arabicPeriod"/>
            </a:pPr>
            <a:endParaRPr lang="en-US" dirty="0"/>
          </a:p>
          <a:p>
            <a:pPr lvl="0" algn="ctr"/>
            <a:r>
              <a:rPr lang="en-US" sz="2400" b="1" dirty="0"/>
              <a:t>Data quality is critical for AI success and performance</a:t>
            </a:r>
          </a:p>
          <a:p>
            <a:pPr marL="228600" lvl="0" indent="-228600">
              <a:buFont typeface="+mj-lt"/>
              <a:buAutoNum type="arabicPeriod"/>
            </a:pPr>
            <a:endParaRPr lang="en-US" sz="2400" dirty="0"/>
          </a:p>
          <a:p>
            <a:pPr lvl="0" algn="ctr"/>
            <a:r>
              <a:rPr lang="en-US" sz="2400" dirty="0"/>
              <a:t>Robotics Process Automation (RPA) seeks and delivers targeted </a:t>
            </a:r>
            <a:r>
              <a:rPr lang="en-US" sz="2400" b="1" dirty="0"/>
              <a:t>data</a:t>
            </a:r>
            <a:r>
              <a:rPr lang="en-US" sz="2400" dirty="0"/>
              <a:t> to an AI system. </a:t>
            </a:r>
          </a:p>
          <a:p>
            <a:pPr lvl="0" algn="ctr"/>
            <a:endParaRPr lang="en-US" sz="2400" dirty="0"/>
          </a:p>
          <a:p>
            <a:pPr lvl="0" algn="ctr"/>
            <a:r>
              <a:rPr lang="en-US" sz="2400" dirty="0"/>
              <a:t>Machine Learning (ML) is a type of AI in which a computer uses iterative </a:t>
            </a:r>
            <a:r>
              <a:rPr lang="en-US" sz="2400" b="1" dirty="0"/>
              <a:t>data</a:t>
            </a:r>
            <a:r>
              <a:rPr lang="en-US" sz="2400" dirty="0"/>
              <a:t> processing and intelligent algorithms to learn from </a:t>
            </a:r>
            <a:r>
              <a:rPr lang="en-US" sz="2400" b="1" dirty="0"/>
              <a:t>data.</a:t>
            </a:r>
            <a:endParaRPr lang="en-US" sz="2400" dirty="0"/>
          </a:p>
          <a:p>
            <a:pPr lvl="0" algn="ctr"/>
            <a:endParaRPr lang="en-US" sz="2400" dirty="0"/>
          </a:p>
          <a:p>
            <a:pPr lvl="0" algn="ctr"/>
            <a:r>
              <a:rPr lang="en-US" sz="2400" dirty="0"/>
              <a:t>Natural Language Processing (NLP) uses ML with text or voice </a:t>
            </a:r>
            <a:r>
              <a:rPr lang="en-US" sz="2400" b="1" dirty="0"/>
              <a:t>data</a:t>
            </a:r>
            <a:r>
              <a:rPr lang="en-US" sz="2400" dirty="0"/>
              <a:t> to synthesize amazing solutions with human language </a:t>
            </a:r>
            <a:r>
              <a:rPr lang="en-US" sz="2400" b="1" dirty="0"/>
              <a:t>data</a:t>
            </a:r>
            <a:r>
              <a:rPr lang="en-US" sz="2400" dirty="0"/>
              <a:t>. </a:t>
            </a:r>
          </a:p>
          <a:p>
            <a:pPr marL="228600" lvl="0" indent="-228600">
              <a:buFont typeface="+mj-lt"/>
              <a:buAutoNum type="arabicPeriod"/>
            </a:pPr>
            <a:endParaRPr lang="en-US" sz="2400" dirty="0"/>
          </a:p>
          <a:p>
            <a:pPr lvl="0" algn="ctr"/>
            <a:r>
              <a:rPr lang="en-US" sz="2400" b="1" dirty="0"/>
              <a:t>If data types are misapplied, or data errors or poor data quality exists,</a:t>
            </a:r>
          </a:p>
          <a:p>
            <a:pPr lvl="0" algn="ctr"/>
            <a:r>
              <a:rPr lang="en-US" sz="2400" b="1" dirty="0"/>
              <a:t>even an excellent AI system may fail.</a:t>
            </a:r>
          </a:p>
        </p:txBody>
      </p:sp>
    </p:spTree>
    <p:custDataLst>
      <p:tags r:id="rId1"/>
    </p:custDataLst>
    <p:extLst>
      <p:ext uri="{BB962C8B-B14F-4D97-AF65-F5344CB8AC3E}">
        <p14:creationId xmlns:p14="http://schemas.microsoft.com/office/powerpoint/2010/main" val="28128000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F2B0C-0B12-4060-A47C-60656F5959FF}"/>
              </a:ext>
            </a:extLst>
          </p:cNvPr>
          <p:cNvSpPr txBox="1">
            <a:spLocks/>
          </p:cNvSpPr>
          <p:nvPr/>
        </p:nvSpPr>
        <p:spPr>
          <a:xfrm>
            <a:off x="-19050" y="573761"/>
            <a:ext cx="12191999" cy="485033"/>
          </a:xfrm>
          <a:prstGeom prst="rect">
            <a:avLst/>
          </a:prstGeom>
          <a:solidFill>
            <a:schemeClr val="bg2">
              <a:lumMod val="5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Assessment</a:t>
            </a:r>
          </a:p>
        </p:txBody>
      </p:sp>
      <p:sp>
        <p:nvSpPr>
          <p:cNvPr id="3" name="Google Shape;525;p66">
            <a:extLst>
              <a:ext uri="{FF2B5EF4-FFF2-40B4-BE49-F238E27FC236}">
                <a16:creationId xmlns:a16="http://schemas.microsoft.com/office/drawing/2014/main" id="{79A11383-BE3D-4EB5-AD72-E2D3393FA503}"/>
              </a:ext>
            </a:extLst>
          </p:cNvPr>
          <p:cNvSpPr txBox="1"/>
          <p:nvPr/>
        </p:nvSpPr>
        <p:spPr>
          <a:xfrm>
            <a:off x="0" y="5976564"/>
            <a:ext cx="11944350" cy="705237"/>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lvl="0">
              <a:spcBef>
                <a:spcPts val="300"/>
              </a:spcBef>
              <a:spcAft>
                <a:spcPts val="300"/>
              </a:spcAft>
              <a:defRPr/>
            </a:pPr>
            <a:r>
              <a:rPr kumimoji="0" lang="en" sz="1800" b="0" i="1" u="none" strike="noStrike" kern="1200" cap="none" spc="0" normalizeH="0" baseline="0" noProof="0" dirty="0">
                <a:ln>
                  <a:noFill/>
                </a:ln>
                <a:solidFill>
                  <a:srgbClr val="000000"/>
                </a:solidFill>
                <a:effectLst/>
                <a:uLnTx/>
                <a:uFillTx/>
                <a:latin typeface="Calibri" panose="020F0502020204030204"/>
                <a:ea typeface="+mn-ea"/>
                <a:cs typeface="+mn-cs"/>
              </a:rPr>
              <a:t>&lt;I-text&gt;: </a:t>
            </a:r>
            <a:r>
              <a:rPr lang="en-US" i="1" dirty="0">
                <a:solidFill>
                  <a:srgbClr val="000000"/>
                </a:solidFill>
              </a:rPr>
              <a:t>Select the Start button to begin the assessment.</a:t>
            </a:r>
          </a:p>
        </p:txBody>
      </p:sp>
      <p:sp>
        <p:nvSpPr>
          <p:cNvPr id="4" name="Title 1">
            <a:extLst>
              <a:ext uri="{FF2B5EF4-FFF2-40B4-BE49-F238E27FC236}">
                <a16:creationId xmlns:a16="http://schemas.microsoft.com/office/drawing/2014/main" id="{8A78BAE6-21A2-45A3-B4FA-254BB2DF7405}"/>
              </a:ext>
            </a:extLst>
          </p:cNvPr>
          <p:cNvSpPr txBox="1">
            <a:spLocks/>
          </p:cNvSpPr>
          <p:nvPr/>
        </p:nvSpPr>
        <p:spPr>
          <a:xfrm>
            <a:off x="-4333250" y="1723989"/>
            <a:ext cx="3981450"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IN" sz="2000" b="0"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IN" sz="2000" b="0" i="0" u="none" strike="noStrike" kern="1200" cap="none" spc="0" normalizeH="0" baseline="0" noProof="0" dirty="0">
                <a:ln>
                  <a:noFill/>
                </a:ln>
                <a:solidFill>
                  <a:prstClr val="white"/>
                </a:solidFill>
                <a:effectLst/>
                <a:uLnTx/>
                <a:uFillTx/>
                <a:latin typeface="Calibri Light" panose="020F0302020204030204"/>
                <a:ea typeface="+mj-ea"/>
                <a:cs typeface="+mj-cs"/>
              </a:rPr>
              <a:t>Content Screen Type—</a:t>
            </a:r>
            <a:r>
              <a:rPr kumimoji="0" lang="en-IN" sz="2000" b="1" i="0" u="none" strike="noStrike" kern="1200" cap="none" spc="0" normalizeH="0" baseline="0" noProof="0" dirty="0">
                <a:ln>
                  <a:noFill/>
                </a:ln>
                <a:solidFill>
                  <a:prstClr val="white"/>
                </a:solidFill>
                <a:effectLst/>
                <a:uLnTx/>
                <a:uFillTx/>
                <a:latin typeface="Calibri Light" panose="020F0302020204030204"/>
                <a:ea typeface="+mj-ea"/>
                <a:cs typeface="+mj-cs"/>
              </a:rPr>
              <a:t>Assessment launch screen</a:t>
            </a:r>
          </a:p>
        </p:txBody>
      </p:sp>
      <p:sp>
        <p:nvSpPr>
          <p:cNvPr id="5" name="Content Placeholder 4">
            <a:extLst>
              <a:ext uri="{FF2B5EF4-FFF2-40B4-BE49-F238E27FC236}">
                <a16:creationId xmlns:a16="http://schemas.microsoft.com/office/drawing/2014/main" id="{21D38EA9-B821-44AE-A652-306A2E0FC46D}"/>
              </a:ext>
            </a:extLst>
          </p:cNvPr>
          <p:cNvSpPr txBox="1">
            <a:spLocks/>
          </p:cNvSpPr>
          <p:nvPr/>
        </p:nvSpPr>
        <p:spPr>
          <a:xfrm>
            <a:off x="615269" y="1396560"/>
            <a:ext cx="11094465" cy="4242239"/>
          </a:xfrm>
          <a:prstGeom prst="rect">
            <a:avLst/>
          </a:prstGeom>
          <a:solidFill>
            <a:schemeClr val="bg1">
              <a:lumMod val="85000"/>
            </a:schemeClr>
          </a:solidFill>
          <a:ln>
            <a:solidFill>
              <a:srgbClr val="002060"/>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p>
          <a:p>
            <a:r>
              <a:rPr lang="en-US" sz="1800" dirty="0"/>
              <a:t>You have completed the </a:t>
            </a:r>
            <a:r>
              <a:rPr lang="en-US" sz="1800" b="1" dirty="0"/>
              <a:t>Skillbuilder on creating a high-quality data set</a:t>
            </a:r>
            <a:r>
              <a:rPr lang="en-US" sz="1800" dirty="0"/>
              <a:t>.</a:t>
            </a:r>
          </a:p>
          <a:p>
            <a:r>
              <a:rPr lang="en-US" sz="1800" dirty="0">
                <a:cs typeface="Arial" panose="020B0604020202020204" pitchFamily="34" charset="0"/>
              </a:rPr>
              <a:t>You will be presented with seven multiple choice questions. Once you have selected your answer, then select </a:t>
            </a:r>
            <a:r>
              <a:rPr lang="en-US" sz="1800" b="1" dirty="0">
                <a:cs typeface="Arial" panose="020B0604020202020204" pitchFamily="34" charset="0"/>
              </a:rPr>
              <a:t>Confirm</a:t>
            </a:r>
            <a:r>
              <a:rPr lang="en-US" sz="1800" dirty="0">
                <a:cs typeface="Arial" panose="020B0604020202020204" pitchFamily="34" charset="0"/>
              </a:rPr>
              <a:t> and move to the next question. </a:t>
            </a:r>
          </a:p>
          <a:p>
            <a:r>
              <a:rPr lang="en-US" sz="1800" dirty="0">
                <a:cs typeface="Arial" panose="020B0604020202020204" pitchFamily="34" charset="0"/>
              </a:rPr>
              <a:t>You have </a:t>
            </a:r>
            <a:r>
              <a:rPr lang="en-US" sz="1800" b="1" dirty="0">
                <a:cs typeface="Arial" panose="020B0604020202020204" pitchFamily="34" charset="0"/>
              </a:rPr>
              <a:t>10</a:t>
            </a:r>
            <a:r>
              <a:rPr lang="en-US" sz="1800" dirty="0">
                <a:cs typeface="Arial" panose="020B0604020202020204" pitchFamily="34" charset="0"/>
              </a:rPr>
              <a:t> minutes to complete the assessment. Select </a:t>
            </a:r>
            <a:r>
              <a:rPr lang="en-US" sz="1800" b="1" dirty="0">
                <a:cs typeface="Arial" panose="020B0604020202020204" pitchFamily="34" charset="0"/>
              </a:rPr>
              <a:t>Begin </a:t>
            </a:r>
            <a:r>
              <a:rPr lang="en-US" sz="1800" dirty="0">
                <a:cs typeface="Arial" panose="020B0604020202020204" pitchFamily="34" charset="0"/>
              </a:rPr>
              <a:t>to start your assessment. </a:t>
            </a:r>
            <a:endParaRPr lang="en-US" sz="1800" dirty="0"/>
          </a:p>
          <a:p>
            <a:endParaRPr lang="en-US" sz="1800" dirty="0">
              <a:cs typeface="Arial" panose="020B0604020202020204" pitchFamily="34" charset="0"/>
            </a:endParaRPr>
          </a:p>
          <a:p>
            <a:endParaRPr lang="en-US" sz="1800" dirty="0">
              <a:cs typeface="Arial" panose="020B0604020202020204" pitchFamily="34" charset="0"/>
            </a:endParaRPr>
          </a:p>
          <a:p>
            <a:endParaRPr lang="en-US" sz="1800" dirty="0">
              <a:cs typeface="Arial" panose="020B0604020202020204" pitchFamily="34" charset="0"/>
            </a:endParaRPr>
          </a:p>
          <a:p>
            <a:endParaRPr lang="en-US" sz="1800" dirty="0">
              <a:cs typeface="Arial" panose="020B0604020202020204" pitchFamily="34" charset="0"/>
            </a:endParaRPr>
          </a:p>
        </p:txBody>
      </p:sp>
      <p:sp>
        <p:nvSpPr>
          <p:cNvPr id="6" name="Rectangle 5">
            <a:extLst>
              <a:ext uri="{FF2B5EF4-FFF2-40B4-BE49-F238E27FC236}">
                <a16:creationId xmlns:a16="http://schemas.microsoft.com/office/drawing/2014/main" id="{01C8B139-DA02-47AE-9EE6-94D4BFA6967D}"/>
              </a:ext>
            </a:extLst>
          </p:cNvPr>
          <p:cNvSpPr/>
          <p:nvPr/>
        </p:nvSpPr>
        <p:spPr>
          <a:xfrm>
            <a:off x="814427" y="4564905"/>
            <a:ext cx="1657156" cy="5080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Begin</a:t>
            </a:r>
          </a:p>
        </p:txBody>
      </p:sp>
      <p:sp>
        <p:nvSpPr>
          <p:cNvPr id="12" name="Rectangle 11">
            <a:extLst>
              <a:ext uri="{FF2B5EF4-FFF2-40B4-BE49-F238E27FC236}">
                <a16:creationId xmlns:a16="http://schemas.microsoft.com/office/drawing/2014/main" id="{562CD55E-7DA3-4D53-8A77-AD5D8D8296A0}"/>
              </a:ext>
            </a:extLst>
          </p:cNvPr>
          <p:cNvSpPr/>
          <p:nvPr/>
        </p:nvSpPr>
        <p:spPr>
          <a:xfrm>
            <a:off x="12306300" y="0"/>
            <a:ext cx="25527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white"/>
                </a:solidFill>
                <a:effectLst/>
                <a:uLnTx/>
                <a:uFillTx/>
                <a:latin typeface="Calibri" panose="020F0502020204030204"/>
                <a:ea typeface="+mn-ea"/>
                <a:cs typeface="+mn-cs"/>
              </a:rPr>
              <a:t>Notes to Developer: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dirty="0">
                <a:solidFill>
                  <a:prstClr val="white"/>
                </a:solidFill>
                <a:latin typeface="Calibri" panose="020F0502020204030204"/>
              </a:rPr>
              <a:t>This is the Assessment launch screen.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800" i="0" u="none" strike="noStrike" kern="1200" cap="none" spc="0" normalizeH="0" baseline="0" noProof="0" dirty="0">
                <a:ln>
                  <a:noFill/>
                </a:ln>
                <a:solidFill>
                  <a:prstClr val="white"/>
                </a:solidFill>
                <a:effectLst/>
                <a:uLnTx/>
                <a:uFillTx/>
                <a:latin typeface="Calibri" panose="020F0502020204030204"/>
                <a:ea typeface="+mn-ea"/>
                <a:cs typeface="+mn-cs"/>
              </a:rPr>
              <a:t>Learner will have to click the Start button to start the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custDataLst>
      <p:tags r:id="rId1"/>
    </p:custDataLst>
    <p:extLst>
      <p:ext uri="{BB962C8B-B14F-4D97-AF65-F5344CB8AC3E}">
        <p14:creationId xmlns:p14="http://schemas.microsoft.com/office/powerpoint/2010/main" val="13235115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501153" y="6068543"/>
            <a:ext cx="11456314" cy="646331"/>
          </a:xfrm>
          <a:prstGeom prst="rect">
            <a:avLst/>
          </a:prstGeom>
          <a:solidFill>
            <a:schemeClr val="accent1">
              <a:lumMod val="20000"/>
              <a:lumOff val="80000"/>
            </a:schemeClr>
          </a:solidFill>
        </p:spPr>
        <p:txBody>
          <a:bodyPr wrap="square">
            <a:spAutoFit/>
          </a:bodyPr>
          <a:lstStyle/>
          <a:p>
            <a:pPr lvl="0"/>
            <a:r>
              <a:rPr lang="en-US" i="1" dirty="0"/>
              <a:t>&lt;i-text&gt; Select your answer then select </a:t>
            </a:r>
            <a:r>
              <a:rPr lang="en-US" b="1" i="1" dirty="0"/>
              <a:t>Confirm</a:t>
            </a:r>
            <a:r>
              <a:rPr lang="en-US" i="1" dirty="0"/>
              <a:t>.  </a:t>
            </a:r>
          </a:p>
          <a:p>
            <a:pPr lvl="0"/>
            <a:endParaRPr lang="en-US" i="1" dirty="0"/>
          </a:p>
        </p:txBody>
      </p:sp>
      <p:sp>
        <p:nvSpPr>
          <p:cNvPr id="6" name="Title 1">
            <a:extLst>
              <a:ext uri="{FF2B5EF4-FFF2-40B4-BE49-F238E27FC236}">
                <a16:creationId xmlns:a16="http://schemas.microsoft.com/office/drawing/2014/main" id="{C7E38702-0141-4E93-A182-E8D62B92A2E9}"/>
              </a:ext>
            </a:extLst>
          </p:cNvPr>
          <p:cNvSpPr txBox="1">
            <a:spLocks/>
          </p:cNvSpPr>
          <p:nvPr/>
        </p:nvSpPr>
        <p:spPr>
          <a:xfrm>
            <a:off x="-19050" y="573762"/>
            <a:ext cx="12191999" cy="397192"/>
          </a:xfrm>
          <a:prstGeom prst="rect">
            <a:avLst/>
          </a:prstGeom>
          <a:solidFill>
            <a:schemeClr val="tx1">
              <a:lumMod val="50000"/>
              <a:lumOff val="5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Assessment question 1/7</a:t>
            </a:r>
          </a:p>
          <a:p>
            <a:pPr lvl="0">
              <a:spcBef>
                <a:spcPts val="0"/>
              </a:spcBef>
            </a:pPr>
            <a:endParaRPr lang="en-US" sz="2000" dirty="0">
              <a:solidFill>
                <a:schemeClr val="bg1"/>
              </a:solidFill>
            </a:endParaRPr>
          </a:p>
        </p:txBody>
      </p:sp>
      <p:sp>
        <p:nvSpPr>
          <p:cNvPr id="49" name="Rectangle 48"/>
          <p:cNvSpPr/>
          <p:nvPr/>
        </p:nvSpPr>
        <p:spPr>
          <a:xfrm>
            <a:off x="4940265" y="3110803"/>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Useless</a:t>
            </a:r>
          </a:p>
        </p:txBody>
      </p:sp>
      <p:sp>
        <p:nvSpPr>
          <p:cNvPr id="51" name="Rectangle 50"/>
          <p:cNvSpPr/>
          <p:nvPr/>
        </p:nvSpPr>
        <p:spPr>
          <a:xfrm>
            <a:off x="4940265" y="3854062"/>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Nominal</a:t>
            </a:r>
          </a:p>
        </p:txBody>
      </p:sp>
      <p:sp>
        <p:nvSpPr>
          <p:cNvPr id="53" name="Rectangle 52"/>
          <p:cNvSpPr/>
          <p:nvPr/>
        </p:nvSpPr>
        <p:spPr>
          <a:xfrm>
            <a:off x="4940265" y="4614094"/>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Encrypted</a:t>
            </a:r>
          </a:p>
        </p:txBody>
      </p:sp>
      <p:sp>
        <p:nvSpPr>
          <p:cNvPr id="24" name="Rectangle 23"/>
          <p:cNvSpPr/>
          <p:nvPr/>
        </p:nvSpPr>
        <p:spPr>
          <a:xfrm>
            <a:off x="19051" y="970954"/>
            <a:ext cx="12153897" cy="135645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The Sales Department at Palo Verde wishes to provide clients seeking a Client Relocation Report with an information portal to share preliminary office metrics during the phase where clients decide on new office preferences for relocation.  The IT Manager requires all clients to have a random generated 12-character password.  The first 5 client passwords are generated and are listed below. What</a:t>
            </a:r>
            <a:r>
              <a:rPr lang="en-US" b="1" dirty="0">
                <a:solidFill>
                  <a:schemeClr val="tx1"/>
                </a:solidFill>
              </a:rPr>
              <a:t> type of data are these passwords?</a:t>
            </a:r>
          </a:p>
        </p:txBody>
      </p:sp>
      <p:sp>
        <p:nvSpPr>
          <p:cNvPr id="26" name="Rectangle 25"/>
          <p:cNvSpPr/>
          <p:nvPr/>
        </p:nvSpPr>
        <p:spPr>
          <a:xfrm>
            <a:off x="481918" y="5414271"/>
            <a:ext cx="1657156" cy="5080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Confirm</a:t>
            </a:r>
          </a:p>
        </p:txBody>
      </p:sp>
      <p:sp>
        <p:nvSpPr>
          <p:cNvPr id="30" name="Rectangle 29">
            <a:extLst>
              <a:ext uri="{FF2B5EF4-FFF2-40B4-BE49-F238E27FC236}">
                <a16:creationId xmlns:a16="http://schemas.microsoft.com/office/drawing/2014/main" id="{35CA208A-E800-4866-AE34-82781F53D958}"/>
              </a:ext>
            </a:extLst>
          </p:cNvPr>
          <p:cNvSpPr/>
          <p:nvPr/>
        </p:nvSpPr>
        <p:spPr>
          <a:xfrm>
            <a:off x="12211049" y="0"/>
            <a:ext cx="2715400" cy="1098423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US" dirty="0"/>
          </a:p>
          <a:p>
            <a:r>
              <a:rPr lang="en-US" dirty="0"/>
              <a:t>As with all – scrambled</a:t>
            </a:r>
          </a:p>
          <a:p>
            <a:endParaRPr lang="en-US" dirty="0"/>
          </a:p>
          <a:p>
            <a:r>
              <a:rPr lang="en-US" dirty="0"/>
              <a:t>Scoring at end, so no immediate feedback</a:t>
            </a:r>
          </a:p>
          <a:p>
            <a:endParaRPr lang="en-US" dirty="0"/>
          </a:p>
          <a:p>
            <a:endParaRPr lang="en-US" dirty="0"/>
          </a:p>
        </p:txBody>
      </p:sp>
      <p:sp>
        <p:nvSpPr>
          <p:cNvPr id="18" name="Oval 17">
            <a:extLst>
              <a:ext uri="{FF2B5EF4-FFF2-40B4-BE49-F238E27FC236}">
                <a16:creationId xmlns:a16="http://schemas.microsoft.com/office/drawing/2014/main" id="{955D9E26-E4B6-4113-AFE8-CFD9E417AC96}"/>
              </a:ext>
            </a:extLst>
          </p:cNvPr>
          <p:cNvSpPr/>
          <p:nvPr/>
        </p:nvSpPr>
        <p:spPr>
          <a:xfrm>
            <a:off x="4300134" y="3153667"/>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50F3B9D-66D1-4B1A-A608-6B8B4984B2C1}"/>
              </a:ext>
            </a:extLst>
          </p:cNvPr>
          <p:cNvSpPr/>
          <p:nvPr/>
        </p:nvSpPr>
        <p:spPr>
          <a:xfrm>
            <a:off x="4300134" y="3896926"/>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206C271-644D-4D97-AEC3-4983C53786CB}"/>
              </a:ext>
            </a:extLst>
          </p:cNvPr>
          <p:cNvSpPr/>
          <p:nvPr/>
        </p:nvSpPr>
        <p:spPr>
          <a:xfrm>
            <a:off x="4300134" y="4641956"/>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6E35AB1C-FBBE-4852-9CC0-E28D804CB864}"/>
              </a:ext>
            </a:extLst>
          </p:cNvPr>
          <p:cNvSpPr/>
          <p:nvPr/>
        </p:nvSpPr>
        <p:spPr>
          <a:xfrm>
            <a:off x="4466812" y="3314157"/>
            <a:ext cx="146795" cy="1594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CCB843C-AE08-4AC9-BC2A-1019F6F3A889}"/>
              </a:ext>
            </a:extLst>
          </p:cNvPr>
          <p:cNvSpPr/>
          <p:nvPr/>
        </p:nvSpPr>
        <p:spPr>
          <a:xfrm>
            <a:off x="255898" y="3033841"/>
            <a:ext cx="2987040" cy="1477328"/>
          </a:xfrm>
          <a:prstGeom prst="rect">
            <a:avLst/>
          </a:prstGeom>
          <a:solidFill>
            <a:schemeClr val="accent1"/>
          </a:solidFill>
        </p:spPr>
        <p:txBody>
          <a:bodyPr wrap="square">
            <a:spAutoFit/>
          </a:bodyPr>
          <a:lstStyle/>
          <a:p>
            <a:r>
              <a:rPr lang="en-US" dirty="0"/>
              <a:t>1.	49105x5$hYsZ</a:t>
            </a:r>
          </a:p>
          <a:p>
            <a:r>
              <a:rPr lang="en-US" dirty="0"/>
              <a:t>2.	tcUNd2bSt58U</a:t>
            </a:r>
          </a:p>
          <a:p>
            <a:r>
              <a:rPr lang="en-US" dirty="0"/>
              <a:t>3.	RmNx!++vvE!b</a:t>
            </a:r>
          </a:p>
          <a:p>
            <a:r>
              <a:rPr lang="en-US" dirty="0"/>
              <a:t>4.	pPpJ#HG-Zr-$</a:t>
            </a:r>
          </a:p>
          <a:p>
            <a:r>
              <a:rPr lang="en-US" dirty="0"/>
              <a:t>5.	VAqvSd+GkM5V</a:t>
            </a:r>
          </a:p>
        </p:txBody>
      </p:sp>
      <p:sp>
        <p:nvSpPr>
          <p:cNvPr id="17" name="Rectangle 16">
            <a:extLst>
              <a:ext uri="{FF2B5EF4-FFF2-40B4-BE49-F238E27FC236}">
                <a16:creationId xmlns:a16="http://schemas.microsoft.com/office/drawing/2014/main" id="{FD5BA381-A773-4A36-A153-2FD8BA96A3D7}"/>
              </a:ext>
            </a:extLst>
          </p:cNvPr>
          <p:cNvSpPr/>
          <p:nvPr/>
        </p:nvSpPr>
        <p:spPr>
          <a:xfrm>
            <a:off x="4947582" y="5349447"/>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Interval</a:t>
            </a:r>
          </a:p>
        </p:txBody>
      </p:sp>
      <p:sp>
        <p:nvSpPr>
          <p:cNvPr id="21" name="Oval 20">
            <a:extLst>
              <a:ext uri="{FF2B5EF4-FFF2-40B4-BE49-F238E27FC236}">
                <a16:creationId xmlns:a16="http://schemas.microsoft.com/office/drawing/2014/main" id="{12999AAD-A9A9-4019-8E08-3EC1AAC1E098}"/>
              </a:ext>
            </a:extLst>
          </p:cNvPr>
          <p:cNvSpPr/>
          <p:nvPr/>
        </p:nvSpPr>
        <p:spPr>
          <a:xfrm>
            <a:off x="4307451" y="5377309"/>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a:extLst>
              <a:ext uri="{FF2B5EF4-FFF2-40B4-BE49-F238E27FC236}">
                <a16:creationId xmlns:a16="http://schemas.microsoft.com/office/drawing/2014/main" id="{3451DCE7-F61F-47F8-A1A6-C3EF2926A866}"/>
              </a:ext>
            </a:extLst>
          </p:cNvPr>
          <p:cNvSpPr txBox="1">
            <a:spLocks/>
          </p:cNvSpPr>
          <p:nvPr/>
        </p:nvSpPr>
        <p:spPr>
          <a:xfrm>
            <a:off x="-3499532" y="970954"/>
            <a:ext cx="3394409"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Content Screen Type—</a:t>
            </a:r>
          </a:p>
          <a:p>
            <a:pPr>
              <a:spcAft>
                <a:spcPts val="600"/>
              </a:spcAft>
            </a:pPr>
            <a:r>
              <a:rPr lang="en-IN" sz="2000" b="1" dirty="0">
                <a:solidFill>
                  <a:schemeClr val="bg1"/>
                </a:solidFill>
              </a:rPr>
              <a:t>KC</a:t>
            </a:r>
          </a:p>
        </p:txBody>
      </p:sp>
    </p:spTree>
    <p:custDataLst>
      <p:tags r:id="rId1"/>
    </p:custDataLst>
    <p:extLst>
      <p:ext uri="{BB962C8B-B14F-4D97-AF65-F5344CB8AC3E}">
        <p14:creationId xmlns:p14="http://schemas.microsoft.com/office/powerpoint/2010/main" val="27494834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501153" y="6068543"/>
            <a:ext cx="11456314" cy="646331"/>
          </a:xfrm>
          <a:prstGeom prst="rect">
            <a:avLst/>
          </a:prstGeom>
          <a:solidFill>
            <a:schemeClr val="accent1">
              <a:lumMod val="20000"/>
              <a:lumOff val="80000"/>
            </a:schemeClr>
          </a:solidFill>
        </p:spPr>
        <p:txBody>
          <a:bodyPr wrap="square">
            <a:spAutoFit/>
          </a:bodyPr>
          <a:lstStyle/>
          <a:p>
            <a:pPr lvl="0"/>
            <a:r>
              <a:rPr lang="en-US" i="1" dirty="0"/>
              <a:t>&lt;i-text&gt; Select your answer then select </a:t>
            </a:r>
            <a:r>
              <a:rPr lang="en-US" b="1" i="1" dirty="0"/>
              <a:t>Confirm</a:t>
            </a:r>
            <a:r>
              <a:rPr lang="en-US" i="1" dirty="0"/>
              <a:t>.  </a:t>
            </a:r>
          </a:p>
          <a:p>
            <a:pPr lvl="0"/>
            <a:endParaRPr lang="en-US" i="1" dirty="0"/>
          </a:p>
        </p:txBody>
      </p:sp>
      <p:sp>
        <p:nvSpPr>
          <p:cNvPr id="6" name="Title 1">
            <a:extLst>
              <a:ext uri="{FF2B5EF4-FFF2-40B4-BE49-F238E27FC236}">
                <a16:creationId xmlns:a16="http://schemas.microsoft.com/office/drawing/2014/main" id="{C7E38702-0141-4E93-A182-E8D62B92A2E9}"/>
              </a:ext>
            </a:extLst>
          </p:cNvPr>
          <p:cNvSpPr txBox="1">
            <a:spLocks/>
          </p:cNvSpPr>
          <p:nvPr/>
        </p:nvSpPr>
        <p:spPr>
          <a:xfrm>
            <a:off x="-19050" y="573762"/>
            <a:ext cx="12191999" cy="397192"/>
          </a:xfrm>
          <a:prstGeom prst="rect">
            <a:avLst/>
          </a:prstGeom>
          <a:solidFill>
            <a:schemeClr val="tx1">
              <a:lumMod val="50000"/>
              <a:lumOff val="5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Assessment question 2/7</a:t>
            </a:r>
          </a:p>
          <a:p>
            <a:pPr lvl="0">
              <a:spcBef>
                <a:spcPts val="0"/>
              </a:spcBef>
            </a:pPr>
            <a:endParaRPr lang="en-US" sz="2000" dirty="0">
              <a:solidFill>
                <a:schemeClr val="bg1"/>
              </a:solidFill>
            </a:endParaRPr>
          </a:p>
        </p:txBody>
      </p:sp>
      <p:sp>
        <p:nvSpPr>
          <p:cNvPr id="49" name="Rectangle 48"/>
          <p:cNvSpPr/>
          <p:nvPr/>
        </p:nvSpPr>
        <p:spPr>
          <a:xfrm>
            <a:off x="4797761" y="2724600"/>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The landlord’s lease contract inputs, software, system, and formatting</a:t>
            </a:r>
          </a:p>
        </p:txBody>
      </p:sp>
      <p:sp>
        <p:nvSpPr>
          <p:cNvPr id="51" name="Rectangle 50"/>
          <p:cNvSpPr/>
          <p:nvPr/>
        </p:nvSpPr>
        <p:spPr>
          <a:xfrm>
            <a:off x="4797761" y="3467859"/>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Palo Verde’s email server to find where the leases were transmitted electronically</a:t>
            </a:r>
          </a:p>
        </p:txBody>
      </p:sp>
      <p:sp>
        <p:nvSpPr>
          <p:cNvPr id="53" name="Rectangle 52"/>
          <p:cNvSpPr/>
          <p:nvPr/>
        </p:nvSpPr>
        <p:spPr>
          <a:xfrm>
            <a:off x="4797761" y="4227891"/>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The landlord’s data backup system where the final lease data is stored</a:t>
            </a:r>
          </a:p>
        </p:txBody>
      </p:sp>
      <p:sp>
        <p:nvSpPr>
          <p:cNvPr id="24" name="Rectangle 23"/>
          <p:cNvSpPr/>
          <p:nvPr/>
        </p:nvSpPr>
        <p:spPr>
          <a:xfrm>
            <a:off x="19051" y="970954"/>
            <a:ext cx="12153897" cy="135645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The IT Manager has recently been advised of several blatant errors within 6 Office Lease Contracts, being truncated sentences with many missing words. The same error appears in every lease contract’s PDF file for this one specific Office Building Management Company, for all 6 leases. Instead of flagging 6 documents for errors to repair, he decides to seek out the root cause of this poor data quality, so the errors are not continually produced. To find and resolve the root cause, he needs to search more places at the office and call the landlord who creates the lease forms. </a:t>
            </a:r>
            <a:r>
              <a:rPr lang="en-US" sz="1600" b="1" dirty="0">
                <a:solidFill>
                  <a:schemeClr val="tx1"/>
                </a:solidFill>
              </a:rPr>
              <a:t>Where is the best place for the IT Manager to look for the root cause of these errors?</a:t>
            </a:r>
          </a:p>
        </p:txBody>
      </p:sp>
      <p:sp>
        <p:nvSpPr>
          <p:cNvPr id="26" name="Rectangle 25"/>
          <p:cNvSpPr/>
          <p:nvPr/>
        </p:nvSpPr>
        <p:spPr>
          <a:xfrm>
            <a:off x="501153" y="5348133"/>
            <a:ext cx="1657156" cy="5080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Confirm</a:t>
            </a:r>
          </a:p>
        </p:txBody>
      </p:sp>
      <p:sp>
        <p:nvSpPr>
          <p:cNvPr id="30" name="Rectangle 29">
            <a:extLst>
              <a:ext uri="{FF2B5EF4-FFF2-40B4-BE49-F238E27FC236}">
                <a16:creationId xmlns:a16="http://schemas.microsoft.com/office/drawing/2014/main" id="{35CA208A-E800-4866-AE34-82781F53D958}"/>
              </a:ext>
            </a:extLst>
          </p:cNvPr>
          <p:cNvSpPr/>
          <p:nvPr/>
        </p:nvSpPr>
        <p:spPr>
          <a:xfrm>
            <a:off x="12211049" y="0"/>
            <a:ext cx="2715400" cy="1098423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US" dirty="0"/>
          </a:p>
          <a:p>
            <a:r>
              <a:rPr lang="en-US" dirty="0"/>
              <a:t>As with all – scrambled</a:t>
            </a:r>
          </a:p>
          <a:p>
            <a:endParaRPr lang="en-US" dirty="0"/>
          </a:p>
          <a:p>
            <a:r>
              <a:rPr lang="en-US" dirty="0"/>
              <a:t>Scoring at end, so no immediate feedback</a:t>
            </a:r>
          </a:p>
          <a:p>
            <a:endParaRPr lang="en-US" dirty="0"/>
          </a:p>
          <a:p>
            <a:endParaRPr lang="en-US" dirty="0"/>
          </a:p>
        </p:txBody>
      </p:sp>
      <p:sp>
        <p:nvSpPr>
          <p:cNvPr id="18" name="Oval 17">
            <a:extLst>
              <a:ext uri="{FF2B5EF4-FFF2-40B4-BE49-F238E27FC236}">
                <a16:creationId xmlns:a16="http://schemas.microsoft.com/office/drawing/2014/main" id="{955D9E26-E4B6-4113-AFE8-CFD9E417AC96}"/>
              </a:ext>
            </a:extLst>
          </p:cNvPr>
          <p:cNvSpPr/>
          <p:nvPr/>
        </p:nvSpPr>
        <p:spPr>
          <a:xfrm>
            <a:off x="4157630" y="2767464"/>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50F3B9D-66D1-4B1A-A608-6B8B4984B2C1}"/>
              </a:ext>
            </a:extLst>
          </p:cNvPr>
          <p:cNvSpPr/>
          <p:nvPr/>
        </p:nvSpPr>
        <p:spPr>
          <a:xfrm>
            <a:off x="4157630" y="3510723"/>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206C271-644D-4D97-AEC3-4983C53786CB}"/>
              </a:ext>
            </a:extLst>
          </p:cNvPr>
          <p:cNvSpPr/>
          <p:nvPr/>
        </p:nvSpPr>
        <p:spPr>
          <a:xfrm>
            <a:off x="4157630" y="4255753"/>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6E35AB1C-FBBE-4852-9CC0-E28D804CB864}"/>
              </a:ext>
            </a:extLst>
          </p:cNvPr>
          <p:cNvSpPr/>
          <p:nvPr/>
        </p:nvSpPr>
        <p:spPr>
          <a:xfrm>
            <a:off x="4324308" y="2927954"/>
            <a:ext cx="146795" cy="1594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D5BA381-A773-4A36-A153-2FD8BA96A3D7}"/>
              </a:ext>
            </a:extLst>
          </p:cNvPr>
          <p:cNvSpPr/>
          <p:nvPr/>
        </p:nvSpPr>
        <p:spPr>
          <a:xfrm>
            <a:off x="4805078" y="4963244"/>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The Palo Verde transaction assistant who facilitated the final lease execution</a:t>
            </a:r>
          </a:p>
        </p:txBody>
      </p:sp>
      <p:sp>
        <p:nvSpPr>
          <p:cNvPr id="21" name="Oval 20">
            <a:extLst>
              <a:ext uri="{FF2B5EF4-FFF2-40B4-BE49-F238E27FC236}">
                <a16:creationId xmlns:a16="http://schemas.microsoft.com/office/drawing/2014/main" id="{12999AAD-A9A9-4019-8E08-3EC1AAC1E098}"/>
              </a:ext>
            </a:extLst>
          </p:cNvPr>
          <p:cNvSpPr/>
          <p:nvPr/>
        </p:nvSpPr>
        <p:spPr>
          <a:xfrm>
            <a:off x="4164947" y="4991106"/>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8640500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501153" y="6068543"/>
            <a:ext cx="11456314" cy="646331"/>
          </a:xfrm>
          <a:prstGeom prst="rect">
            <a:avLst/>
          </a:prstGeom>
          <a:solidFill>
            <a:schemeClr val="accent1">
              <a:lumMod val="20000"/>
              <a:lumOff val="80000"/>
            </a:schemeClr>
          </a:solidFill>
        </p:spPr>
        <p:txBody>
          <a:bodyPr wrap="square">
            <a:spAutoFit/>
          </a:bodyPr>
          <a:lstStyle/>
          <a:p>
            <a:pPr lvl="0"/>
            <a:r>
              <a:rPr lang="en-US" i="1" dirty="0"/>
              <a:t>&lt;i-text&gt; Select your answers then select </a:t>
            </a:r>
            <a:r>
              <a:rPr lang="en-US" b="1" i="1" dirty="0"/>
              <a:t>Confirm</a:t>
            </a:r>
            <a:r>
              <a:rPr lang="en-US" i="1" dirty="0"/>
              <a:t>.  </a:t>
            </a:r>
          </a:p>
          <a:p>
            <a:pPr lvl="0"/>
            <a:endParaRPr lang="en-US" i="1" dirty="0"/>
          </a:p>
        </p:txBody>
      </p:sp>
      <p:sp>
        <p:nvSpPr>
          <p:cNvPr id="6" name="Title 1">
            <a:extLst>
              <a:ext uri="{FF2B5EF4-FFF2-40B4-BE49-F238E27FC236}">
                <a16:creationId xmlns:a16="http://schemas.microsoft.com/office/drawing/2014/main" id="{C7E38702-0141-4E93-A182-E8D62B92A2E9}"/>
              </a:ext>
            </a:extLst>
          </p:cNvPr>
          <p:cNvSpPr txBox="1">
            <a:spLocks/>
          </p:cNvSpPr>
          <p:nvPr/>
        </p:nvSpPr>
        <p:spPr>
          <a:xfrm>
            <a:off x="-19050" y="573762"/>
            <a:ext cx="12191999" cy="397192"/>
          </a:xfrm>
          <a:prstGeom prst="rect">
            <a:avLst/>
          </a:prstGeom>
          <a:solidFill>
            <a:schemeClr val="tx1">
              <a:lumMod val="50000"/>
              <a:lumOff val="5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Assessment question 3/7</a:t>
            </a:r>
          </a:p>
          <a:p>
            <a:pPr lvl="0">
              <a:spcBef>
                <a:spcPts val="0"/>
              </a:spcBef>
            </a:pPr>
            <a:endParaRPr lang="en-US" sz="2000" dirty="0">
              <a:solidFill>
                <a:schemeClr val="bg1"/>
              </a:solidFill>
            </a:endParaRPr>
          </a:p>
        </p:txBody>
      </p:sp>
      <p:sp>
        <p:nvSpPr>
          <p:cNvPr id="49" name="Rectangle 48"/>
          <p:cNvSpPr/>
          <p:nvPr/>
        </p:nvSpPr>
        <p:spPr>
          <a:xfrm>
            <a:off x="4797761" y="2724600"/>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Policy governance. A governance framework should set data policies and standards for all personnel.</a:t>
            </a:r>
          </a:p>
        </p:txBody>
      </p:sp>
      <p:sp>
        <p:nvSpPr>
          <p:cNvPr id="51" name="Rectangle 50"/>
          <p:cNvSpPr/>
          <p:nvPr/>
        </p:nvSpPr>
        <p:spPr>
          <a:xfrm>
            <a:off x="4797761" y="3467859"/>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Data Issue Log with root cause analysis. A data quality issue log with detailed information for reference should be maintained.</a:t>
            </a:r>
          </a:p>
        </p:txBody>
      </p:sp>
      <p:sp>
        <p:nvSpPr>
          <p:cNvPr id="53" name="Rectangle 52"/>
          <p:cNvSpPr/>
          <p:nvPr/>
        </p:nvSpPr>
        <p:spPr>
          <a:xfrm>
            <a:off x="4797761" y="4227891"/>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Naming protocols. The organization’s file, folder and data repositories naming conventions, protocols, and custody. </a:t>
            </a:r>
          </a:p>
        </p:txBody>
      </p:sp>
      <p:sp>
        <p:nvSpPr>
          <p:cNvPr id="24" name="Rectangle 23"/>
          <p:cNvSpPr/>
          <p:nvPr/>
        </p:nvSpPr>
        <p:spPr>
          <a:xfrm>
            <a:off x="19051" y="970954"/>
            <a:ext cx="12153897" cy="135645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Jessica just noticed that the IT Manager has cc’d her on an email to an office building landlord regarding some lease contract errors. The Sales Department is also seeking and resolving errors. The CFO is concerned that each person may be resolving errors but not sharing the information with each other. </a:t>
            </a:r>
            <a:r>
              <a:rPr lang="en-US" sz="1600" b="1" dirty="0">
                <a:solidFill>
                  <a:schemeClr val="tx1"/>
                </a:solidFill>
              </a:rPr>
              <a:t>Which data quality characteristics of an organization best describes a solution for this issue?</a:t>
            </a:r>
          </a:p>
        </p:txBody>
      </p:sp>
      <p:sp>
        <p:nvSpPr>
          <p:cNvPr id="30" name="Rectangle 29">
            <a:extLst>
              <a:ext uri="{FF2B5EF4-FFF2-40B4-BE49-F238E27FC236}">
                <a16:creationId xmlns:a16="http://schemas.microsoft.com/office/drawing/2014/main" id="{35CA208A-E800-4866-AE34-82781F53D958}"/>
              </a:ext>
            </a:extLst>
          </p:cNvPr>
          <p:cNvSpPr/>
          <p:nvPr/>
        </p:nvSpPr>
        <p:spPr>
          <a:xfrm>
            <a:off x="12211049" y="0"/>
            <a:ext cx="2715400" cy="1098423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US" dirty="0"/>
          </a:p>
          <a:p>
            <a:r>
              <a:rPr lang="en-US" dirty="0"/>
              <a:t>As with all – scrambled</a:t>
            </a:r>
          </a:p>
          <a:p>
            <a:endParaRPr lang="en-US" dirty="0"/>
          </a:p>
          <a:p>
            <a:r>
              <a:rPr lang="en-US" dirty="0"/>
              <a:t>Scoring at end, so no immediate feedback</a:t>
            </a:r>
          </a:p>
          <a:p>
            <a:endParaRPr lang="en-US" dirty="0"/>
          </a:p>
          <a:p>
            <a:endParaRPr lang="en-US" dirty="0"/>
          </a:p>
        </p:txBody>
      </p:sp>
      <p:sp>
        <p:nvSpPr>
          <p:cNvPr id="16" name="Rectangle 15">
            <a:extLst>
              <a:ext uri="{FF2B5EF4-FFF2-40B4-BE49-F238E27FC236}">
                <a16:creationId xmlns:a16="http://schemas.microsoft.com/office/drawing/2014/main" id="{30E94CCB-C327-4FB2-A1DC-CBA918576460}"/>
              </a:ext>
            </a:extLst>
          </p:cNvPr>
          <p:cNvSpPr/>
          <p:nvPr/>
        </p:nvSpPr>
        <p:spPr>
          <a:xfrm>
            <a:off x="4172922" y="2724600"/>
            <a:ext cx="455631" cy="43983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CC248A0-1288-4E92-B189-B1EFAB48051C}"/>
              </a:ext>
            </a:extLst>
          </p:cNvPr>
          <p:cNvSpPr/>
          <p:nvPr/>
        </p:nvSpPr>
        <p:spPr>
          <a:xfrm>
            <a:off x="4172922" y="3467859"/>
            <a:ext cx="455631" cy="43983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50B8545-89AA-4E7C-BE4A-02359422229F}"/>
              </a:ext>
            </a:extLst>
          </p:cNvPr>
          <p:cNvSpPr/>
          <p:nvPr/>
        </p:nvSpPr>
        <p:spPr>
          <a:xfrm>
            <a:off x="4172922" y="4212889"/>
            <a:ext cx="455631" cy="43983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C97EFB4-B0DC-4476-9510-44CC0936573E}"/>
              </a:ext>
            </a:extLst>
          </p:cNvPr>
          <p:cNvSpPr/>
          <p:nvPr/>
        </p:nvSpPr>
        <p:spPr>
          <a:xfrm>
            <a:off x="4329789" y="3634820"/>
            <a:ext cx="146795" cy="1594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B282D525-431A-4A91-B108-95F83687FB89}"/>
              </a:ext>
            </a:extLst>
          </p:cNvPr>
          <p:cNvSpPr/>
          <p:nvPr/>
        </p:nvSpPr>
        <p:spPr>
          <a:xfrm>
            <a:off x="4306285" y="2904353"/>
            <a:ext cx="146795" cy="1594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DBDD9C5F-A980-49BE-8C62-75DBD32BF1E5}"/>
              </a:ext>
            </a:extLst>
          </p:cNvPr>
          <p:cNvSpPr/>
          <p:nvPr/>
        </p:nvSpPr>
        <p:spPr>
          <a:xfrm>
            <a:off x="501153" y="5348133"/>
            <a:ext cx="1657156" cy="5080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Confirm</a:t>
            </a:r>
          </a:p>
        </p:txBody>
      </p:sp>
    </p:spTree>
    <p:custDataLst>
      <p:tags r:id="rId1"/>
    </p:custDataLst>
    <p:extLst>
      <p:ext uri="{BB962C8B-B14F-4D97-AF65-F5344CB8AC3E}">
        <p14:creationId xmlns:p14="http://schemas.microsoft.com/office/powerpoint/2010/main" val="28371386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501153" y="6068543"/>
            <a:ext cx="11456314" cy="646331"/>
          </a:xfrm>
          <a:prstGeom prst="rect">
            <a:avLst/>
          </a:prstGeom>
          <a:solidFill>
            <a:schemeClr val="accent1">
              <a:lumMod val="20000"/>
              <a:lumOff val="80000"/>
            </a:schemeClr>
          </a:solidFill>
        </p:spPr>
        <p:txBody>
          <a:bodyPr wrap="square">
            <a:spAutoFit/>
          </a:bodyPr>
          <a:lstStyle/>
          <a:p>
            <a:pPr lvl="0"/>
            <a:r>
              <a:rPr lang="en-US" i="1" dirty="0"/>
              <a:t>&lt;i-text&gt; Select your answer then select </a:t>
            </a:r>
            <a:r>
              <a:rPr lang="en-US" b="1" i="1" dirty="0"/>
              <a:t>Confirm</a:t>
            </a:r>
            <a:r>
              <a:rPr lang="en-US" i="1" dirty="0"/>
              <a:t>.  </a:t>
            </a:r>
          </a:p>
          <a:p>
            <a:pPr lvl="0"/>
            <a:endParaRPr lang="en-US" i="1" dirty="0"/>
          </a:p>
        </p:txBody>
      </p:sp>
      <p:sp>
        <p:nvSpPr>
          <p:cNvPr id="6" name="Title 1">
            <a:extLst>
              <a:ext uri="{FF2B5EF4-FFF2-40B4-BE49-F238E27FC236}">
                <a16:creationId xmlns:a16="http://schemas.microsoft.com/office/drawing/2014/main" id="{C7E38702-0141-4E93-A182-E8D62B92A2E9}"/>
              </a:ext>
            </a:extLst>
          </p:cNvPr>
          <p:cNvSpPr txBox="1">
            <a:spLocks/>
          </p:cNvSpPr>
          <p:nvPr/>
        </p:nvSpPr>
        <p:spPr>
          <a:xfrm>
            <a:off x="-19050" y="573762"/>
            <a:ext cx="12191999" cy="397192"/>
          </a:xfrm>
          <a:prstGeom prst="rect">
            <a:avLst/>
          </a:prstGeom>
          <a:solidFill>
            <a:schemeClr val="tx1">
              <a:lumMod val="50000"/>
              <a:lumOff val="5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Assessment question 4/7</a:t>
            </a:r>
          </a:p>
          <a:p>
            <a:pPr lvl="0">
              <a:spcBef>
                <a:spcPts val="0"/>
              </a:spcBef>
            </a:pPr>
            <a:endParaRPr lang="en-US" sz="2000" dirty="0">
              <a:solidFill>
                <a:schemeClr val="bg1"/>
              </a:solidFill>
            </a:endParaRPr>
          </a:p>
        </p:txBody>
      </p:sp>
      <p:sp>
        <p:nvSpPr>
          <p:cNvPr id="49" name="Rectangle 48"/>
          <p:cNvSpPr/>
          <p:nvPr/>
        </p:nvSpPr>
        <p:spPr>
          <a:xfrm>
            <a:off x="4797761" y="2724600"/>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 reference number to provide an accurate method for locating the data source </a:t>
            </a:r>
          </a:p>
        </p:txBody>
      </p:sp>
      <p:sp>
        <p:nvSpPr>
          <p:cNvPr id="51" name="Rectangle 50"/>
          <p:cNvSpPr/>
          <p:nvPr/>
        </p:nvSpPr>
        <p:spPr>
          <a:xfrm>
            <a:off x="4797761" y="3467859"/>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 system/application name so they may search for law firms using the system</a:t>
            </a:r>
          </a:p>
        </p:txBody>
      </p:sp>
      <p:sp>
        <p:nvSpPr>
          <p:cNvPr id="53" name="Rectangle 52"/>
          <p:cNvSpPr/>
          <p:nvPr/>
        </p:nvSpPr>
        <p:spPr>
          <a:xfrm>
            <a:off x="4797761" y="4227891"/>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Business contact for business application or license questions</a:t>
            </a:r>
          </a:p>
        </p:txBody>
      </p:sp>
      <p:sp>
        <p:nvSpPr>
          <p:cNvPr id="24" name="Rectangle 23"/>
          <p:cNvSpPr/>
          <p:nvPr/>
        </p:nvSpPr>
        <p:spPr>
          <a:xfrm>
            <a:off x="19051" y="970954"/>
            <a:ext cx="12153897" cy="135645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The IT Manager has discussed the repeating data errors in lease contracts with the office landlord. They agree that the root cause of the error is in the original contract template input data from one of the landlord’s many law firm counsels. The landlord wishes to contact the legal counsel and retrieve the correct language missing from the lease template but is unsure of which law firm prepared the source document.  A data source table would have saved time and resources in tracking down this source. </a:t>
            </a:r>
            <a:r>
              <a:rPr lang="en-US" sz="1600" b="1" dirty="0">
                <a:solidFill>
                  <a:schemeClr val="tx1"/>
                </a:solidFill>
              </a:rPr>
              <a:t>What data source information would be most useful for the landlord to have?</a:t>
            </a:r>
            <a:endParaRPr lang="en-US" sz="1600" dirty="0">
              <a:solidFill>
                <a:schemeClr val="tx1"/>
              </a:solidFill>
            </a:endParaRPr>
          </a:p>
        </p:txBody>
      </p:sp>
      <p:sp>
        <p:nvSpPr>
          <p:cNvPr id="26" name="Rectangle 25"/>
          <p:cNvSpPr/>
          <p:nvPr/>
        </p:nvSpPr>
        <p:spPr>
          <a:xfrm>
            <a:off x="501153" y="5348133"/>
            <a:ext cx="1657156" cy="5080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Confirm</a:t>
            </a:r>
          </a:p>
        </p:txBody>
      </p:sp>
      <p:sp>
        <p:nvSpPr>
          <p:cNvPr id="30" name="Rectangle 29">
            <a:extLst>
              <a:ext uri="{FF2B5EF4-FFF2-40B4-BE49-F238E27FC236}">
                <a16:creationId xmlns:a16="http://schemas.microsoft.com/office/drawing/2014/main" id="{35CA208A-E800-4866-AE34-82781F53D958}"/>
              </a:ext>
            </a:extLst>
          </p:cNvPr>
          <p:cNvSpPr/>
          <p:nvPr/>
        </p:nvSpPr>
        <p:spPr>
          <a:xfrm>
            <a:off x="12211049" y="0"/>
            <a:ext cx="2715400" cy="1098423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US" dirty="0"/>
          </a:p>
          <a:p>
            <a:r>
              <a:rPr lang="en-US" dirty="0"/>
              <a:t>As with all – scrambled</a:t>
            </a:r>
          </a:p>
          <a:p>
            <a:endParaRPr lang="en-US" dirty="0"/>
          </a:p>
          <a:p>
            <a:r>
              <a:rPr lang="en-US" dirty="0"/>
              <a:t>Scoring at end, so no immediate feedback</a:t>
            </a:r>
          </a:p>
          <a:p>
            <a:endParaRPr lang="en-US" dirty="0"/>
          </a:p>
          <a:p>
            <a:endParaRPr lang="en-US" dirty="0"/>
          </a:p>
        </p:txBody>
      </p:sp>
      <p:sp>
        <p:nvSpPr>
          <p:cNvPr id="18" name="Oval 17">
            <a:extLst>
              <a:ext uri="{FF2B5EF4-FFF2-40B4-BE49-F238E27FC236}">
                <a16:creationId xmlns:a16="http://schemas.microsoft.com/office/drawing/2014/main" id="{955D9E26-E4B6-4113-AFE8-CFD9E417AC96}"/>
              </a:ext>
            </a:extLst>
          </p:cNvPr>
          <p:cNvSpPr/>
          <p:nvPr/>
        </p:nvSpPr>
        <p:spPr>
          <a:xfrm>
            <a:off x="4157630" y="2767464"/>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50F3B9D-66D1-4B1A-A608-6B8B4984B2C1}"/>
              </a:ext>
            </a:extLst>
          </p:cNvPr>
          <p:cNvSpPr/>
          <p:nvPr/>
        </p:nvSpPr>
        <p:spPr>
          <a:xfrm>
            <a:off x="4157630" y="3510723"/>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206C271-644D-4D97-AEC3-4983C53786CB}"/>
              </a:ext>
            </a:extLst>
          </p:cNvPr>
          <p:cNvSpPr/>
          <p:nvPr/>
        </p:nvSpPr>
        <p:spPr>
          <a:xfrm>
            <a:off x="4157630" y="4255753"/>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6E35AB1C-FBBE-4852-9CC0-E28D804CB864}"/>
              </a:ext>
            </a:extLst>
          </p:cNvPr>
          <p:cNvSpPr/>
          <p:nvPr/>
        </p:nvSpPr>
        <p:spPr>
          <a:xfrm>
            <a:off x="4324308" y="2927954"/>
            <a:ext cx="146795" cy="1594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D5BA381-A773-4A36-A153-2FD8BA96A3D7}"/>
              </a:ext>
            </a:extLst>
          </p:cNvPr>
          <p:cNvSpPr/>
          <p:nvPr/>
        </p:nvSpPr>
        <p:spPr>
          <a:xfrm>
            <a:off x="4805078" y="4963244"/>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The URL/Path simply provides the link to the system’s end user for quick access</a:t>
            </a:r>
          </a:p>
        </p:txBody>
      </p:sp>
      <p:sp>
        <p:nvSpPr>
          <p:cNvPr id="21" name="Oval 20">
            <a:extLst>
              <a:ext uri="{FF2B5EF4-FFF2-40B4-BE49-F238E27FC236}">
                <a16:creationId xmlns:a16="http://schemas.microsoft.com/office/drawing/2014/main" id="{12999AAD-A9A9-4019-8E08-3EC1AAC1E098}"/>
              </a:ext>
            </a:extLst>
          </p:cNvPr>
          <p:cNvSpPr/>
          <p:nvPr/>
        </p:nvSpPr>
        <p:spPr>
          <a:xfrm>
            <a:off x="4164947" y="4991106"/>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6640170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501153" y="6068543"/>
            <a:ext cx="11456314" cy="646331"/>
          </a:xfrm>
          <a:prstGeom prst="rect">
            <a:avLst/>
          </a:prstGeom>
          <a:solidFill>
            <a:schemeClr val="accent1">
              <a:lumMod val="20000"/>
              <a:lumOff val="80000"/>
            </a:schemeClr>
          </a:solidFill>
        </p:spPr>
        <p:txBody>
          <a:bodyPr wrap="square">
            <a:spAutoFit/>
          </a:bodyPr>
          <a:lstStyle/>
          <a:p>
            <a:pPr lvl="0"/>
            <a:r>
              <a:rPr lang="en-US" i="1" dirty="0"/>
              <a:t>&lt;i-text&gt; Select your answer then select </a:t>
            </a:r>
            <a:r>
              <a:rPr lang="en-US" b="1" i="1" dirty="0"/>
              <a:t>Confirm</a:t>
            </a:r>
            <a:r>
              <a:rPr lang="en-US" i="1" dirty="0"/>
              <a:t>.  </a:t>
            </a:r>
          </a:p>
          <a:p>
            <a:pPr lvl="0"/>
            <a:endParaRPr lang="en-US" i="1" dirty="0"/>
          </a:p>
        </p:txBody>
      </p:sp>
      <p:sp>
        <p:nvSpPr>
          <p:cNvPr id="6" name="Title 1">
            <a:extLst>
              <a:ext uri="{FF2B5EF4-FFF2-40B4-BE49-F238E27FC236}">
                <a16:creationId xmlns:a16="http://schemas.microsoft.com/office/drawing/2014/main" id="{C7E38702-0141-4E93-A182-E8D62B92A2E9}"/>
              </a:ext>
            </a:extLst>
          </p:cNvPr>
          <p:cNvSpPr txBox="1">
            <a:spLocks/>
          </p:cNvSpPr>
          <p:nvPr/>
        </p:nvSpPr>
        <p:spPr>
          <a:xfrm>
            <a:off x="-19050" y="573762"/>
            <a:ext cx="12191999" cy="397192"/>
          </a:xfrm>
          <a:prstGeom prst="rect">
            <a:avLst/>
          </a:prstGeom>
          <a:solidFill>
            <a:schemeClr val="tx1">
              <a:lumMod val="50000"/>
              <a:lumOff val="5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Assessment question 5/7</a:t>
            </a:r>
          </a:p>
          <a:p>
            <a:pPr lvl="0">
              <a:spcBef>
                <a:spcPts val="0"/>
              </a:spcBef>
            </a:pPr>
            <a:endParaRPr lang="en-US" sz="2000" dirty="0">
              <a:solidFill>
                <a:schemeClr val="bg1"/>
              </a:solidFill>
            </a:endParaRPr>
          </a:p>
        </p:txBody>
      </p:sp>
      <p:sp>
        <p:nvSpPr>
          <p:cNvPr id="49" name="Rectangle 48"/>
          <p:cNvSpPr/>
          <p:nvPr/>
        </p:nvSpPr>
        <p:spPr>
          <a:xfrm>
            <a:off x="4797761" y="2724600"/>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 systematic approach to finding and resolving missing data to meet performance goals</a:t>
            </a:r>
          </a:p>
        </p:txBody>
      </p:sp>
      <p:sp>
        <p:nvSpPr>
          <p:cNvPr id="51" name="Rectangle 50"/>
          <p:cNvSpPr/>
          <p:nvPr/>
        </p:nvSpPr>
        <p:spPr>
          <a:xfrm>
            <a:off x="4797761" y="3467859"/>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 methodology for understanding data gaps and their value to system performance</a:t>
            </a:r>
          </a:p>
        </p:txBody>
      </p:sp>
      <p:sp>
        <p:nvSpPr>
          <p:cNvPr id="53" name="Rectangle 52"/>
          <p:cNvSpPr/>
          <p:nvPr/>
        </p:nvSpPr>
        <p:spPr>
          <a:xfrm>
            <a:off x="4797761" y="4227891"/>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Establishes a data gap reference document for existing data, data sources and purpose</a:t>
            </a:r>
          </a:p>
        </p:txBody>
      </p:sp>
      <p:sp>
        <p:nvSpPr>
          <p:cNvPr id="24" name="Rectangle 23"/>
          <p:cNvSpPr/>
          <p:nvPr/>
        </p:nvSpPr>
        <p:spPr>
          <a:xfrm>
            <a:off x="19051" y="970954"/>
            <a:ext cx="12153897" cy="135645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The business is quickly adopting resources and methods to improve its data quality so the AI solution performance will be optimized. When seeking to improve the performance of the AI solution, data gaps may be identified and resolved to improve the quality of AI output and performance, such as when you located and resolved a data gap for calculating lease termination liability. </a:t>
            </a:r>
            <a:r>
              <a:rPr lang="en-US" sz="1600" b="1" dirty="0">
                <a:solidFill>
                  <a:schemeClr val="tx1"/>
                </a:solidFill>
              </a:rPr>
              <a:t>What best describes the primary purpose for data gap identification and analysis?</a:t>
            </a:r>
          </a:p>
        </p:txBody>
      </p:sp>
      <p:sp>
        <p:nvSpPr>
          <p:cNvPr id="26" name="Rectangle 25"/>
          <p:cNvSpPr/>
          <p:nvPr/>
        </p:nvSpPr>
        <p:spPr>
          <a:xfrm>
            <a:off x="501153" y="5348133"/>
            <a:ext cx="1657156" cy="5080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Confirm</a:t>
            </a:r>
          </a:p>
        </p:txBody>
      </p:sp>
      <p:sp>
        <p:nvSpPr>
          <p:cNvPr id="30" name="Rectangle 29">
            <a:extLst>
              <a:ext uri="{FF2B5EF4-FFF2-40B4-BE49-F238E27FC236}">
                <a16:creationId xmlns:a16="http://schemas.microsoft.com/office/drawing/2014/main" id="{35CA208A-E800-4866-AE34-82781F53D958}"/>
              </a:ext>
            </a:extLst>
          </p:cNvPr>
          <p:cNvSpPr/>
          <p:nvPr/>
        </p:nvSpPr>
        <p:spPr>
          <a:xfrm>
            <a:off x="12211049" y="0"/>
            <a:ext cx="2715400" cy="1098423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US" dirty="0"/>
          </a:p>
          <a:p>
            <a:r>
              <a:rPr lang="en-US" dirty="0"/>
              <a:t>As with all – scrambled</a:t>
            </a:r>
          </a:p>
          <a:p>
            <a:endParaRPr lang="en-US" dirty="0"/>
          </a:p>
          <a:p>
            <a:r>
              <a:rPr lang="en-US" dirty="0"/>
              <a:t>Scoring at end, so no immediate feedback</a:t>
            </a:r>
          </a:p>
          <a:p>
            <a:endParaRPr lang="en-US" dirty="0"/>
          </a:p>
          <a:p>
            <a:endParaRPr lang="en-US" dirty="0"/>
          </a:p>
        </p:txBody>
      </p:sp>
      <p:sp>
        <p:nvSpPr>
          <p:cNvPr id="31" name="Oval 30">
            <a:extLst>
              <a:ext uri="{FF2B5EF4-FFF2-40B4-BE49-F238E27FC236}">
                <a16:creationId xmlns:a16="http://schemas.microsoft.com/office/drawing/2014/main" id="{9158B1B3-1011-4C90-A0F5-327FFF201207}"/>
              </a:ext>
            </a:extLst>
          </p:cNvPr>
          <p:cNvSpPr/>
          <p:nvPr/>
        </p:nvSpPr>
        <p:spPr>
          <a:xfrm>
            <a:off x="4157630" y="2767464"/>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3FE08090-90F9-4379-BAD4-B4A54DDB3315}"/>
              </a:ext>
            </a:extLst>
          </p:cNvPr>
          <p:cNvSpPr/>
          <p:nvPr/>
        </p:nvSpPr>
        <p:spPr>
          <a:xfrm>
            <a:off x="4157630" y="3510723"/>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DE498CEF-A534-478A-91A8-0900F625BCFE}"/>
              </a:ext>
            </a:extLst>
          </p:cNvPr>
          <p:cNvSpPr/>
          <p:nvPr/>
        </p:nvSpPr>
        <p:spPr>
          <a:xfrm>
            <a:off x="4157630" y="4255753"/>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B1437C1D-B39F-4593-93CF-C93FD12698E2}"/>
              </a:ext>
            </a:extLst>
          </p:cNvPr>
          <p:cNvSpPr/>
          <p:nvPr/>
        </p:nvSpPr>
        <p:spPr>
          <a:xfrm>
            <a:off x="4324308" y="2927954"/>
            <a:ext cx="146795" cy="1594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6406542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501153" y="6068543"/>
            <a:ext cx="11456314" cy="646331"/>
          </a:xfrm>
          <a:prstGeom prst="rect">
            <a:avLst/>
          </a:prstGeom>
          <a:solidFill>
            <a:schemeClr val="accent1">
              <a:lumMod val="20000"/>
              <a:lumOff val="80000"/>
            </a:schemeClr>
          </a:solidFill>
        </p:spPr>
        <p:txBody>
          <a:bodyPr wrap="square">
            <a:spAutoFit/>
          </a:bodyPr>
          <a:lstStyle/>
          <a:p>
            <a:pPr lvl="0"/>
            <a:r>
              <a:rPr lang="en-US" i="1" dirty="0"/>
              <a:t>&lt;i-text&gt; Select your answer then select </a:t>
            </a:r>
            <a:r>
              <a:rPr lang="en-US" b="1" i="1" dirty="0"/>
              <a:t>Confirm</a:t>
            </a:r>
            <a:r>
              <a:rPr lang="en-US" i="1" dirty="0"/>
              <a:t>.  </a:t>
            </a:r>
          </a:p>
          <a:p>
            <a:pPr lvl="0"/>
            <a:endParaRPr lang="en-US" i="1" dirty="0"/>
          </a:p>
        </p:txBody>
      </p:sp>
      <p:sp>
        <p:nvSpPr>
          <p:cNvPr id="6" name="Title 1">
            <a:extLst>
              <a:ext uri="{FF2B5EF4-FFF2-40B4-BE49-F238E27FC236}">
                <a16:creationId xmlns:a16="http://schemas.microsoft.com/office/drawing/2014/main" id="{C7E38702-0141-4E93-A182-E8D62B92A2E9}"/>
              </a:ext>
            </a:extLst>
          </p:cNvPr>
          <p:cNvSpPr txBox="1">
            <a:spLocks/>
          </p:cNvSpPr>
          <p:nvPr/>
        </p:nvSpPr>
        <p:spPr>
          <a:xfrm>
            <a:off x="-19050" y="573762"/>
            <a:ext cx="12191999" cy="397192"/>
          </a:xfrm>
          <a:prstGeom prst="rect">
            <a:avLst/>
          </a:prstGeom>
          <a:solidFill>
            <a:schemeClr val="tx1">
              <a:lumMod val="50000"/>
              <a:lumOff val="5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Assessment question 6/7</a:t>
            </a:r>
          </a:p>
          <a:p>
            <a:pPr lvl="0">
              <a:spcBef>
                <a:spcPts val="0"/>
              </a:spcBef>
            </a:pPr>
            <a:endParaRPr lang="en-US" sz="2000" dirty="0">
              <a:solidFill>
                <a:schemeClr val="bg1"/>
              </a:solidFill>
            </a:endParaRPr>
          </a:p>
        </p:txBody>
      </p:sp>
      <p:sp>
        <p:nvSpPr>
          <p:cNvPr id="49" name="Rectangle 48"/>
          <p:cNvSpPr/>
          <p:nvPr/>
        </p:nvSpPr>
        <p:spPr>
          <a:xfrm>
            <a:off x="4866843" y="2714519"/>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Logical DFD describes what happens in data flow to perform key functions. Physical DFD involves data implementation into a system.</a:t>
            </a:r>
          </a:p>
        </p:txBody>
      </p:sp>
      <p:sp>
        <p:nvSpPr>
          <p:cNvPr id="51" name="Rectangle 50"/>
          <p:cNvSpPr/>
          <p:nvPr/>
        </p:nvSpPr>
        <p:spPr>
          <a:xfrm>
            <a:off x="4866843" y="3512333"/>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Logical DFD describes a logical progression for data inputs. Physical DFD primarily involves data outputs.</a:t>
            </a:r>
          </a:p>
        </p:txBody>
      </p:sp>
      <p:sp>
        <p:nvSpPr>
          <p:cNvPr id="53" name="Rectangle 52"/>
          <p:cNvSpPr/>
          <p:nvPr/>
        </p:nvSpPr>
        <p:spPr>
          <a:xfrm>
            <a:off x="4866843" y="4262890"/>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Logical DFD describes preprocessing steps. Physical DFD describes whole system performance.</a:t>
            </a:r>
          </a:p>
        </p:txBody>
      </p:sp>
      <p:sp>
        <p:nvSpPr>
          <p:cNvPr id="24" name="Rectangle 23"/>
          <p:cNvSpPr/>
          <p:nvPr/>
        </p:nvSpPr>
        <p:spPr>
          <a:xfrm>
            <a:off x="19051" y="970954"/>
            <a:ext cx="12153897" cy="135645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The Data Flow Diagram provides a view of data flow through one’s organization and system, giving a greater understanding for process steps, functions and transfer of data to meet their objectives in providing client relocation reports in this scenario. We used a combination of a logical DFD and physical DFD, and as a result, enhanced AI system performance by adding a data processing step. </a:t>
            </a:r>
            <a:r>
              <a:rPr lang="en-US" sz="1600" b="1" dirty="0">
                <a:solidFill>
                  <a:schemeClr val="tx1"/>
                </a:solidFill>
              </a:rPr>
              <a:t>What best describes the differences between a logical DFD and physical DFD?</a:t>
            </a:r>
          </a:p>
        </p:txBody>
      </p:sp>
      <p:sp>
        <p:nvSpPr>
          <p:cNvPr id="26" name="Rectangle 25"/>
          <p:cNvSpPr/>
          <p:nvPr/>
        </p:nvSpPr>
        <p:spPr>
          <a:xfrm>
            <a:off x="501153" y="5348133"/>
            <a:ext cx="1657156" cy="5080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Confirm</a:t>
            </a:r>
          </a:p>
        </p:txBody>
      </p:sp>
      <p:sp>
        <p:nvSpPr>
          <p:cNvPr id="30" name="Rectangle 29">
            <a:extLst>
              <a:ext uri="{FF2B5EF4-FFF2-40B4-BE49-F238E27FC236}">
                <a16:creationId xmlns:a16="http://schemas.microsoft.com/office/drawing/2014/main" id="{35CA208A-E800-4866-AE34-82781F53D958}"/>
              </a:ext>
            </a:extLst>
          </p:cNvPr>
          <p:cNvSpPr/>
          <p:nvPr/>
        </p:nvSpPr>
        <p:spPr>
          <a:xfrm>
            <a:off x="12211049" y="0"/>
            <a:ext cx="2715400" cy="1098423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US" dirty="0"/>
          </a:p>
          <a:p>
            <a:r>
              <a:rPr lang="en-US" dirty="0"/>
              <a:t>As with all – scrambled</a:t>
            </a:r>
          </a:p>
          <a:p>
            <a:endParaRPr lang="en-US" dirty="0"/>
          </a:p>
          <a:p>
            <a:r>
              <a:rPr lang="en-US" dirty="0"/>
              <a:t>Scoring at end, so no immediate feedback</a:t>
            </a:r>
          </a:p>
          <a:p>
            <a:endParaRPr lang="en-US" dirty="0"/>
          </a:p>
          <a:p>
            <a:endParaRPr lang="en-US" dirty="0"/>
          </a:p>
        </p:txBody>
      </p:sp>
      <p:sp>
        <p:nvSpPr>
          <p:cNvPr id="31" name="Oval 30">
            <a:extLst>
              <a:ext uri="{FF2B5EF4-FFF2-40B4-BE49-F238E27FC236}">
                <a16:creationId xmlns:a16="http://schemas.microsoft.com/office/drawing/2014/main" id="{9158B1B3-1011-4C90-A0F5-327FFF201207}"/>
              </a:ext>
            </a:extLst>
          </p:cNvPr>
          <p:cNvSpPr/>
          <p:nvPr/>
        </p:nvSpPr>
        <p:spPr>
          <a:xfrm>
            <a:off x="4157630" y="2767464"/>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3FE08090-90F9-4379-BAD4-B4A54DDB3315}"/>
              </a:ext>
            </a:extLst>
          </p:cNvPr>
          <p:cNvSpPr/>
          <p:nvPr/>
        </p:nvSpPr>
        <p:spPr>
          <a:xfrm>
            <a:off x="4157630" y="3510723"/>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DE498CEF-A534-478A-91A8-0900F625BCFE}"/>
              </a:ext>
            </a:extLst>
          </p:cNvPr>
          <p:cNvSpPr/>
          <p:nvPr/>
        </p:nvSpPr>
        <p:spPr>
          <a:xfrm>
            <a:off x="4157630" y="4255753"/>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B1437C1D-B39F-4593-93CF-C93FD12698E2}"/>
              </a:ext>
            </a:extLst>
          </p:cNvPr>
          <p:cNvSpPr/>
          <p:nvPr/>
        </p:nvSpPr>
        <p:spPr>
          <a:xfrm>
            <a:off x="4324308" y="2927954"/>
            <a:ext cx="146795" cy="1594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E18C4E6-AA54-4B65-B538-A2A8C3FC1522}"/>
              </a:ext>
            </a:extLst>
          </p:cNvPr>
          <p:cNvSpPr/>
          <p:nvPr/>
        </p:nvSpPr>
        <p:spPr>
          <a:xfrm>
            <a:off x="4845956" y="5059405"/>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solidFill>
                  <a:schemeClr val="tx1"/>
                </a:solidFill>
              </a:rPr>
              <a:t>Logical DFD describes data error processing and quality elements.</a:t>
            </a:r>
          </a:p>
          <a:p>
            <a:r>
              <a:rPr lang="en-US" dirty="0">
                <a:solidFill>
                  <a:schemeClr val="tx1"/>
                </a:solidFill>
              </a:rPr>
              <a:t>Physical DFD describes the physical attributes of an AI system.</a:t>
            </a:r>
          </a:p>
        </p:txBody>
      </p:sp>
      <p:sp>
        <p:nvSpPr>
          <p:cNvPr id="15" name="Oval 14">
            <a:extLst>
              <a:ext uri="{FF2B5EF4-FFF2-40B4-BE49-F238E27FC236}">
                <a16:creationId xmlns:a16="http://schemas.microsoft.com/office/drawing/2014/main" id="{71FB81D8-71D2-496E-9842-3944820FAA3D}"/>
              </a:ext>
            </a:extLst>
          </p:cNvPr>
          <p:cNvSpPr/>
          <p:nvPr/>
        </p:nvSpPr>
        <p:spPr>
          <a:xfrm>
            <a:off x="4136743" y="5052268"/>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608141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587652056"/>
              </p:ext>
            </p:extLst>
          </p:nvPr>
        </p:nvGraphicFramePr>
        <p:xfrm>
          <a:off x="836578" y="1422737"/>
          <a:ext cx="10100930" cy="5213667"/>
        </p:xfrm>
        <a:graphic>
          <a:graphicData uri="http://schemas.openxmlformats.org/drawingml/2006/table">
            <a:tbl>
              <a:tblPr firstRow="1" bandRow="1">
                <a:tableStyleId>{5C22544A-7EE6-4342-B048-85BDC9FD1C3A}</a:tableStyleId>
              </a:tblPr>
              <a:tblGrid>
                <a:gridCol w="2399430">
                  <a:extLst>
                    <a:ext uri="{9D8B030D-6E8A-4147-A177-3AD203B41FA5}">
                      <a16:colId xmlns:a16="http://schemas.microsoft.com/office/drawing/2014/main" val="3761590492"/>
                    </a:ext>
                  </a:extLst>
                </a:gridCol>
                <a:gridCol w="7701500">
                  <a:extLst>
                    <a:ext uri="{9D8B030D-6E8A-4147-A177-3AD203B41FA5}">
                      <a16:colId xmlns:a16="http://schemas.microsoft.com/office/drawing/2014/main" val="3589146894"/>
                    </a:ext>
                  </a:extLst>
                </a:gridCol>
              </a:tblGrid>
              <a:tr h="732049">
                <a:tc>
                  <a:txBody>
                    <a:bodyPr/>
                    <a:lstStyle/>
                    <a:p>
                      <a:pPr algn="ctr"/>
                      <a:r>
                        <a:rPr lang="en-US" dirty="0"/>
                        <a:t>Term</a:t>
                      </a:r>
                      <a:endParaRPr lang="en-IN" dirty="0"/>
                    </a:p>
                  </a:txBody>
                  <a:tcPr/>
                </a:tc>
                <a:tc>
                  <a:txBody>
                    <a:bodyPr/>
                    <a:lstStyle/>
                    <a:p>
                      <a:pPr algn="ctr"/>
                      <a:r>
                        <a:rPr lang="en-US" dirty="0"/>
                        <a:t>Definition</a:t>
                      </a:r>
                      <a:endParaRPr lang="en-IN" dirty="0"/>
                    </a:p>
                  </a:txBody>
                  <a:tcPr/>
                </a:tc>
                <a:extLst>
                  <a:ext uri="{0D108BD9-81ED-4DB2-BD59-A6C34878D82A}">
                    <a16:rowId xmlns:a16="http://schemas.microsoft.com/office/drawing/2014/main" val="2823940462"/>
                  </a:ext>
                </a:extLst>
              </a:tr>
              <a:tr h="634134">
                <a:tc>
                  <a:txBody>
                    <a:bodyPr/>
                    <a:lstStyle/>
                    <a:p>
                      <a:r>
                        <a:rPr lang="en-US" sz="1800" b="0" i="0" u="none" strike="noStrike" kern="1200" dirty="0">
                          <a:solidFill>
                            <a:schemeClr val="dk1"/>
                          </a:solidFill>
                          <a:effectLst/>
                          <a:latin typeface="+mn-lt"/>
                          <a:ea typeface="+mn-ea"/>
                          <a:cs typeface="+mn-cs"/>
                        </a:rPr>
                        <a:t>Completeness and Comprehensiveness</a:t>
                      </a:r>
                      <a:br>
                        <a:rPr lang="en-US" sz="1800" b="0" i="0" u="none" strike="noStrike" kern="1200" dirty="0">
                          <a:solidFill>
                            <a:schemeClr val="dk1"/>
                          </a:solidFill>
                          <a:effectLst/>
                          <a:latin typeface="+mn-lt"/>
                          <a:ea typeface="+mn-ea"/>
                          <a:cs typeface="+mn-cs"/>
                        </a:rPr>
                      </a:br>
                      <a:r>
                        <a:rPr lang="en-US" sz="1800" b="0" i="0" u="none" strike="noStrike" kern="1200" dirty="0">
                          <a:solidFill>
                            <a:schemeClr val="dk1"/>
                          </a:solidFill>
                          <a:effectLst/>
                          <a:latin typeface="+mn-lt"/>
                          <a:ea typeface="+mn-ea"/>
                          <a:cs typeface="+mn-cs"/>
                        </a:rPr>
                        <a:t> </a:t>
                      </a:r>
                    </a:p>
                    <a:p>
                      <a:endParaRPr lang="en-IN" dirty="0"/>
                    </a:p>
                  </a:txBody>
                  <a:tcPr/>
                </a:tc>
                <a:tc>
                  <a:txBody>
                    <a:bodyPr/>
                    <a:lstStyle/>
                    <a:p>
                      <a:pPr fontAlgn="base"/>
                      <a:r>
                        <a:rPr lang="en-US" sz="1800" kern="1200" dirty="0">
                          <a:solidFill>
                            <a:schemeClr val="dk1"/>
                          </a:solidFill>
                          <a:effectLst/>
                          <a:latin typeface="+mn-lt"/>
                          <a:ea typeface="+mn-ea"/>
                          <a:cs typeface="+mn-cs"/>
                        </a:rPr>
                        <a:t>Having a full representation of the subject as intended. Gaps in data collection lead to a partial view of the overall picture to be displayed.</a:t>
                      </a:r>
                    </a:p>
                  </a:txBody>
                  <a:tcPr/>
                </a:tc>
                <a:extLst>
                  <a:ext uri="{0D108BD9-81ED-4DB2-BD59-A6C34878D82A}">
                    <a16:rowId xmlns:a16="http://schemas.microsoft.com/office/drawing/2014/main" val="4118999507"/>
                  </a:ext>
                </a:extLst>
              </a:tr>
              <a:tr h="611274">
                <a:tc>
                  <a:txBody>
                    <a:bodyPr/>
                    <a:lstStyle/>
                    <a:p>
                      <a:r>
                        <a:rPr lang="en-US" sz="1800" b="0" i="0" u="none" strike="noStrike" kern="1200" dirty="0">
                          <a:solidFill>
                            <a:schemeClr val="dk1"/>
                          </a:solidFill>
                          <a:effectLst/>
                          <a:latin typeface="+mn-lt"/>
                          <a:ea typeface="+mn-ea"/>
                          <a:cs typeface="+mn-cs"/>
                        </a:rPr>
                        <a:t>Availability and Accessibility</a:t>
                      </a:r>
                      <a:br>
                        <a:rPr lang="en-US" sz="1800" b="0" i="0" u="none" strike="noStrike" kern="1200" dirty="0">
                          <a:solidFill>
                            <a:schemeClr val="dk1"/>
                          </a:solidFill>
                          <a:effectLst/>
                          <a:latin typeface="+mn-lt"/>
                          <a:ea typeface="+mn-ea"/>
                          <a:cs typeface="+mn-cs"/>
                        </a:rPr>
                      </a:br>
                      <a:r>
                        <a:rPr lang="en-US" sz="1800" b="0" i="0" u="none" strike="noStrike" kern="1200" dirty="0">
                          <a:solidFill>
                            <a:schemeClr val="dk1"/>
                          </a:solidFill>
                          <a:effectLst/>
                          <a:latin typeface="+mn-lt"/>
                          <a:ea typeface="+mn-ea"/>
                          <a:cs typeface="+mn-cs"/>
                        </a:rPr>
                        <a:t> </a:t>
                      </a:r>
                    </a:p>
                    <a:p>
                      <a:endParaRPr lang="en-IN" dirty="0"/>
                    </a:p>
                  </a:txBody>
                  <a:tcPr/>
                </a:tc>
                <a:tc>
                  <a:txBody>
                    <a:bodyPr/>
                    <a:lstStyle/>
                    <a:p>
                      <a:r>
                        <a:rPr lang="en-US" sz="1800" kern="1200" dirty="0">
                          <a:solidFill>
                            <a:schemeClr val="dk1"/>
                          </a:solidFill>
                          <a:effectLst/>
                          <a:latin typeface="+mn-lt"/>
                          <a:ea typeface="+mn-ea"/>
                          <a:cs typeface="+mn-cs"/>
                        </a:rPr>
                        <a:t>Open to access by a system.  This characteristic can be tricky at times due to legal and regulatory constraints.</a:t>
                      </a:r>
                    </a:p>
                  </a:txBody>
                  <a:tcPr/>
                </a:tc>
                <a:extLst>
                  <a:ext uri="{0D108BD9-81ED-4DB2-BD59-A6C34878D82A}">
                    <a16:rowId xmlns:a16="http://schemas.microsoft.com/office/drawing/2014/main" val="643223440"/>
                  </a:ext>
                </a:extLst>
              </a:tr>
              <a:tr h="4626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dk1"/>
                          </a:solidFill>
                          <a:effectLst/>
                          <a:latin typeface="+mn-lt"/>
                          <a:ea typeface="+mn-ea"/>
                          <a:cs typeface="+mn-cs"/>
                        </a:rPr>
                        <a:t>Granularity and Uniqueness</a:t>
                      </a:r>
                      <a:endParaRPr lang="en-IN" dirty="0"/>
                    </a:p>
                  </a:txBody>
                  <a:tcPr/>
                </a:tc>
                <a:tc>
                  <a:txBody>
                    <a:bodyPr/>
                    <a:lstStyle/>
                    <a:p>
                      <a:r>
                        <a:rPr lang="en-US" sz="1800" kern="1200" dirty="0">
                          <a:solidFill>
                            <a:schemeClr val="dk1"/>
                          </a:solidFill>
                          <a:effectLst/>
                          <a:latin typeface="+mn-lt"/>
                          <a:ea typeface="+mn-ea"/>
                          <a:cs typeface="+mn-cs"/>
                        </a:rPr>
                        <a:t>The level of detail at which data is collected is important, because confusion and inaccurate decisions can otherwise occur.</a:t>
                      </a:r>
                    </a:p>
                  </a:txBody>
                  <a:tcPr/>
                </a:tc>
                <a:extLst>
                  <a:ext uri="{0D108BD9-81ED-4DB2-BD59-A6C34878D82A}">
                    <a16:rowId xmlns:a16="http://schemas.microsoft.com/office/drawing/2014/main" val="4081977973"/>
                  </a:ext>
                </a:extLst>
              </a:tr>
              <a:tr h="732049">
                <a:tc>
                  <a:txBody>
                    <a:bodyPr/>
                    <a:lstStyle/>
                    <a:p>
                      <a:r>
                        <a:rPr lang="en-IN" dirty="0"/>
                        <a:t>System ID</a:t>
                      </a:r>
                    </a:p>
                  </a:txBody>
                  <a:tcPr/>
                </a:tc>
                <a:tc>
                  <a:txBody>
                    <a:bodyPr/>
                    <a:lstStyle/>
                    <a:p>
                      <a:r>
                        <a:rPr lang="en-US" sz="1800" kern="1200" dirty="0">
                          <a:solidFill>
                            <a:schemeClr val="dk1"/>
                          </a:solidFill>
                          <a:effectLst/>
                          <a:latin typeface="+mn-lt"/>
                          <a:ea typeface="+mn-ea"/>
                          <a:cs typeface="+mn-cs"/>
                        </a:rPr>
                        <a:t>A unique ID is a great practice for creating any inventory of application names.</a:t>
                      </a:r>
                      <a:endParaRPr lang="en-IN" dirty="0"/>
                    </a:p>
                  </a:txBody>
                  <a:tcPr/>
                </a:tc>
                <a:extLst>
                  <a:ext uri="{0D108BD9-81ED-4DB2-BD59-A6C34878D82A}">
                    <a16:rowId xmlns:a16="http://schemas.microsoft.com/office/drawing/2014/main" val="1518111047"/>
                  </a:ext>
                </a:extLst>
              </a:tr>
              <a:tr h="732049">
                <a:tc>
                  <a:txBody>
                    <a:bodyPr/>
                    <a:lstStyle/>
                    <a:p>
                      <a:r>
                        <a:rPr lang="en-IN" dirty="0"/>
                        <a:t>System / application name</a:t>
                      </a:r>
                    </a:p>
                  </a:txBody>
                  <a:tcPr/>
                </a:tc>
                <a:tc>
                  <a:txBody>
                    <a:bodyPr/>
                    <a:lstStyle/>
                    <a:p>
                      <a:r>
                        <a:rPr lang="en-US" sz="1800" kern="1200" dirty="0">
                          <a:solidFill>
                            <a:schemeClr val="dk1"/>
                          </a:solidFill>
                          <a:effectLst/>
                          <a:latin typeface="+mn-lt"/>
                          <a:ea typeface="+mn-ea"/>
                          <a:cs typeface="+mn-cs"/>
                        </a:rPr>
                        <a:t>Self-explanatory field, but good to note that a lot of organizations use internal application nicknames as well as official names. </a:t>
                      </a:r>
                      <a:endParaRPr lang="en-IN" dirty="0"/>
                    </a:p>
                  </a:txBody>
                  <a:tcPr/>
                </a:tc>
                <a:extLst>
                  <a:ext uri="{0D108BD9-81ED-4DB2-BD59-A6C34878D82A}">
                    <a16:rowId xmlns:a16="http://schemas.microsoft.com/office/drawing/2014/main" val="1236830972"/>
                  </a:ext>
                </a:extLst>
              </a:tr>
            </a:tbl>
          </a:graphicData>
        </a:graphic>
      </p:graphicFrame>
      <p:sp>
        <p:nvSpPr>
          <p:cNvPr id="13" name="Title 1"/>
          <p:cNvSpPr txBox="1">
            <a:spLocks/>
          </p:cNvSpPr>
          <p:nvPr/>
        </p:nvSpPr>
        <p:spPr>
          <a:xfrm>
            <a:off x="-19050" y="573762"/>
            <a:ext cx="12191999" cy="397192"/>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Glossary </a:t>
            </a:r>
          </a:p>
          <a:p>
            <a:pPr lvl="0">
              <a:spcBef>
                <a:spcPts val="0"/>
              </a:spcBef>
            </a:pPr>
            <a:endParaRPr lang="en-US" sz="2000" dirty="0">
              <a:solidFill>
                <a:schemeClr val="bg1"/>
              </a:solidFill>
            </a:endParaRPr>
          </a:p>
          <a:p>
            <a:pPr lvl="0">
              <a:spcBef>
                <a:spcPts val="0"/>
              </a:spcBef>
            </a:pPr>
            <a:endParaRPr lang="en-US" sz="2000" dirty="0">
              <a:solidFill>
                <a:schemeClr val="bg1"/>
              </a:solidFill>
            </a:endParaRPr>
          </a:p>
        </p:txBody>
      </p:sp>
    </p:spTree>
    <p:custDataLst>
      <p:tags r:id="rId1"/>
    </p:custDataLst>
    <p:extLst>
      <p:ext uri="{BB962C8B-B14F-4D97-AF65-F5344CB8AC3E}">
        <p14:creationId xmlns:p14="http://schemas.microsoft.com/office/powerpoint/2010/main" val="32434779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501153" y="6068543"/>
            <a:ext cx="11456314" cy="646331"/>
          </a:xfrm>
          <a:prstGeom prst="rect">
            <a:avLst/>
          </a:prstGeom>
          <a:solidFill>
            <a:schemeClr val="accent1">
              <a:lumMod val="20000"/>
              <a:lumOff val="80000"/>
            </a:schemeClr>
          </a:solidFill>
        </p:spPr>
        <p:txBody>
          <a:bodyPr wrap="square">
            <a:spAutoFit/>
          </a:bodyPr>
          <a:lstStyle/>
          <a:p>
            <a:pPr lvl="0"/>
            <a:r>
              <a:rPr lang="en-US" i="1" dirty="0"/>
              <a:t>&lt;i-text&gt; Select your answer then select </a:t>
            </a:r>
            <a:r>
              <a:rPr lang="en-US" b="1" i="1" dirty="0"/>
              <a:t>Confirm</a:t>
            </a:r>
            <a:r>
              <a:rPr lang="en-US" i="1" dirty="0"/>
              <a:t>.  </a:t>
            </a:r>
          </a:p>
          <a:p>
            <a:pPr lvl="0"/>
            <a:endParaRPr lang="en-US" i="1" dirty="0"/>
          </a:p>
        </p:txBody>
      </p:sp>
      <p:sp>
        <p:nvSpPr>
          <p:cNvPr id="6" name="Title 1">
            <a:extLst>
              <a:ext uri="{FF2B5EF4-FFF2-40B4-BE49-F238E27FC236}">
                <a16:creationId xmlns:a16="http://schemas.microsoft.com/office/drawing/2014/main" id="{C7E38702-0141-4E93-A182-E8D62B92A2E9}"/>
              </a:ext>
            </a:extLst>
          </p:cNvPr>
          <p:cNvSpPr txBox="1">
            <a:spLocks/>
          </p:cNvSpPr>
          <p:nvPr/>
        </p:nvSpPr>
        <p:spPr>
          <a:xfrm>
            <a:off x="-19050" y="573762"/>
            <a:ext cx="12191999" cy="397192"/>
          </a:xfrm>
          <a:prstGeom prst="rect">
            <a:avLst/>
          </a:prstGeom>
          <a:solidFill>
            <a:schemeClr val="tx1">
              <a:lumMod val="50000"/>
              <a:lumOff val="5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Assessment question 7/7</a:t>
            </a:r>
          </a:p>
          <a:p>
            <a:pPr lvl="0">
              <a:spcBef>
                <a:spcPts val="0"/>
              </a:spcBef>
            </a:pPr>
            <a:endParaRPr lang="en-US" sz="2000" dirty="0">
              <a:solidFill>
                <a:schemeClr val="bg1"/>
              </a:solidFill>
            </a:endParaRPr>
          </a:p>
        </p:txBody>
      </p:sp>
      <p:sp>
        <p:nvSpPr>
          <p:cNvPr id="49" name="Rectangle 48"/>
          <p:cNvSpPr/>
          <p:nvPr/>
        </p:nvSpPr>
        <p:spPr>
          <a:xfrm>
            <a:off x="4866843" y="2745767"/>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Office space metrics with highly unstructured text, schedules, calculations, and images</a:t>
            </a:r>
          </a:p>
        </p:txBody>
      </p:sp>
      <p:sp>
        <p:nvSpPr>
          <p:cNvPr id="51" name="Rectangle 50"/>
          <p:cNvSpPr/>
          <p:nvPr/>
        </p:nvSpPr>
        <p:spPr>
          <a:xfrm>
            <a:off x="4866843" y="3512333"/>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Capture, scan</a:t>
            </a:r>
            <a:r>
              <a:rPr lang="en-US">
                <a:solidFill>
                  <a:schemeClr val="tx1"/>
                </a:solidFill>
              </a:rPr>
              <a:t>, analyze, </a:t>
            </a:r>
            <a:r>
              <a:rPr lang="en-US" dirty="0">
                <a:solidFill>
                  <a:schemeClr val="tx1"/>
                </a:solidFill>
              </a:rPr>
              <a:t>and process highly structured data all in a single system</a:t>
            </a:r>
          </a:p>
        </p:txBody>
      </p:sp>
      <p:sp>
        <p:nvSpPr>
          <p:cNvPr id="53" name="Rectangle 52"/>
          <p:cNvSpPr/>
          <p:nvPr/>
        </p:nvSpPr>
        <p:spPr>
          <a:xfrm>
            <a:off x="4866843" y="4262890"/>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Both highly unstructured and highly structured data </a:t>
            </a:r>
          </a:p>
        </p:txBody>
      </p:sp>
      <p:sp>
        <p:nvSpPr>
          <p:cNvPr id="24" name="Rectangle 23"/>
          <p:cNvSpPr/>
          <p:nvPr/>
        </p:nvSpPr>
        <p:spPr>
          <a:xfrm>
            <a:off x="19051" y="970954"/>
            <a:ext cx="12153897" cy="135645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Natural Language Processing (NLP) is an AI technology used for text analysis use cases, such as contract analysis. Machine learning (within NLP) may be used to automatically capture and process meta-data and less structured data, which requires greater data pre-processing resources. After building a Data Flow Diagram for the AI system, Palo Verde realized there were certain data processing and other tasks which may be best performed, or supervised, by humans, collaboratively with the AI system. </a:t>
            </a:r>
            <a:r>
              <a:rPr lang="en-US" sz="1600" b="1" dirty="0">
                <a:solidFill>
                  <a:schemeClr val="tx1"/>
                </a:solidFill>
              </a:rPr>
              <a:t>What best describes the characteristics of data or data processing for human supervision or collaboration with the AI system? </a:t>
            </a:r>
          </a:p>
        </p:txBody>
      </p:sp>
      <p:sp>
        <p:nvSpPr>
          <p:cNvPr id="26" name="Rectangle 25"/>
          <p:cNvSpPr/>
          <p:nvPr/>
        </p:nvSpPr>
        <p:spPr>
          <a:xfrm>
            <a:off x="501153" y="5348133"/>
            <a:ext cx="1657156" cy="5080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Confirm</a:t>
            </a:r>
          </a:p>
        </p:txBody>
      </p:sp>
      <p:sp>
        <p:nvSpPr>
          <p:cNvPr id="30" name="Rectangle 29">
            <a:extLst>
              <a:ext uri="{FF2B5EF4-FFF2-40B4-BE49-F238E27FC236}">
                <a16:creationId xmlns:a16="http://schemas.microsoft.com/office/drawing/2014/main" id="{35CA208A-E800-4866-AE34-82781F53D958}"/>
              </a:ext>
            </a:extLst>
          </p:cNvPr>
          <p:cNvSpPr/>
          <p:nvPr/>
        </p:nvSpPr>
        <p:spPr>
          <a:xfrm>
            <a:off x="12211049" y="0"/>
            <a:ext cx="2715400" cy="1098423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US" dirty="0"/>
          </a:p>
          <a:p>
            <a:r>
              <a:rPr lang="en-US" dirty="0"/>
              <a:t>As with all – scrambled</a:t>
            </a:r>
          </a:p>
          <a:p>
            <a:endParaRPr lang="en-US" dirty="0"/>
          </a:p>
          <a:p>
            <a:r>
              <a:rPr lang="en-US" dirty="0"/>
              <a:t>Scoring at end, so no immediate feedback</a:t>
            </a:r>
          </a:p>
          <a:p>
            <a:endParaRPr lang="en-US" dirty="0"/>
          </a:p>
          <a:p>
            <a:endParaRPr lang="en-US" dirty="0"/>
          </a:p>
        </p:txBody>
      </p:sp>
      <p:sp>
        <p:nvSpPr>
          <p:cNvPr id="31" name="Oval 30">
            <a:extLst>
              <a:ext uri="{FF2B5EF4-FFF2-40B4-BE49-F238E27FC236}">
                <a16:creationId xmlns:a16="http://schemas.microsoft.com/office/drawing/2014/main" id="{9158B1B3-1011-4C90-A0F5-327FFF201207}"/>
              </a:ext>
            </a:extLst>
          </p:cNvPr>
          <p:cNvSpPr/>
          <p:nvPr/>
        </p:nvSpPr>
        <p:spPr>
          <a:xfrm>
            <a:off x="4157630" y="2767464"/>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3FE08090-90F9-4379-BAD4-B4A54DDB3315}"/>
              </a:ext>
            </a:extLst>
          </p:cNvPr>
          <p:cNvSpPr/>
          <p:nvPr/>
        </p:nvSpPr>
        <p:spPr>
          <a:xfrm>
            <a:off x="4157630" y="3510723"/>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DE498CEF-A534-478A-91A8-0900F625BCFE}"/>
              </a:ext>
            </a:extLst>
          </p:cNvPr>
          <p:cNvSpPr/>
          <p:nvPr/>
        </p:nvSpPr>
        <p:spPr>
          <a:xfrm>
            <a:off x="4157630" y="4255753"/>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B1437C1D-B39F-4593-93CF-C93FD12698E2}"/>
              </a:ext>
            </a:extLst>
          </p:cNvPr>
          <p:cNvSpPr/>
          <p:nvPr/>
        </p:nvSpPr>
        <p:spPr>
          <a:xfrm>
            <a:off x="4324308" y="2927954"/>
            <a:ext cx="146795" cy="1594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E18C4E6-AA54-4B65-B538-A2A8C3FC1522}"/>
              </a:ext>
            </a:extLst>
          </p:cNvPr>
          <p:cNvSpPr/>
          <p:nvPr/>
        </p:nvSpPr>
        <p:spPr>
          <a:xfrm>
            <a:off x="4845956" y="5059405"/>
            <a:ext cx="6823928" cy="577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solidFill>
                  <a:schemeClr val="tx1"/>
                </a:solidFill>
              </a:rPr>
              <a:t>Office lease contract data containing termination liability provisions</a:t>
            </a:r>
          </a:p>
        </p:txBody>
      </p:sp>
      <p:sp>
        <p:nvSpPr>
          <p:cNvPr id="15" name="Oval 14">
            <a:extLst>
              <a:ext uri="{FF2B5EF4-FFF2-40B4-BE49-F238E27FC236}">
                <a16:creationId xmlns:a16="http://schemas.microsoft.com/office/drawing/2014/main" id="{71FB81D8-71D2-496E-9842-3944820FAA3D}"/>
              </a:ext>
            </a:extLst>
          </p:cNvPr>
          <p:cNvSpPr/>
          <p:nvPr/>
        </p:nvSpPr>
        <p:spPr>
          <a:xfrm>
            <a:off x="4136743" y="5052268"/>
            <a:ext cx="455631" cy="4398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7654856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25;p66">
            <a:extLst>
              <a:ext uri="{FF2B5EF4-FFF2-40B4-BE49-F238E27FC236}">
                <a16:creationId xmlns:a16="http://schemas.microsoft.com/office/drawing/2014/main" id="{FD0B02E4-1237-4BCC-9188-05B79BD74EF1}"/>
              </a:ext>
            </a:extLst>
          </p:cNvPr>
          <p:cNvSpPr txBox="1"/>
          <p:nvPr/>
        </p:nvSpPr>
        <p:spPr>
          <a:xfrm>
            <a:off x="0" y="5976564"/>
            <a:ext cx="11944350" cy="705237"/>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 sz="1800" b="0" i="1" u="none" strike="noStrike" kern="1200" cap="none" spc="0" normalizeH="0" baseline="0" noProof="0" dirty="0">
                <a:ln>
                  <a:noFill/>
                </a:ln>
                <a:solidFill>
                  <a:srgbClr val="000000"/>
                </a:solidFill>
                <a:effectLst/>
                <a:uLnTx/>
                <a:uFillTx/>
                <a:latin typeface="Calibri" panose="020F0502020204030204"/>
                <a:ea typeface="+mn-ea"/>
                <a:cs typeface="+mn-cs"/>
              </a:rPr>
              <a:t>&lt;I-text&gt;: </a:t>
            </a:r>
            <a:r>
              <a:rPr kumimoji="0" lang="en-US" sz="1800" b="0" i="1" u="none" strike="noStrike" kern="1200" cap="none" spc="0" normalizeH="0" baseline="0" noProof="0" dirty="0">
                <a:ln>
                  <a:noFill/>
                </a:ln>
                <a:solidFill>
                  <a:srgbClr val="000000"/>
                </a:solidFill>
                <a:effectLst/>
                <a:uLnTx/>
                <a:uFillTx/>
                <a:latin typeface="Calibri" panose="020F0502020204030204"/>
                <a:ea typeface="+mn-ea"/>
                <a:cs typeface="+mn-cs"/>
              </a:rPr>
              <a:t>Select X to exit.</a:t>
            </a:r>
            <a:endParaRPr kumimoji="0"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3B9515D2-C7FC-43C0-A060-DD1D99B6BE9B}"/>
              </a:ext>
            </a:extLst>
          </p:cNvPr>
          <p:cNvSpPr txBox="1">
            <a:spLocks/>
          </p:cNvSpPr>
          <p:nvPr/>
        </p:nvSpPr>
        <p:spPr>
          <a:xfrm>
            <a:off x="-4116559" y="1132319"/>
            <a:ext cx="3981450"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IN" sz="2000" b="0"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IN" sz="2000" b="0" i="0" u="none" strike="noStrike" kern="1200" cap="none" spc="0" normalizeH="0" baseline="0" noProof="0" dirty="0">
                <a:ln>
                  <a:noFill/>
                </a:ln>
                <a:solidFill>
                  <a:prstClr val="white"/>
                </a:solidFill>
                <a:effectLst/>
                <a:uLnTx/>
                <a:uFillTx/>
                <a:latin typeface="Calibri Light" panose="020F0302020204030204"/>
                <a:ea typeface="+mj-ea"/>
                <a:cs typeface="+mj-cs"/>
              </a:rPr>
              <a:t>Content Screen Type—</a:t>
            </a:r>
            <a:r>
              <a:rPr kumimoji="0" lang="en-IN" sz="2000" b="1" i="0" u="none" strike="noStrike" kern="1200" cap="none" spc="0" normalizeH="0" baseline="0" noProof="0" dirty="0">
                <a:ln>
                  <a:noFill/>
                </a:ln>
                <a:solidFill>
                  <a:prstClr val="white"/>
                </a:solidFill>
                <a:effectLst/>
                <a:uLnTx/>
                <a:uFillTx/>
                <a:latin typeface="Calibri Light" panose="020F0302020204030204"/>
                <a:ea typeface="+mj-ea"/>
                <a:cs typeface="+mj-cs"/>
              </a:rPr>
              <a:t>Assessment Result (Pass)</a:t>
            </a:r>
          </a:p>
        </p:txBody>
      </p:sp>
      <p:sp>
        <p:nvSpPr>
          <p:cNvPr id="5" name="Rectangle 4">
            <a:extLst>
              <a:ext uri="{FF2B5EF4-FFF2-40B4-BE49-F238E27FC236}">
                <a16:creationId xmlns:a16="http://schemas.microsoft.com/office/drawing/2014/main" id="{2AB6BC02-6A6F-41E4-BD38-36CA77698EF1}"/>
              </a:ext>
            </a:extLst>
          </p:cNvPr>
          <p:cNvSpPr/>
          <p:nvPr/>
        </p:nvSpPr>
        <p:spPr>
          <a:xfrm>
            <a:off x="12306300" y="0"/>
            <a:ext cx="25527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white"/>
                </a:solidFill>
                <a:effectLst/>
                <a:uLnTx/>
                <a:uFillTx/>
                <a:latin typeface="Calibri" panose="020F0502020204030204"/>
                <a:ea typeface="+mn-ea"/>
                <a:cs typeface="+mn-cs"/>
              </a:rPr>
              <a:t>Notes to Developer: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6" name="Content Placeholder 4">
            <a:extLst>
              <a:ext uri="{FF2B5EF4-FFF2-40B4-BE49-F238E27FC236}">
                <a16:creationId xmlns:a16="http://schemas.microsoft.com/office/drawing/2014/main" id="{B483FBB9-5F2D-4C41-AE60-5B8E7A7A051B}"/>
              </a:ext>
            </a:extLst>
          </p:cNvPr>
          <p:cNvSpPr txBox="1">
            <a:spLocks/>
          </p:cNvSpPr>
          <p:nvPr/>
        </p:nvSpPr>
        <p:spPr>
          <a:xfrm>
            <a:off x="2265191" y="1396560"/>
            <a:ext cx="7640809" cy="4242239"/>
          </a:xfrm>
          <a:prstGeom prst="rect">
            <a:avLst/>
          </a:prstGeom>
          <a:solidFill>
            <a:schemeClr val="bg1">
              <a:lumMod val="85000"/>
            </a:schemeClr>
          </a:solidFill>
          <a:ln>
            <a:solidFill>
              <a:srgbClr val="002060"/>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p>
          <a:p>
            <a:endParaRPr lang="en-US" sz="1800" dirty="0"/>
          </a:p>
          <a:p>
            <a:pPr algn="ctr"/>
            <a:r>
              <a:rPr lang="en-US" sz="1800" b="1" dirty="0">
                <a:cs typeface="Arial" panose="020B0604020202020204" pitchFamily="34" charset="0"/>
              </a:rPr>
              <a:t>Congratulations!</a:t>
            </a:r>
          </a:p>
          <a:p>
            <a:pPr algn="ctr"/>
            <a:endParaRPr lang="en-US" sz="1800" dirty="0">
              <a:cs typeface="Arial" panose="020B0604020202020204" pitchFamily="34" charset="0"/>
            </a:endParaRPr>
          </a:p>
          <a:p>
            <a:pPr algn="ctr"/>
            <a:r>
              <a:rPr lang="en-US" sz="1800" dirty="0">
                <a:cs typeface="Arial" panose="020B0604020202020204" pitchFamily="34" charset="0"/>
              </a:rPr>
              <a:t>You have cleared the assessment.</a:t>
            </a:r>
          </a:p>
          <a:p>
            <a:pPr algn="ctr"/>
            <a:endParaRPr lang="en-US" sz="1800" dirty="0">
              <a:cs typeface="Arial" panose="020B0604020202020204" pitchFamily="34" charset="0"/>
            </a:endParaRPr>
          </a:p>
          <a:p>
            <a:pPr algn="ctr"/>
            <a:r>
              <a:rPr lang="en-US" sz="1800" dirty="0">
                <a:cs typeface="Arial" panose="020B0604020202020204" pitchFamily="34" charset="0"/>
              </a:rPr>
              <a:t>You scored &lt;</a:t>
            </a:r>
            <a:r>
              <a:rPr lang="en-US" sz="1800" i="1" u="sng" dirty="0">
                <a:cs typeface="Arial" panose="020B0604020202020204" pitchFamily="34" charset="0"/>
              </a:rPr>
              <a:t>Learner’s %&gt;</a:t>
            </a:r>
            <a:r>
              <a:rPr lang="en-US" sz="1800" dirty="0">
                <a:cs typeface="Arial" panose="020B0604020202020204" pitchFamily="34" charset="0"/>
              </a:rPr>
              <a:t> of the required &lt;</a:t>
            </a:r>
            <a:r>
              <a:rPr lang="en-US" sz="1800" i="1" u="sng" dirty="0">
                <a:cs typeface="Arial" panose="020B0604020202020204" pitchFamily="34" charset="0"/>
              </a:rPr>
              <a:t>PASSING%&gt;</a:t>
            </a:r>
            <a:r>
              <a:rPr lang="en-US" sz="1800" dirty="0">
                <a:cs typeface="Arial" panose="020B0604020202020204" pitchFamily="34" charset="0"/>
              </a:rPr>
              <a:t>. </a:t>
            </a:r>
          </a:p>
          <a:p>
            <a:pPr algn="ctr"/>
            <a:endParaRPr lang="en-US" sz="1800" dirty="0">
              <a:cs typeface="Arial" panose="020B0604020202020204" pitchFamily="34" charset="0"/>
            </a:endParaRPr>
          </a:p>
          <a:p>
            <a:pPr algn="ctr"/>
            <a:r>
              <a:rPr lang="en-US" sz="1800" dirty="0">
                <a:cs typeface="Arial" panose="020B0604020202020204" pitchFamily="34" charset="0"/>
              </a:rPr>
              <a:t>You answered </a:t>
            </a:r>
            <a:r>
              <a:rPr lang="en-US" sz="1800" i="1" u="sng" dirty="0">
                <a:cs typeface="Arial" panose="020B0604020202020204" pitchFamily="34" charset="0"/>
              </a:rPr>
              <a:t>X</a:t>
            </a:r>
            <a:r>
              <a:rPr lang="en-US" sz="1800" dirty="0">
                <a:cs typeface="Arial" panose="020B0604020202020204" pitchFamily="34" charset="0"/>
              </a:rPr>
              <a:t> out of 7 questions correctly.</a:t>
            </a:r>
          </a:p>
        </p:txBody>
      </p:sp>
      <p:sp>
        <p:nvSpPr>
          <p:cNvPr id="7" name="Title 1">
            <a:extLst>
              <a:ext uri="{FF2B5EF4-FFF2-40B4-BE49-F238E27FC236}">
                <a16:creationId xmlns:a16="http://schemas.microsoft.com/office/drawing/2014/main" id="{FFEC35BA-2A1F-4A4B-B002-A93DAAA5ECFA}"/>
              </a:ext>
            </a:extLst>
          </p:cNvPr>
          <p:cNvSpPr txBox="1">
            <a:spLocks/>
          </p:cNvSpPr>
          <p:nvPr/>
        </p:nvSpPr>
        <p:spPr>
          <a:xfrm>
            <a:off x="-5603" y="573761"/>
            <a:ext cx="12191999" cy="485033"/>
          </a:xfrm>
          <a:prstGeom prst="rect">
            <a:avLst/>
          </a:prstGeom>
          <a:solidFill>
            <a:schemeClr val="bg2">
              <a:lumMod val="5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Assessment result </a:t>
            </a:r>
          </a:p>
        </p:txBody>
      </p:sp>
    </p:spTree>
    <p:custDataLst>
      <p:tags r:id="rId1"/>
    </p:custDataLst>
    <p:extLst>
      <p:ext uri="{BB962C8B-B14F-4D97-AF65-F5344CB8AC3E}">
        <p14:creationId xmlns:p14="http://schemas.microsoft.com/office/powerpoint/2010/main" val="38103550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25;p66">
            <a:extLst>
              <a:ext uri="{FF2B5EF4-FFF2-40B4-BE49-F238E27FC236}">
                <a16:creationId xmlns:a16="http://schemas.microsoft.com/office/drawing/2014/main" id="{B42D5C0A-FDD2-4975-9C4C-EA371D010B85}"/>
              </a:ext>
            </a:extLst>
          </p:cNvPr>
          <p:cNvSpPr txBox="1"/>
          <p:nvPr/>
        </p:nvSpPr>
        <p:spPr>
          <a:xfrm>
            <a:off x="0" y="5976564"/>
            <a:ext cx="11944350" cy="705237"/>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 sz="1800" b="0" i="1" u="none" strike="noStrike" kern="1200" cap="none" spc="0" normalizeH="0" baseline="0" noProof="0" dirty="0">
                <a:ln>
                  <a:noFill/>
                </a:ln>
                <a:solidFill>
                  <a:srgbClr val="000000"/>
                </a:solidFill>
                <a:effectLst/>
                <a:uLnTx/>
                <a:uFillTx/>
                <a:latin typeface="Calibri" panose="020F0502020204030204"/>
                <a:ea typeface="+mn-ea"/>
                <a:cs typeface="+mn-cs"/>
              </a:rPr>
              <a:t>&lt;I-text&gt;: </a:t>
            </a:r>
            <a:r>
              <a:rPr kumimoji="0" lang="en-US" sz="1800" b="0" i="1" u="none" strike="noStrike" kern="1200" cap="none" spc="0" normalizeH="0" baseline="0" noProof="0" dirty="0">
                <a:ln>
                  <a:noFill/>
                </a:ln>
                <a:solidFill>
                  <a:srgbClr val="000000"/>
                </a:solidFill>
                <a:effectLst/>
                <a:uLnTx/>
                <a:uFillTx/>
                <a:latin typeface="Calibri" panose="020F0502020204030204"/>
                <a:ea typeface="+mn-ea"/>
                <a:cs typeface="+mn-cs"/>
              </a:rPr>
              <a:t>Select X to exit.</a:t>
            </a:r>
            <a:endParaRPr kumimoji="0"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61893748-E6C5-49A6-8116-A9C4D18E1B35}"/>
              </a:ext>
            </a:extLst>
          </p:cNvPr>
          <p:cNvSpPr txBox="1">
            <a:spLocks/>
          </p:cNvSpPr>
          <p:nvPr/>
        </p:nvSpPr>
        <p:spPr>
          <a:xfrm>
            <a:off x="-4116559" y="1495390"/>
            <a:ext cx="3981450"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IN" sz="2000" b="0"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IN" sz="2000" b="0" i="0" u="none" strike="noStrike" kern="1200" cap="none" spc="0" normalizeH="0" baseline="0" noProof="0" dirty="0">
                <a:ln>
                  <a:noFill/>
                </a:ln>
                <a:solidFill>
                  <a:prstClr val="white"/>
                </a:solidFill>
                <a:effectLst/>
                <a:uLnTx/>
                <a:uFillTx/>
                <a:latin typeface="Calibri Light" panose="020F0302020204030204"/>
                <a:ea typeface="+mj-ea"/>
                <a:cs typeface="+mj-cs"/>
              </a:rPr>
              <a:t>Content Screen Type—</a:t>
            </a:r>
            <a:r>
              <a:rPr kumimoji="0" lang="en-IN" sz="2000" b="1" i="0" u="none" strike="noStrike" kern="1200" cap="none" spc="0" normalizeH="0" baseline="0" noProof="0" dirty="0">
                <a:ln>
                  <a:noFill/>
                </a:ln>
                <a:solidFill>
                  <a:prstClr val="white"/>
                </a:solidFill>
                <a:effectLst/>
                <a:uLnTx/>
                <a:uFillTx/>
                <a:latin typeface="Calibri Light" panose="020F0302020204030204"/>
                <a:ea typeface="+mj-ea"/>
                <a:cs typeface="+mj-cs"/>
              </a:rPr>
              <a:t>Assessment Result (Fail)</a:t>
            </a:r>
          </a:p>
        </p:txBody>
      </p:sp>
      <p:sp>
        <p:nvSpPr>
          <p:cNvPr id="4" name="Rectangle 3">
            <a:extLst>
              <a:ext uri="{FF2B5EF4-FFF2-40B4-BE49-F238E27FC236}">
                <a16:creationId xmlns:a16="http://schemas.microsoft.com/office/drawing/2014/main" id="{68EA4A76-27C9-4EBE-9B5B-2A4A71562CF9}"/>
              </a:ext>
            </a:extLst>
          </p:cNvPr>
          <p:cNvSpPr/>
          <p:nvPr/>
        </p:nvSpPr>
        <p:spPr>
          <a:xfrm>
            <a:off x="12306300" y="0"/>
            <a:ext cx="25527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white"/>
                </a:solidFill>
                <a:effectLst/>
                <a:uLnTx/>
                <a:uFillTx/>
                <a:latin typeface="Calibri" panose="020F0502020204030204"/>
                <a:ea typeface="+mn-ea"/>
                <a:cs typeface="+mn-cs"/>
              </a:rPr>
              <a:t>Notes to Developer: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5" name="Content Placeholder 4">
            <a:extLst>
              <a:ext uri="{FF2B5EF4-FFF2-40B4-BE49-F238E27FC236}">
                <a16:creationId xmlns:a16="http://schemas.microsoft.com/office/drawing/2014/main" id="{F6946E83-2402-4390-A758-DDB5C32FD562}"/>
              </a:ext>
            </a:extLst>
          </p:cNvPr>
          <p:cNvSpPr txBox="1">
            <a:spLocks/>
          </p:cNvSpPr>
          <p:nvPr/>
        </p:nvSpPr>
        <p:spPr>
          <a:xfrm>
            <a:off x="2265191" y="1396560"/>
            <a:ext cx="7640809" cy="4242239"/>
          </a:xfrm>
          <a:prstGeom prst="rect">
            <a:avLst/>
          </a:prstGeom>
          <a:solidFill>
            <a:schemeClr val="bg1">
              <a:lumMod val="85000"/>
            </a:schemeClr>
          </a:solidFill>
          <a:ln>
            <a:solidFill>
              <a:srgbClr val="002060"/>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p>
          <a:p>
            <a:endParaRPr lang="en-US" sz="1800" dirty="0"/>
          </a:p>
          <a:p>
            <a:pPr algn="ctr"/>
            <a:r>
              <a:rPr lang="en-US" sz="1800" b="1" dirty="0">
                <a:cs typeface="Arial" panose="020B0604020202020204" pitchFamily="34" charset="0"/>
              </a:rPr>
              <a:t>Sorry!</a:t>
            </a:r>
          </a:p>
          <a:p>
            <a:pPr algn="ctr"/>
            <a:endParaRPr lang="en-US" sz="1800" dirty="0">
              <a:cs typeface="Arial" panose="020B0604020202020204" pitchFamily="34" charset="0"/>
            </a:endParaRPr>
          </a:p>
          <a:p>
            <a:pPr algn="ctr"/>
            <a:r>
              <a:rPr lang="en-US" sz="1800" dirty="0">
                <a:cs typeface="Arial" panose="020B0604020202020204" pitchFamily="34" charset="0"/>
              </a:rPr>
              <a:t>You did not pass the assessment.</a:t>
            </a:r>
          </a:p>
          <a:p>
            <a:pPr algn="ctr"/>
            <a:r>
              <a:rPr lang="en-US" sz="1800" dirty="0">
                <a:cs typeface="Arial" panose="020B0604020202020204" pitchFamily="34" charset="0"/>
              </a:rPr>
              <a:t>You scored &lt;</a:t>
            </a:r>
            <a:r>
              <a:rPr lang="en-US" sz="1800" i="1" u="sng" dirty="0">
                <a:cs typeface="Arial" panose="020B0604020202020204" pitchFamily="34" charset="0"/>
              </a:rPr>
              <a:t>Learner’s %&gt;</a:t>
            </a:r>
            <a:r>
              <a:rPr lang="en-US" sz="1800" dirty="0">
                <a:cs typeface="Arial" panose="020B0604020202020204" pitchFamily="34" charset="0"/>
              </a:rPr>
              <a:t> of the required &lt;</a:t>
            </a:r>
            <a:r>
              <a:rPr lang="en-US" sz="1800" i="1" u="sng" dirty="0">
                <a:cs typeface="Arial" panose="020B0604020202020204" pitchFamily="34" charset="0"/>
              </a:rPr>
              <a:t>PASSING%&gt;</a:t>
            </a:r>
            <a:r>
              <a:rPr lang="en-US" sz="1800" dirty="0">
                <a:cs typeface="Arial" panose="020B0604020202020204" pitchFamily="34" charset="0"/>
              </a:rPr>
              <a:t>. </a:t>
            </a:r>
          </a:p>
          <a:p>
            <a:pPr algn="ctr"/>
            <a:r>
              <a:rPr lang="en-US" sz="1800" dirty="0">
                <a:cs typeface="Arial" panose="020B0604020202020204" pitchFamily="34" charset="0"/>
              </a:rPr>
              <a:t>You answered </a:t>
            </a:r>
            <a:r>
              <a:rPr lang="en-US" sz="1800" i="1" u="sng" dirty="0">
                <a:cs typeface="Arial" panose="020B0604020202020204" pitchFamily="34" charset="0"/>
              </a:rPr>
              <a:t>X</a:t>
            </a:r>
            <a:r>
              <a:rPr lang="en-US" sz="1800" dirty="0">
                <a:cs typeface="Arial" panose="020B0604020202020204" pitchFamily="34" charset="0"/>
              </a:rPr>
              <a:t> out of 7 questions correctly.</a:t>
            </a:r>
          </a:p>
          <a:p>
            <a:pPr algn="ctr"/>
            <a:r>
              <a:rPr lang="en-US" sz="1800" dirty="0">
                <a:cs typeface="Arial" panose="020B0604020202020204" pitchFamily="34" charset="0"/>
              </a:rPr>
              <a:t>Click Retake Assessment to try again.</a:t>
            </a:r>
          </a:p>
        </p:txBody>
      </p:sp>
      <p:sp>
        <p:nvSpPr>
          <p:cNvPr id="6" name="Rectangle 5">
            <a:extLst>
              <a:ext uri="{FF2B5EF4-FFF2-40B4-BE49-F238E27FC236}">
                <a16:creationId xmlns:a16="http://schemas.microsoft.com/office/drawing/2014/main" id="{6021330C-DB08-471A-B454-2304FC3ADD5C}"/>
              </a:ext>
            </a:extLst>
          </p:cNvPr>
          <p:cNvSpPr/>
          <p:nvPr/>
        </p:nvSpPr>
        <p:spPr>
          <a:xfrm>
            <a:off x="4953000" y="4818951"/>
            <a:ext cx="2286000" cy="5080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Retake Assessment</a:t>
            </a:r>
          </a:p>
        </p:txBody>
      </p:sp>
      <p:sp>
        <p:nvSpPr>
          <p:cNvPr id="7" name="Title 1">
            <a:extLst>
              <a:ext uri="{FF2B5EF4-FFF2-40B4-BE49-F238E27FC236}">
                <a16:creationId xmlns:a16="http://schemas.microsoft.com/office/drawing/2014/main" id="{57B82454-A745-44B0-AD74-322CE13A8D77}"/>
              </a:ext>
            </a:extLst>
          </p:cNvPr>
          <p:cNvSpPr txBox="1">
            <a:spLocks/>
          </p:cNvSpPr>
          <p:nvPr/>
        </p:nvSpPr>
        <p:spPr>
          <a:xfrm>
            <a:off x="-5603" y="573761"/>
            <a:ext cx="12191999" cy="485033"/>
          </a:xfrm>
          <a:prstGeom prst="rect">
            <a:avLst/>
          </a:prstGeom>
          <a:solidFill>
            <a:schemeClr val="bg2">
              <a:lumMod val="5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pPr>
            <a:r>
              <a:rPr lang="en-US" sz="2000" dirty="0">
                <a:solidFill>
                  <a:schemeClr val="bg1"/>
                </a:solidFill>
              </a:rPr>
              <a:t>Assessment result </a:t>
            </a:r>
          </a:p>
        </p:txBody>
      </p:sp>
    </p:spTree>
    <p:custDataLst>
      <p:tags r:id="rId1"/>
    </p:custDataLst>
    <p:extLst>
      <p:ext uri="{BB962C8B-B14F-4D97-AF65-F5344CB8AC3E}">
        <p14:creationId xmlns:p14="http://schemas.microsoft.com/office/powerpoint/2010/main" val="3852411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860157-6BEE-4150-B736-D13DF8696E26}"/>
              </a:ext>
            </a:extLst>
          </p:cNvPr>
          <p:cNvPicPr>
            <a:picLocks noChangeAspect="1"/>
          </p:cNvPicPr>
          <p:nvPr/>
        </p:nvPicPr>
        <p:blipFill rotWithShape="1">
          <a:blip r:embed="rId4"/>
          <a:srcRect b="6537"/>
          <a:stretch/>
        </p:blipFill>
        <p:spPr>
          <a:xfrm>
            <a:off x="-1" y="570591"/>
            <a:ext cx="11030857" cy="6287410"/>
          </a:xfrm>
          <a:prstGeom prst="rect">
            <a:avLst/>
          </a:prstGeom>
        </p:spPr>
      </p:pic>
      <p:sp>
        <p:nvSpPr>
          <p:cNvPr id="9" name="Rectangle 8">
            <a:extLst>
              <a:ext uri="{FF2B5EF4-FFF2-40B4-BE49-F238E27FC236}">
                <a16:creationId xmlns:a16="http://schemas.microsoft.com/office/drawing/2014/main" id="{7E9075C5-685A-4D9F-898B-119AFEFC0B9E}"/>
              </a:ext>
            </a:extLst>
          </p:cNvPr>
          <p:cNvSpPr/>
          <p:nvPr/>
        </p:nvSpPr>
        <p:spPr>
          <a:xfrm>
            <a:off x="12192000" y="-14514"/>
            <a:ext cx="3030071"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b="1" dirty="0"/>
              <a:t>Notes to Developer:</a:t>
            </a:r>
          </a:p>
          <a:p>
            <a:endParaRPr lang="en-IN" b="1" dirty="0"/>
          </a:p>
          <a:p>
            <a:r>
              <a:rPr lang="en-US" dirty="0"/>
              <a:t> Image: </a:t>
            </a:r>
            <a:r>
              <a:rPr lang="en-US" dirty="0">
                <a:hlinkClick r:id="rId5"/>
              </a:rPr>
              <a:t>https://www.istockphoto.com/photo/concept-of-digital-diagram-graph-interfaces-virtual-screen-connections-icon-on-gm912617272-251240524</a:t>
            </a:r>
            <a:endParaRPr lang="en-US" u="sng" dirty="0"/>
          </a:p>
        </p:txBody>
      </p:sp>
      <p:sp>
        <p:nvSpPr>
          <p:cNvPr id="6" name="Rectangle 5">
            <a:extLst>
              <a:ext uri="{FF2B5EF4-FFF2-40B4-BE49-F238E27FC236}">
                <a16:creationId xmlns:a16="http://schemas.microsoft.com/office/drawing/2014/main" id="{ED5B4289-D182-4A7E-8CC5-1697EF274583}"/>
              </a:ext>
            </a:extLst>
          </p:cNvPr>
          <p:cNvSpPr/>
          <p:nvPr/>
        </p:nvSpPr>
        <p:spPr>
          <a:xfrm>
            <a:off x="620428" y="4479767"/>
            <a:ext cx="6654652" cy="12702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bg1"/>
                </a:solidFill>
              </a:rPr>
              <a:t>Lesson 1:</a:t>
            </a:r>
          </a:p>
          <a:p>
            <a:r>
              <a:rPr lang="en-US" dirty="0">
                <a:solidFill>
                  <a:schemeClr val="bg1"/>
                </a:solidFill>
              </a:rPr>
              <a:t>Identify types of data</a:t>
            </a:r>
          </a:p>
        </p:txBody>
      </p:sp>
      <p:sp>
        <p:nvSpPr>
          <p:cNvPr id="7" name="Title 1">
            <a:extLst>
              <a:ext uri="{FF2B5EF4-FFF2-40B4-BE49-F238E27FC236}">
                <a16:creationId xmlns:a16="http://schemas.microsoft.com/office/drawing/2014/main" id="{86C15750-9794-4E35-92E0-D91A64C0BA05}"/>
              </a:ext>
            </a:extLst>
          </p:cNvPr>
          <p:cNvSpPr txBox="1">
            <a:spLocks/>
          </p:cNvSpPr>
          <p:nvPr/>
        </p:nvSpPr>
        <p:spPr>
          <a:xfrm>
            <a:off x="-3981450" y="259733"/>
            <a:ext cx="3981450" cy="903566"/>
          </a:xfrm>
          <a:prstGeom prst="homePlate">
            <a:avLst/>
          </a:prstGeom>
          <a:solidFill>
            <a:schemeClr val="accent6">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IN" sz="2000" dirty="0">
                <a:solidFill>
                  <a:schemeClr val="bg1"/>
                </a:solidFill>
              </a:rPr>
              <a:t>Screen Type – </a:t>
            </a:r>
            <a:r>
              <a:rPr lang="en-IN" sz="2000" b="1" dirty="0">
                <a:solidFill>
                  <a:schemeClr val="bg1"/>
                </a:solidFill>
              </a:rPr>
              <a:t>Introduction</a:t>
            </a:r>
            <a:r>
              <a:rPr lang="en-IN" sz="2000" dirty="0">
                <a:solidFill>
                  <a:schemeClr val="bg1"/>
                </a:solidFill>
              </a:rPr>
              <a:t>/</a:t>
            </a:r>
            <a:r>
              <a:rPr lang="en-IN" sz="2000" b="1" dirty="0">
                <a:solidFill>
                  <a:schemeClr val="bg1"/>
                </a:solidFill>
              </a:rPr>
              <a:t>Lesson Opener Screen</a:t>
            </a:r>
          </a:p>
          <a:p>
            <a:pPr>
              <a:spcAft>
                <a:spcPts val="600"/>
              </a:spcAft>
            </a:pPr>
            <a:endParaRPr lang="en-IN" sz="2000" b="1" dirty="0">
              <a:solidFill>
                <a:schemeClr val="bg1"/>
              </a:solidFill>
            </a:endParaRPr>
          </a:p>
        </p:txBody>
      </p:sp>
    </p:spTree>
    <p:custDataLst>
      <p:tags r:id="rId1"/>
    </p:custDataLst>
    <p:extLst>
      <p:ext uri="{BB962C8B-B14F-4D97-AF65-F5344CB8AC3E}">
        <p14:creationId xmlns:p14="http://schemas.microsoft.com/office/powerpoint/2010/main" val="41724035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8974</TotalTime>
  <Words>16491</Words>
  <Application>Microsoft Office PowerPoint</Application>
  <PresentationFormat>Widescreen</PresentationFormat>
  <Paragraphs>1875</Paragraphs>
  <Slides>82</Slides>
  <Notes>82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82</vt:i4>
      </vt:variant>
    </vt:vector>
  </HeadingPairs>
  <TitlesOfParts>
    <vt:vector size="88" baseType="lpstr">
      <vt:lpstr>Arial</vt:lpstr>
      <vt:lpstr>Calibri</vt:lpstr>
      <vt:lpstr>Calibri Light</vt:lpstr>
      <vt:lpstr>DM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Ashu Chandola</dc:creator>
  <cp:lastModifiedBy>Sharon Link</cp:lastModifiedBy>
  <cp:revision>401</cp:revision>
  <dcterms:created xsi:type="dcterms:W3CDTF">2020-04-20T07:30:21Z</dcterms:created>
  <dcterms:modified xsi:type="dcterms:W3CDTF">2025-06-25T18:57:38Z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B3AA2E76-6A44-4B2F-A9C8-6E272062C8A6</vt:lpwstr>
  </property>
  <property fmtid="{D5CDD505-2E9C-101B-9397-08002B2CF9AE}" pid="3" name="ArticulatePath">
    <vt:lpwstr>SB_Template_V1.1 Cred SB_June17</vt:lpwstr>
  </property>
</Properties>
</file>